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06" y="-11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magin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magin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programma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magine" descr="Immagin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4320" t="8086" r="4510" b="628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2" name="EDUCARE ALLA FEDE"/>
          <p:cNvSpPr txBox="1">
            <a:spLocks noGrp="1"/>
          </p:cNvSpPr>
          <p:nvPr>
            <p:ph type="title"/>
          </p:nvPr>
        </p:nvSpPr>
        <p:spPr>
          <a:xfrm>
            <a:off x="424505" y="5584408"/>
            <a:ext cx="21971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t>EDUCARE ALLA FEDE </a:t>
            </a:r>
          </a:p>
        </p:txBody>
      </p:sp>
      <p:sp>
        <p:nvSpPr>
          <p:cNvPr id="153" name="FORMAZIONE UNITARIA 2023"/>
          <p:cNvSpPr txBox="1">
            <a:spLocks noGrp="1"/>
          </p:cNvSpPr>
          <p:nvPr>
            <p:ph type="body" sz="quarter" idx="1"/>
          </p:nvPr>
        </p:nvSpPr>
        <p:spPr>
          <a:xfrm>
            <a:off x="1206500" y="10614645"/>
            <a:ext cx="21971000" cy="1116951"/>
          </a:xfrm>
          <a:prstGeom prst="rect">
            <a:avLst/>
          </a:prstGeom>
        </p:spPr>
        <p:txBody>
          <a:bodyPr/>
          <a:lstStyle/>
          <a:p>
            <a:r>
              <a:t>FORMAZIONE UNITARIA 2023</a:t>
            </a:r>
          </a:p>
        </p:txBody>
      </p:sp>
      <p:pic>
        <p:nvPicPr>
          <p:cNvPr id="154" name="Logo Dipartimento.png" descr="Logo Dipartiment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8763" y="763314"/>
            <a:ext cx="3327401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magine" descr="Immagin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4320" t="8086" r="4510" b="628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7" name="Perché?"/>
          <p:cNvSpPr txBox="1">
            <a:spLocks noGrp="1"/>
          </p:cNvSpPr>
          <p:nvPr>
            <p:ph type="title"/>
          </p:nvPr>
        </p:nvSpPr>
        <p:spPr>
          <a:xfrm>
            <a:off x="12509870" y="456181"/>
            <a:ext cx="11011698" cy="2730705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algn="ctr" defTabSz="825500">
              <a:lnSpc>
                <a:spcPct val="100000"/>
              </a:lnSpc>
              <a:defRPr sz="10000" b="0" cap="all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Perché?</a:t>
            </a:r>
          </a:p>
        </p:txBody>
      </p:sp>
      <p:sp>
        <p:nvSpPr>
          <p:cNvPr id="158" name="@ abbiamo ricevuto: 1Gv 1,1-4…"/>
          <p:cNvSpPr txBox="1">
            <a:spLocks noGrp="1"/>
          </p:cNvSpPr>
          <p:nvPr>
            <p:ph type="body" sz="quarter" idx="1"/>
          </p:nvPr>
        </p:nvSpPr>
        <p:spPr>
          <a:xfrm>
            <a:off x="708867" y="785021"/>
            <a:ext cx="11274861" cy="4221880"/>
          </a:xfrm>
          <a:prstGeom prst="rect">
            <a:avLst/>
          </a:prstGeom>
        </p:spPr>
        <p:txBody>
          <a:bodyPr/>
          <a:lstStyle/>
          <a:p>
            <a:pPr defTabSz="619125">
              <a:defRPr sz="4125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pPr>
            <a:r>
              <a:rPr>
                <a:solidFill>
                  <a:srgbClr val="FF0000"/>
                </a:solidFill>
              </a:rPr>
              <a:t>@ </a:t>
            </a:r>
            <a:r>
              <a:rPr u="sng">
                <a:solidFill>
                  <a:srgbClr val="FF0000"/>
                </a:solidFill>
              </a:rPr>
              <a:t>abbiamo ricevuto</a:t>
            </a:r>
            <a:r>
              <a:rPr>
                <a:solidFill>
                  <a:srgbClr val="FF0000"/>
                </a:solidFill>
              </a:rPr>
              <a:t>: 1Gv 1,1-4</a:t>
            </a:r>
          </a:p>
          <a:p>
            <a:pPr algn="just" defTabSz="1828754">
              <a:lnSpc>
                <a:spcPct val="90000"/>
              </a:lnSpc>
              <a:spcBef>
                <a:spcPts val="3300"/>
              </a:spcBef>
              <a:defRPr sz="3600" b="0" i="1"/>
            </a:pPr>
            <a:r>
              <a:rPr>
                <a:solidFill>
                  <a:srgbClr val="C00000"/>
                </a:solidFill>
              </a:rPr>
              <a:t>Quello che era da principio, </a:t>
            </a:r>
            <a:r>
              <a:rPr u="sng">
                <a:solidFill>
                  <a:srgbClr val="C00000"/>
                </a:solidFill>
              </a:rPr>
              <a:t>quello che noi abbiamo udito</a:t>
            </a:r>
            <a:r>
              <a:rPr>
                <a:solidFill>
                  <a:srgbClr val="C00000"/>
                </a:solidFill>
              </a:rPr>
              <a:t>, quello che abbiamo </a:t>
            </a:r>
            <a:r>
              <a:rPr u="sng">
                <a:solidFill>
                  <a:srgbClr val="C00000"/>
                </a:solidFill>
              </a:rPr>
              <a:t>veduto</a:t>
            </a:r>
            <a:r>
              <a:rPr>
                <a:solidFill>
                  <a:srgbClr val="C00000"/>
                </a:solidFill>
              </a:rPr>
              <a:t> con i nostri occhi, quello che </a:t>
            </a:r>
            <a:r>
              <a:rPr u="sng">
                <a:solidFill>
                  <a:srgbClr val="C00000"/>
                </a:solidFill>
              </a:rPr>
              <a:t>contemplammo</a:t>
            </a:r>
            <a:r>
              <a:rPr>
                <a:solidFill>
                  <a:srgbClr val="C00000"/>
                </a:solidFill>
              </a:rPr>
              <a:t> e che le nostre mani </a:t>
            </a:r>
            <a:r>
              <a:rPr u="sng">
                <a:solidFill>
                  <a:srgbClr val="C00000"/>
                </a:solidFill>
              </a:rPr>
              <a:t>toccarono</a:t>
            </a:r>
            <a:r>
              <a:rPr>
                <a:solidFill>
                  <a:srgbClr val="C00000"/>
                </a:solidFill>
              </a:rPr>
              <a:t> del Verbo della vita […] quello che abbiamo veduto e udito, </a:t>
            </a:r>
            <a:r>
              <a:rPr u="sng">
                <a:solidFill>
                  <a:srgbClr val="C00000"/>
                </a:solidFill>
              </a:rPr>
              <a:t>noi lo annunciamo anche a voi</a:t>
            </a:r>
            <a:r>
              <a:rPr>
                <a:solidFill>
                  <a:srgbClr val="C00000"/>
                </a:solidFill>
              </a:rPr>
              <a:t>, perché anche voi siate in comunione con noi.</a:t>
            </a:r>
          </a:p>
        </p:txBody>
      </p:sp>
      <p:sp>
        <p:nvSpPr>
          <p:cNvPr id="159" name="@ crediamo in un Dio fatto uomo: Gv 1,14…"/>
          <p:cNvSpPr txBox="1"/>
          <p:nvPr/>
        </p:nvSpPr>
        <p:spPr>
          <a:xfrm>
            <a:off x="475046" y="9322199"/>
            <a:ext cx="11742502" cy="321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594360">
              <a:defRPr sz="3960" b="1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pPr>
            <a:r>
              <a:rPr>
                <a:solidFill>
                  <a:srgbClr val="C00000"/>
                </a:solidFill>
              </a:rPr>
              <a:t>@ crediamo in un Dio fatto uomo: Gv 1,14  </a:t>
            </a:r>
          </a:p>
          <a:p>
            <a:pPr algn="just" defTabSz="1755604">
              <a:spcBef>
                <a:spcPts val="3200"/>
              </a:spcBef>
              <a:defRPr sz="3456" i="1">
                <a:solidFill>
                  <a:srgbClr val="000000"/>
                </a:solidFill>
              </a:defRPr>
            </a:pPr>
            <a:r>
              <a:rPr>
                <a:solidFill>
                  <a:srgbClr val="C00000"/>
                </a:solidFill>
              </a:rPr>
              <a:t>E </a:t>
            </a:r>
            <a:r>
              <a:rPr u="sng">
                <a:solidFill>
                  <a:srgbClr val="C00000"/>
                </a:solidFill>
              </a:rPr>
              <a:t>il Verbo si fece carne e venne ad abitare in mezzo a noi</a:t>
            </a:r>
            <a:r>
              <a:rPr>
                <a:solidFill>
                  <a:srgbClr val="C00000"/>
                </a:solidFill>
              </a:rPr>
              <a:t>; e noi abbiamo contemplato la sua gloria, gloria come del Figlio unigenito che viene dal Padre, pieno di grazia e di verità.</a:t>
            </a:r>
          </a:p>
        </p:txBody>
      </p:sp>
      <p:sp>
        <p:nvSpPr>
          <p:cNvPr id="160" name="@ siamo stati inviati: 1 Pt 3,15…"/>
          <p:cNvSpPr txBox="1"/>
          <p:nvPr/>
        </p:nvSpPr>
        <p:spPr>
          <a:xfrm>
            <a:off x="607415" y="5930308"/>
            <a:ext cx="11477765" cy="259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94360">
              <a:defRPr sz="3960" b="1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</a:defRPr>
            </a:pPr>
            <a:r>
              <a:rPr>
                <a:solidFill>
                  <a:srgbClr val="C00000"/>
                </a:solidFill>
              </a:rPr>
              <a:t>@ </a:t>
            </a:r>
            <a:r>
              <a:rPr u="sng">
                <a:solidFill>
                  <a:srgbClr val="C00000"/>
                </a:solidFill>
              </a:rPr>
              <a:t>siamo stati inviati</a:t>
            </a:r>
            <a:r>
              <a:rPr>
                <a:solidFill>
                  <a:srgbClr val="C00000"/>
                </a:solidFill>
              </a:rPr>
              <a:t>: 1 Pt 3,15</a:t>
            </a:r>
          </a:p>
          <a:p>
            <a:pPr algn="just" defTabSz="1755604">
              <a:lnSpc>
                <a:spcPct val="90000"/>
              </a:lnSpc>
              <a:spcBef>
                <a:spcPts val="3200"/>
              </a:spcBef>
              <a:defRPr sz="3456" i="1">
                <a:solidFill>
                  <a:srgbClr val="000000"/>
                </a:solidFill>
              </a:defRPr>
            </a:pPr>
            <a:r>
              <a:rPr b="1">
                <a:solidFill>
                  <a:srgbClr val="C00000"/>
                </a:solidFill>
              </a:rPr>
              <a:t>adorate il Signore, Cristo, nei vostri cuori, </a:t>
            </a:r>
            <a:r>
              <a:rPr b="1" u="sng">
                <a:solidFill>
                  <a:srgbClr val="C00000"/>
                </a:solidFill>
              </a:rPr>
              <a:t>pronti sempre a rispondere a chiunque vi domandi ragione della speranza </a:t>
            </a:r>
            <a:r>
              <a:rPr b="1">
                <a:solidFill>
                  <a:srgbClr val="C00000"/>
                </a:solidFill>
              </a:rPr>
              <a:t>che è in voi.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58" grpId="2" animBg="1" advAuto="0"/>
      <p:bldP spid="159" grpId="4" animBg="1" advAuto="0"/>
      <p:bldP spid="160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"/>
          <p:cNvSpPr/>
          <p:nvPr/>
        </p:nvSpPr>
        <p:spPr>
          <a:xfrm>
            <a:off x="7242" y="-24141"/>
            <a:ext cx="7430452" cy="13743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96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163" name="Tabella 1"/>
          <p:cNvGraphicFramePr/>
          <p:nvPr/>
        </p:nvGraphicFramePr>
        <p:xfrm>
          <a:off x="8655312" y="5703454"/>
          <a:ext cx="15084902" cy="71500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48628"/>
                <a:gridCol w="2937973"/>
                <a:gridCol w="2971904"/>
                <a:gridCol w="3109485"/>
                <a:gridCol w="3116912"/>
              </a:tblGrid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DUCABILE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RINTOSO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ONOTONO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FFETTIVO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ELAZIONALE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RATICO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OLIEDRICO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SSENZIALE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MILE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AMILIARE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ELICATO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ENTILE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PERATIVO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ARRATIVO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OTENTE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ORPOREO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ELIGIOSO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CCENTRICO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ECISO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MOTIVO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AZIONALE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AIEUTICO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ESTARDO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ENEROSO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NERGICO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ORMATIVO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UBBIOSO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ESTARDO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AZIENTE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NTELLIGENTE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21442"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AUROSO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IBERO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RETTOLOSO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ISTEMICO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500">
                          <a:solidFill>
                            <a:srgbClr val="FFFFFF"/>
                          </a:solidFill>
                        </a:rPr>
                        <a:t>ENACE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164" name="O"/>
          <p:cNvSpPr txBox="1"/>
          <p:nvPr/>
        </p:nvSpPr>
        <p:spPr>
          <a:xfrm>
            <a:off x="19764387" y="1742823"/>
            <a:ext cx="789941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65" name="L"/>
          <p:cNvSpPr txBox="1"/>
          <p:nvPr/>
        </p:nvSpPr>
        <p:spPr>
          <a:xfrm>
            <a:off x="19855065" y="447749"/>
            <a:ext cx="608585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L</a:t>
            </a:r>
          </a:p>
        </p:txBody>
      </p:sp>
      <p:sp>
        <p:nvSpPr>
          <p:cNvPr id="166" name="A"/>
          <p:cNvSpPr txBox="1"/>
          <p:nvPr/>
        </p:nvSpPr>
        <p:spPr>
          <a:xfrm>
            <a:off x="17897681" y="1576945"/>
            <a:ext cx="690373" cy="114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167" name="I"/>
          <p:cNvSpPr txBox="1"/>
          <p:nvPr/>
        </p:nvSpPr>
        <p:spPr>
          <a:xfrm>
            <a:off x="18070592" y="3238980"/>
            <a:ext cx="344552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I</a:t>
            </a:r>
          </a:p>
        </p:txBody>
      </p:sp>
      <p:sp>
        <p:nvSpPr>
          <p:cNvPr id="168" name="S"/>
          <p:cNvSpPr txBox="1"/>
          <p:nvPr/>
        </p:nvSpPr>
        <p:spPr>
          <a:xfrm>
            <a:off x="19814171" y="2871145"/>
            <a:ext cx="690373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69" name="C"/>
          <p:cNvSpPr txBox="1"/>
          <p:nvPr/>
        </p:nvSpPr>
        <p:spPr>
          <a:xfrm>
            <a:off x="17864788" y="241675"/>
            <a:ext cx="756159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70" name="UOMO…CHI SEI?"/>
          <p:cNvSpPr txBox="1"/>
          <p:nvPr/>
        </p:nvSpPr>
        <p:spPr>
          <a:xfrm>
            <a:off x="333292" y="1785902"/>
            <a:ext cx="8758809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solidFill>
                  <a:srgbClr val="011993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rPr b="1"/>
              <a:t>UOMO…CHI SEI?</a:t>
            </a:r>
          </a:p>
        </p:txBody>
      </p:sp>
      <p:sp>
        <p:nvSpPr>
          <p:cNvPr id="171" name="GIOCHIAMO…"/>
          <p:cNvSpPr txBox="1"/>
          <p:nvPr/>
        </p:nvSpPr>
        <p:spPr>
          <a:xfrm>
            <a:off x="9729441" y="6708981"/>
            <a:ext cx="11483453" cy="2250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4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GIOCHIAMO…</a:t>
            </a:r>
          </a:p>
        </p:txBody>
      </p:sp>
      <p:sp>
        <p:nvSpPr>
          <p:cNvPr id="172" name="Abbina le iniziali in rosso…"/>
          <p:cNvSpPr/>
          <p:nvPr/>
        </p:nvSpPr>
        <p:spPr>
          <a:xfrm>
            <a:off x="8822403" y="1186432"/>
            <a:ext cx="7589678" cy="3755818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solidFill>
                  <a:schemeClr val="tx1">
                    <a:lumMod val="50000"/>
                  </a:schemeClr>
                </a:solidFill>
              </a:rPr>
              <a:t>Abbina le iniziali in rosso</a:t>
            </a:r>
          </a:p>
          <a:p>
            <a:pPr defTabSz="825500">
              <a:defRPr sz="3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solidFill>
                  <a:schemeClr val="tx1">
                    <a:lumMod val="50000"/>
                  </a:schemeClr>
                </a:solidFill>
              </a:rPr>
              <a:t>agli aggettivi</a:t>
            </a:r>
          </a:p>
          <a:p>
            <a:pPr defTabSz="825500">
              <a:defRPr sz="3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solidFill>
                  <a:schemeClr val="tx1">
                    <a:lumMod val="50000"/>
                  </a:schemeClr>
                </a:solidFill>
              </a:rPr>
              <a:t>che trovi nella griglia</a:t>
            </a:r>
          </a:p>
        </p:txBody>
      </p:sp>
      <p:sp>
        <p:nvSpPr>
          <p:cNvPr id="173" name="A"/>
          <p:cNvSpPr txBox="1"/>
          <p:nvPr/>
        </p:nvSpPr>
        <p:spPr>
          <a:xfrm>
            <a:off x="17652498" y="5583022"/>
            <a:ext cx="690373" cy="114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174" name="O"/>
          <p:cNvSpPr txBox="1"/>
          <p:nvPr/>
        </p:nvSpPr>
        <p:spPr>
          <a:xfrm>
            <a:off x="14516614" y="7635910"/>
            <a:ext cx="789941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75" name="C"/>
          <p:cNvSpPr txBox="1"/>
          <p:nvPr/>
        </p:nvSpPr>
        <p:spPr>
          <a:xfrm>
            <a:off x="8639010" y="8630550"/>
            <a:ext cx="756159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76" name="I"/>
          <p:cNvSpPr txBox="1"/>
          <p:nvPr/>
        </p:nvSpPr>
        <p:spPr>
          <a:xfrm>
            <a:off x="20836133" y="10671839"/>
            <a:ext cx="344552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I</a:t>
            </a:r>
          </a:p>
        </p:txBody>
      </p:sp>
      <p:sp>
        <p:nvSpPr>
          <p:cNvPr id="177" name="L"/>
          <p:cNvSpPr txBox="1"/>
          <p:nvPr/>
        </p:nvSpPr>
        <p:spPr>
          <a:xfrm>
            <a:off x="11925807" y="11654043"/>
            <a:ext cx="608585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L</a:t>
            </a:r>
          </a:p>
        </p:txBody>
      </p:sp>
      <p:sp>
        <p:nvSpPr>
          <p:cNvPr id="178" name="S"/>
          <p:cNvSpPr txBox="1"/>
          <p:nvPr/>
        </p:nvSpPr>
        <p:spPr>
          <a:xfrm>
            <a:off x="17627098" y="11654043"/>
            <a:ext cx="690373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2600"/>
                </a:solidFill>
              </a:defRPr>
            </a:lvl1pPr>
          </a:lstStyle>
          <a:p>
            <a:r>
              <a:t>S</a:t>
            </a:r>
          </a:p>
        </p:txBody>
      </p:sp>
      <p:pic>
        <p:nvPicPr>
          <p:cNvPr id="179" name="Linea Linea" descr="Linea Line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35676" y="6421896"/>
            <a:ext cx="1765145" cy="76201"/>
          </a:xfrm>
          <a:prstGeom prst="rect">
            <a:avLst/>
          </a:prstGeom>
        </p:spPr>
      </p:pic>
      <p:pic>
        <p:nvPicPr>
          <p:cNvPr id="181" name="Linea Linea" descr="Linea Line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4876" y="12545396"/>
            <a:ext cx="1765145" cy="76201"/>
          </a:xfrm>
          <a:prstGeom prst="rect">
            <a:avLst/>
          </a:prstGeom>
        </p:spPr>
      </p:pic>
      <p:pic>
        <p:nvPicPr>
          <p:cNvPr id="183" name="Linea Linea" descr="Linea Linea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5956" y="12545396"/>
            <a:ext cx="1166447" cy="76201"/>
          </a:xfrm>
          <a:prstGeom prst="rect">
            <a:avLst/>
          </a:prstGeom>
        </p:spPr>
      </p:pic>
      <p:pic>
        <p:nvPicPr>
          <p:cNvPr id="185" name="Linea Linea" descr="Linea Line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5492" y="8477722"/>
            <a:ext cx="1765145" cy="76201"/>
          </a:xfrm>
          <a:prstGeom prst="rect">
            <a:avLst/>
          </a:prstGeom>
        </p:spPr>
      </p:pic>
      <p:pic>
        <p:nvPicPr>
          <p:cNvPr id="187" name="Linea Linea" descr="Linea Linea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3134" y="9522078"/>
            <a:ext cx="1765146" cy="76201"/>
          </a:xfrm>
          <a:prstGeom prst="rect">
            <a:avLst/>
          </a:prstGeom>
        </p:spPr>
      </p:pic>
      <p:pic>
        <p:nvPicPr>
          <p:cNvPr id="189" name="Linea Linea" descr="Linea Linea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95434" y="11515541"/>
            <a:ext cx="2264066" cy="76201"/>
          </a:xfrm>
          <a:prstGeom prst="rect">
            <a:avLst/>
          </a:prstGeom>
        </p:spPr>
      </p:pic>
      <p:pic>
        <p:nvPicPr>
          <p:cNvPr id="191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5292" y="5844252"/>
            <a:ext cx="5343139" cy="5343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9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7" dur="1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10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5" dur="10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1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10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1" fill="hold" grpId="2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3" dur="1000" fill="hold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grpId="2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7" dur="10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" presetClass="entr" presetSubtype="1" fill="hold" grpId="2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0" animBg="1" advAuto="0"/>
      <p:bldP spid="164" grpId="7" animBg="1" advAuto="0"/>
      <p:bldP spid="164" grpId="23" animBg="1" advAuto="0"/>
      <p:bldP spid="165" grpId="6" animBg="1" advAuto="0"/>
      <p:bldP spid="165" grpId="20" animBg="1" advAuto="0"/>
      <p:bldP spid="166" grpId="4" animBg="1" advAuto="0"/>
      <p:bldP spid="166" grpId="14" animBg="1" advAuto="0"/>
      <p:bldP spid="167" grpId="5" animBg="1" advAuto="0"/>
      <p:bldP spid="167" grpId="17" animBg="1" advAuto="0"/>
      <p:bldP spid="168" grpId="8" animBg="1" advAuto="0"/>
      <p:bldP spid="168" grpId="26" animBg="1" advAuto="0"/>
      <p:bldP spid="169" grpId="3" animBg="1" advAuto="0"/>
      <p:bldP spid="169" grpId="11" animBg="1" advAuto="0"/>
      <p:bldP spid="171" grpId="1" animBg="1" advAuto="0"/>
      <p:bldP spid="171" grpId="2" animBg="1" advAuto="0"/>
      <p:bldP spid="172" grpId="9" animBg="1" advAuto="0"/>
      <p:bldP spid="173" grpId="15" animBg="1" advAuto="0"/>
      <p:bldP spid="174" grpId="24" animBg="1" advAuto="0"/>
      <p:bldP spid="175" grpId="12" animBg="1" advAuto="0"/>
      <p:bldP spid="176" grpId="18" animBg="1" advAuto="0"/>
      <p:bldP spid="177" grpId="21" animBg="1" advAuto="0"/>
      <p:bldP spid="178" grpId="27" animBg="1" advAuto="0"/>
      <p:bldP spid="179" grpId="16" animBg="1" advAuto="0"/>
      <p:bldP spid="181" grpId="28" animBg="1" advAuto="0"/>
      <p:bldP spid="183" grpId="22" animBg="1" advAuto="0"/>
      <p:bldP spid="185" grpId="25" animBg="1" advAuto="0"/>
      <p:bldP spid="187" grpId="13" animBg="1" advAuto="0"/>
      <p:bldP spid="189" grpId="19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filmato-incollato.png" descr="filmato-incollato.png"/>
          <p:cNvPicPr>
            <a:picLocks noChangeAspect="1"/>
          </p:cNvPicPr>
          <p:nvPr/>
        </p:nvPicPr>
        <p:blipFill>
          <a:blip r:embed="rId2">
            <a:extLst/>
          </a:blip>
          <a:srcRect l="47604" r="9327"/>
          <a:stretch>
            <a:fillRect/>
          </a:stretch>
        </p:blipFill>
        <p:spPr>
          <a:xfrm>
            <a:off x="9771148" y="92670"/>
            <a:ext cx="5118608" cy="135305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pasted-image.tiff"/>
          <p:cNvGrpSpPr/>
          <p:nvPr/>
        </p:nvGrpSpPr>
        <p:grpSpPr>
          <a:xfrm>
            <a:off x="11607092" y="3765458"/>
            <a:ext cx="1497574" cy="1721892"/>
            <a:chOff x="0" y="0"/>
            <a:chExt cx="1497572" cy="1721890"/>
          </a:xfrm>
        </p:grpSpPr>
        <p:pic>
          <p:nvPicPr>
            <p:cNvPr id="195" name="pasted-image.tiff" descr="pasted-image.tif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1243573" cy="13916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pasted-image.tiff" descr="pasted-image.tif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97573" cy="1721891"/>
            </a:xfrm>
            <a:prstGeom prst="rect">
              <a:avLst/>
            </a:prstGeom>
            <a:effectLst/>
          </p:spPr>
        </p:pic>
      </p:grpSp>
      <p:sp>
        <p:nvSpPr>
          <p:cNvPr id="197" name="Fumetto rotondo"/>
          <p:cNvSpPr/>
          <p:nvPr/>
        </p:nvSpPr>
        <p:spPr>
          <a:xfrm flipH="1">
            <a:off x="5889485" y="610135"/>
            <a:ext cx="4269219" cy="2555534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Sistemico"/>
          <p:cNvSpPr txBox="1">
            <a:spLocks noGrp="1"/>
          </p:cNvSpPr>
          <p:nvPr>
            <p:ph type="body" idx="21"/>
          </p:nvPr>
        </p:nvSpPr>
        <p:spPr>
          <a:xfrm>
            <a:off x="6672063" y="1572594"/>
            <a:ext cx="2965355" cy="892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defRPr sz="4000"/>
            </a:pPr>
            <a:r>
              <a:rPr>
                <a:solidFill>
                  <a:srgbClr val="FF2600"/>
                </a:solidFill>
              </a:rPr>
              <a:t>S</a:t>
            </a:r>
            <a:r>
              <a:t>istemico </a:t>
            </a:r>
          </a:p>
        </p:txBody>
      </p:sp>
      <p:sp>
        <p:nvSpPr>
          <p:cNvPr id="199" name="Fumetto rotondo"/>
          <p:cNvSpPr/>
          <p:nvPr/>
        </p:nvSpPr>
        <p:spPr>
          <a:xfrm>
            <a:off x="14196979" y="610135"/>
            <a:ext cx="4269220" cy="2555534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Fumetto rotondo"/>
          <p:cNvSpPr/>
          <p:nvPr/>
        </p:nvSpPr>
        <p:spPr>
          <a:xfrm flipH="1">
            <a:off x="5822265" y="4420668"/>
            <a:ext cx="4269220" cy="2555534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Fumetto rotondo"/>
          <p:cNvSpPr/>
          <p:nvPr/>
        </p:nvSpPr>
        <p:spPr>
          <a:xfrm>
            <a:off x="14349379" y="8246170"/>
            <a:ext cx="4269220" cy="2555533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Fumetto rotondo"/>
          <p:cNvSpPr/>
          <p:nvPr/>
        </p:nvSpPr>
        <p:spPr>
          <a:xfrm>
            <a:off x="14620273" y="4468505"/>
            <a:ext cx="4269219" cy="2555534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Fumetto rotondo"/>
          <p:cNvSpPr/>
          <p:nvPr/>
        </p:nvSpPr>
        <p:spPr>
          <a:xfrm flipH="1">
            <a:off x="5889485" y="8246170"/>
            <a:ext cx="4269219" cy="2555533"/>
          </a:xfrm>
          <a:prstGeom prst="wedgeEllipseCallout">
            <a:avLst>
              <a:gd name="adj1" fmla="val -56357"/>
              <a:gd name="adj2" fmla="val 60325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Intelligente"/>
          <p:cNvSpPr txBox="1"/>
          <p:nvPr/>
        </p:nvSpPr>
        <p:spPr>
          <a:xfrm rot="21540000">
            <a:off x="14998393" y="1549926"/>
            <a:ext cx="2927684" cy="97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3900" b="1"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I</a:t>
            </a:r>
            <a:r>
              <a:t>ntelligente</a:t>
            </a:r>
          </a:p>
        </p:txBody>
      </p:sp>
      <p:sp>
        <p:nvSpPr>
          <p:cNvPr id="205" name="Corporeo"/>
          <p:cNvSpPr txBox="1"/>
          <p:nvPr/>
        </p:nvSpPr>
        <p:spPr>
          <a:xfrm>
            <a:off x="6841084" y="9193661"/>
            <a:ext cx="2627312" cy="764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4000" b="1"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</a:t>
            </a:r>
            <a:r>
              <a:t>orporeo</a:t>
            </a:r>
          </a:p>
        </p:txBody>
      </p:sp>
      <p:sp>
        <p:nvSpPr>
          <p:cNvPr id="206" name="Operativo"/>
          <p:cNvSpPr txBox="1"/>
          <p:nvPr/>
        </p:nvSpPr>
        <p:spPr>
          <a:xfrm>
            <a:off x="6759419" y="5490266"/>
            <a:ext cx="2656203" cy="67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l" defTabSz="800735">
              <a:defRPr sz="3880" b="1"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O</a:t>
            </a:r>
            <a:r>
              <a:t>perativo</a:t>
            </a:r>
          </a:p>
        </p:txBody>
      </p:sp>
      <p:sp>
        <p:nvSpPr>
          <p:cNvPr id="207" name="Affettivo"/>
          <p:cNvSpPr txBox="1"/>
          <p:nvPr/>
        </p:nvSpPr>
        <p:spPr>
          <a:xfrm>
            <a:off x="15724134" y="5439721"/>
            <a:ext cx="2470068" cy="79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4000" b="1"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A</a:t>
            </a:r>
            <a:r>
              <a:t>ffettivo</a:t>
            </a:r>
          </a:p>
        </p:txBody>
      </p:sp>
      <p:sp>
        <p:nvSpPr>
          <p:cNvPr id="208" name="Libero"/>
          <p:cNvSpPr txBox="1"/>
          <p:nvPr/>
        </p:nvSpPr>
        <p:spPr>
          <a:xfrm>
            <a:off x="15692082" y="9236869"/>
            <a:ext cx="2656204" cy="67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l" defTabSz="800735">
              <a:defRPr sz="3880" b="1"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L</a:t>
            </a:r>
            <a:r>
              <a:t>ibero</a:t>
            </a:r>
          </a:p>
        </p:txBody>
      </p:sp>
      <p:sp>
        <p:nvSpPr>
          <p:cNvPr id="209" name="Educabile"/>
          <p:cNvSpPr txBox="1"/>
          <p:nvPr/>
        </p:nvSpPr>
        <p:spPr>
          <a:xfrm rot="21480000">
            <a:off x="9237123" y="11500686"/>
            <a:ext cx="5887635" cy="1785474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25500">
              <a:defRPr sz="4800" b="1" cap="all">
                <a:solidFill>
                  <a:srgbClr val="FF2600"/>
                </a:solidFill>
              </a:defRPr>
            </a:lvl1pPr>
          </a:lstStyle>
          <a:p>
            <a:r>
              <a:t>Educabile</a:t>
            </a:r>
          </a:p>
        </p:txBody>
      </p:sp>
      <p:sp>
        <p:nvSpPr>
          <p:cNvPr id="210" name="?"/>
          <p:cNvSpPr txBox="1"/>
          <p:nvPr/>
        </p:nvSpPr>
        <p:spPr>
          <a:xfrm>
            <a:off x="11660844" y="2848669"/>
            <a:ext cx="1390070" cy="3089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700" b="1">
                <a:solidFill>
                  <a:srgbClr val="FF2600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211" name="L’uomo è inserito in diversi sitemi sociali nei quali ognuno svolge un ruolo per la crescita del sistema stesso (famiglia, scuola, parrocchia)."/>
          <p:cNvSpPr txBox="1"/>
          <p:nvPr/>
        </p:nvSpPr>
        <p:spPr>
          <a:xfrm>
            <a:off x="720078" y="928268"/>
            <a:ext cx="511394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r>
              <a:rPr sz="2800" b="1">
                <a:solidFill>
                  <a:srgbClr val="C00000"/>
                </a:solidFill>
              </a:rPr>
              <a:t>L’uomo è inserito in diversi sitemi sociali nei quali ognuno svolge un ruolo per la crescita del sistema stesso (famiglia, scuola, parrocchia).</a:t>
            </a:r>
          </a:p>
        </p:txBody>
      </p:sp>
      <p:sp>
        <p:nvSpPr>
          <p:cNvPr id="212" name="Si riferisce alla tendenza dell’uomo a “fare”, a realizzare, a porre in essere cose nuove."/>
          <p:cNvSpPr txBox="1"/>
          <p:nvPr/>
        </p:nvSpPr>
        <p:spPr>
          <a:xfrm>
            <a:off x="553391" y="5172076"/>
            <a:ext cx="4606643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rPr sz="2800" b="1">
                <a:solidFill>
                  <a:srgbClr val="C00000"/>
                </a:solidFill>
              </a:rPr>
              <a:t>Si riferisce alla tendenza dell’uomo a “fare”, a realizzare, a porre in essere cose nuove.</a:t>
            </a:r>
          </a:p>
        </p:txBody>
      </p:sp>
      <p:sp>
        <p:nvSpPr>
          <p:cNvPr id="213" name="L’uomo è composto da un insieme di organi che formano la parte materiale del suo essere."/>
          <p:cNvSpPr txBox="1"/>
          <p:nvPr/>
        </p:nvSpPr>
        <p:spPr>
          <a:xfrm>
            <a:off x="547606" y="8715388"/>
            <a:ext cx="4264199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rPr sz="2800" b="1">
                <a:solidFill>
                  <a:srgbClr val="C00000"/>
                </a:solidFill>
              </a:rPr>
              <a:t>L’uomo è composto da un insieme di organi che formano la parte materiale del suo essere. </a:t>
            </a:r>
          </a:p>
        </p:txBody>
      </p:sp>
      <p:sp>
        <p:nvSpPr>
          <p:cNvPr id="214" name="È la capacità di risolvere, mediante il pensiero problemi già esistenti o nuovi. Proiettandosi verso il futuro."/>
          <p:cNvSpPr txBox="1"/>
          <p:nvPr/>
        </p:nvSpPr>
        <p:spPr>
          <a:xfrm>
            <a:off x="18902863" y="990709"/>
            <a:ext cx="4825460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t>È la capacità </a:t>
            </a:r>
            <a:r>
              <a:rPr b="1">
                <a:solidFill>
                  <a:srgbClr val="C00000"/>
                </a:solidFill>
              </a:rPr>
              <a:t>di risolvere, mediante il pensiero problemi già esistenti o nuovi. Proiettandosi </a:t>
            </a:r>
            <a:r>
              <a:t>verso il futuro. </a:t>
            </a:r>
          </a:p>
        </p:txBody>
      </p:sp>
      <p:sp>
        <p:nvSpPr>
          <p:cNvPr id="215" name="Riguarda la sfera dei sentimenti, delle emozioni che la persona vive. Questo aspetto definisce il “come” di ogni esperienza."/>
          <p:cNvSpPr txBox="1"/>
          <p:nvPr/>
        </p:nvSpPr>
        <p:spPr>
          <a:xfrm>
            <a:off x="19206491" y="4981211"/>
            <a:ext cx="459394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rPr b="1">
                <a:solidFill>
                  <a:srgbClr val="C00000"/>
                </a:solidFill>
              </a:rPr>
              <a:t>Riguarda la sfera dei sentimenti, delle emozioni che la persona vive. Questo aspetto definisce il “come” di ogni esperienza</a:t>
            </a:r>
            <a:r>
              <a:t>.</a:t>
            </a:r>
          </a:p>
        </p:txBody>
      </p:sp>
      <p:sp>
        <p:nvSpPr>
          <p:cNvPr id="216" name="È la capacità di decidere in modo cosciente e volontario in vista di un obiettivo da perseguire."/>
          <p:cNvSpPr txBox="1"/>
          <p:nvPr/>
        </p:nvSpPr>
        <p:spPr>
          <a:xfrm>
            <a:off x="19092896" y="8871522"/>
            <a:ext cx="4452923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rPr b="1">
                <a:solidFill>
                  <a:srgbClr val="C00000"/>
                </a:solidFill>
              </a:rPr>
              <a:t>È la capacità di decidere in modo cosciente e volontario in vista di un obiettivo da perseguire. </a:t>
            </a:r>
          </a:p>
        </p:txBody>
      </p:sp>
      <p:sp>
        <p:nvSpPr>
          <p:cNvPr id="217" name="CHI?"/>
          <p:cNvSpPr txBox="1">
            <a:spLocks noGrp="1"/>
          </p:cNvSpPr>
          <p:nvPr>
            <p:ph type="ctrTitle"/>
          </p:nvPr>
        </p:nvSpPr>
        <p:spPr>
          <a:xfrm>
            <a:off x="12269397" y="808858"/>
            <a:ext cx="11011697" cy="2730704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algn="ctr" defTabSz="825500">
              <a:lnSpc>
                <a:spcPct val="100000"/>
              </a:lnSpc>
              <a:defRPr sz="10000" b="0" cap="all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CHI?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700" fill="hold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9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4" dur="15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5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8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8" animBg="1" advAuto="0"/>
      <p:bldP spid="198" grpId="3" animBg="1" advAuto="0"/>
      <p:bldP spid="204" grpId="6" animBg="1" advAuto="0"/>
      <p:bldP spid="205" grpId="5" animBg="1" advAuto="0"/>
      <p:bldP spid="206" grpId="4" animBg="1" advAuto="0"/>
      <p:bldP spid="207" grpId="7" animBg="1" advAuto="0"/>
      <p:bldP spid="208" grpId="8" animBg="1" advAuto="0"/>
      <p:bldP spid="209" grpId="15" animBg="1" advAuto="0"/>
      <p:bldP spid="210" grpId="16" animBg="1" advAuto="0"/>
      <p:bldP spid="210" grpId="17" animBg="1" advAuto="0"/>
      <p:bldP spid="211" grpId="9" animBg="1" advAuto="0"/>
      <p:bldP spid="212" grpId="10" animBg="1" advAuto="0"/>
      <p:bldP spid="213" grpId="11" animBg="1" advAuto="0"/>
      <p:bldP spid="214" grpId="12" animBg="1" advAuto="0"/>
      <p:bldP spid="215" grpId="13" animBg="1" advAuto="0"/>
      <p:bldP spid="216" grpId="14" animBg="1" advAuto="0"/>
      <p:bldP spid="217" grpId="1" animBg="1" advAuto="0"/>
      <p:bldP spid="217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vangelizzare = Educare"/>
          <p:cNvSpPr/>
          <p:nvPr/>
        </p:nvSpPr>
        <p:spPr>
          <a:xfrm>
            <a:off x="2754563" y="3516095"/>
            <a:ext cx="17685333" cy="3223829"/>
          </a:xfrm>
          <a:prstGeom prst="roundRect">
            <a:avLst>
              <a:gd name="adj" fmla="val 6455"/>
            </a:avLst>
          </a:prstGeom>
          <a:solidFill>
            <a:srgbClr val="ED220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9000" cap="all">
                <a:solidFill>
                  <a:srgbClr val="FFFF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Evangelizzare = Educare</a:t>
            </a:r>
          </a:p>
        </p:txBody>
      </p:sp>
      <p:sp>
        <p:nvSpPr>
          <p:cNvPr id="220" name="Educare = Evangelizzare ="/>
          <p:cNvSpPr/>
          <p:nvPr/>
        </p:nvSpPr>
        <p:spPr>
          <a:xfrm>
            <a:off x="4445552" y="6391923"/>
            <a:ext cx="17685332" cy="3223829"/>
          </a:xfrm>
          <a:prstGeom prst="roundRect">
            <a:avLst>
              <a:gd name="adj" fmla="val 6455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9000" cap="all">
                <a:solidFill>
                  <a:srgbClr val="FFFF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Educare = Evangelizzare =</a:t>
            </a:r>
          </a:p>
        </p:txBody>
      </p:sp>
      <p:sp>
        <p:nvSpPr>
          <p:cNvPr id="221" name="SEMI"/>
          <p:cNvSpPr txBox="1"/>
          <p:nvPr/>
        </p:nvSpPr>
        <p:spPr>
          <a:xfrm rot="21480000">
            <a:off x="9913512" y="1977868"/>
            <a:ext cx="6377484" cy="2337706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25500">
              <a:defRPr sz="7200" b="1" cap="all">
                <a:solidFill>
                  <a:srgbClr val="FF2600"/>
                </a:solidFill>
              </a:defRPr>
            </a:lvl1pPr>
          </a:lstStyle>
          <a:p>
            <a:r>
              <a:t>SEMI</a:t>
            </a:r>
          </a:p>
        </p:txBody>
      </p:sp>
      <p:sp>
        <p:nvSpPr>
          <p:cNvPr id="222" name="DIO HA PIANTATO"/>
          <p:cNvSpPr txBox="1"/>
          <p:nvPr/>
        </p:nvSpPr>
        <p:spPr>
          <a:xfrm rot="21480000">
            <a:off x="10383497" y="5089938"/>
            <a:ext cx="6531052" cy="209765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25500">
              <a:defRPr sz="4000" b="1" cap="all">
                <a:solidFill>
                  <a:srgbClr val="FF2600"/>
                </a:solidFill>
              </a:defRPr>
            </a:lvl1pPr>
          </a:lstStyle>
          <a:p>
            <a:r>
              <a:t>DIO HA PIANTATO</a:t>
            </a:r>
          </a:p>
        </p:txBody>
      </p:sp>
      <p:sp>
        <p:nvSpPr>
          <p:cNvPr id="223" name="NOI DOBBIAMO COLTIVARE"/>
          <p:cNvSpPr txBox="1"/>
          <p:nvPr/>
        </p:nvSpPr>
        <p:spPr>
          <a:xfrm rot="21480000">
            <a:off x="11030358" y="7742119"/>
            <a:ext cx="7376166" cy="3294731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25500">
              <a:defRPr sz="4000" b="1" cap="all">
                <a:solidFill>
                  <a:srgbClr val="FF2600"/>
                </a:solidFill>
              </a:defRPr>
            </a:lvl1pPr>
          </a:lstStyle>
          <a:p>
            <a:r>
              <a:t>NOI DOBBIAMO COLTIVARE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7" animBg="1" advAuto="0"/>
      <p:bldP spid="220" grpId="8" animBg="1" advAuto="0"/>
      <p:bldP spid="221" grpId="1" animBg="1" advAuto="0"/>
      <p:bldP spid="221" grpId="4" animBg="1" advAuto="0"/>
      <p:bldP spid="222" grpId="2" animBg="1" advAuto="0"/>
      <p:bldP spid="222" grpId="5" animBg="1" advAuto="0"/>
      <p:bldP spid="223" grpId="3" animBg="1" advAuto="0"/>
      <p:bldP spid="223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magine" descr="Immagin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4320" t="8086" r="4510" b="628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26" name="Educare alla fede"/>
          <p:cNvSpPr txBox="1">
            <a:spLocks noGrp="1"/>
          </p:cNvSpPr>
          <p:nvPr>
            <p:ph type="title"/>
          </p:nvPr>
        </p:nvSpPr>
        <p:spPr>
          <a:xfrm>
            <a:off x="637776" y="-2330321"/>
            <a:ext cx="21971001" cy="4648201"/>
          </a:xfrm>
          <a:prstGeom prst="rect">
            <a:avLst/>
          </a:prstGeom>
        </p:spPr>
        <p:txBody>
          <a:bodyPr/>
          <a:lstStyle/>
          <a:p>
            <a:r>
              <a:t>Educare alla fede </a:t>
            </a:r>
          </a:p>
        </p:txBody>
      </p:sp>
      <p:sp>
        <p:nvSpPr>
          <p:cNvPr id="227" name="Quali passi?…"/>
          <p:cNvSpPr txBox="1">
            <a:spLocks noGrp="1"/>
          </p:cNvSpPr>
          <p:nvPr>
            <p:ph type="body" idx="22"/>
          </p:nvPr>
        </p:nvSpPr>
        <p:spPr>
          <a:xfrm>
            <a:off x="757450" y="2267280"/>
            <a:ext cx="15009170" cy="99365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808990">
              <a:defRPr sz="3528">
                <a:solidFill>
                  <a:srgbClr val="0433FF"/>
                </a:solidFill>
              </a:defRPr>
            </a:pPr>
            <a:endParaRPr/>
          </a:p>
          <a:p>
            <a:pPr defTabSz="808990">
              <a:lnSpc>
                <a:spcPct val="120000"/>
              </a:lnSpc>
              <a:defRPr sz="3528" cap="all">
                <a:solidFill>
                  <a:srgbClr val="FF2600"/>
                </a:solidFill>
              </a:defRPr>
            </a:pPr>
            <a:r>
              <a:rPr>
                <a:solidFill>
                  <a:srgbClr val="7030A0"/>
                </a:solidFill>
              </a:rPr>
              <a:t>Quali passi?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endParaRPr/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Ascoltare la voce dello Spirito                                                                che ci indica da chi andare e dove portarlo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Riconoscere che l’altro è un cercatore di Dio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Invitare l’altro a lasciare il proprio mondo per andare verso</a:t>
            </a:r>
            <a:r>
              <a:t>… </a:t>
            </a:r>
          </a:p>
          <a:p>
            <a:pPr defTabSz="808990">
              <a:lnSpc>
                <a:spcPct val="120000"/>
              </a:lnSpc>
              <a:defRPr sz="1960">
                <a:solidFill>
                  <a:srgbClr val="424242"/>
                </a:solidFill>
              </a:defRPr>
            </a:pPr>
            <a:endParaRPr/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7030A0"/>
                </a:solidFill>
              </a:rPr>
              <a:t>LA DECISIONE</a:t>
            </a:r>
            <a:r>
              <a:rPr>
                <a:solidFill>
                  <a:srgbClr val="7030A0"/>
                </a:solidFill>
              </a:rPr>
              <a:t> </a:t>
            </a:r>
            <a:r>
              <a:t>(</a:t>
            </a:r>
            <a:r>
              <a:rPr>
                <a:solidFill>
                  <a:srgbClr val="C00000"/>
                </a:solidFill>
              </a:rPr>
              <a:t>Scegli di camminare e di farlo con me)</a:t>
            </a:r>
          </a:p>
          <a:p>
            <a:pPr defTabSz="808990">
              <a:lnSpc>
                <a:spcPct val="120000"/>
              </a:lnSpc>
              <a:defRPr sz="1960">
                <a:solidFill>
                  <a:srgbClr val="424242"/>
                </a:solidFill>
              </a:defRPr>
            </a:pPr>
            <a:endParaRPr/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Capire il punto di partenza 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Recuperare le radici 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Riconoscere i carismi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Leggere i segni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Affrontare gli ostacoli</a:t>
            </a:r>
          </a:p>
          <a:p>
            <a:pPr defTabSz="808990">
              <a:lnSpc>
                <a:spcPct val="120000"/>
              </a:lnSpc>
              <a:defRPr sz="3528">
                <a:solidFill>
                  <a:srgbClr val="424242"/>
                </a:solidFill>
              </a:defRPr>
            </a:pPr>
            <a:r>
              <a:rPr>
                <a:solidFill>
                  <a:srgbClr val="C00000"/>
                </a:solidFill>
              </a:rPr>
              <a:t>Riconoscersi e incontrare Dio </a:t>
            </a:r>
          </a:p>
        </p:txBody>
      </p:sp>
      <p:sp>
        <p:nvSpPr>
          <p:cNvPr id="228" name="COME?"/>
          <p:cNvSpPr txBox="1"/>
          <p:nvPr/>
        </p:nvSpPr>
        <p:spPr>
          <a:xfrm>
            <a:off x="12509870" y="456181"/>
            <a:ext cx="11011698" cy="2730705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825500">
              <a:defRPr sz="10000" cap="all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COME?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700" fill="hold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3" animBg="1" advAuto="0"/>
      <p:bldP spid="227" grpId="4" build="p" bldLvl="5" animBg="1" advAuto="0"/>
      <p:bldP spid="228" grpId="1" animBg="1" advAuto="0"/>
      <p:bldP spid="228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UON…"/>
          <p:cNvSpPr txBox="1"/>
          <p:nvPr/>
        </p:nvSpPr>
        <p:spPr>
          <a:xfrm>
            <a:off x="12723727" y="8597540"/>
            <a:ext cx="9779001" cy="410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defRPr sz="10200" spc="-204">
                <a:solidFill>
                  <a:srgbClr val="FF2600"/>
                </a:solidFill>
                <a:latin typeface="FFF Tusj Bold"/>
                <a:ea typeface="FFF Tusj Bold"/>
                <a:cs typeface="FFF Tusj Bold"/>
                <a:sym typeface="FFF Tusj Bold"/>
              </a:defRPr>
            </a:pPr>
            <a:r>
              <a:t>BUON </a:t>
            </a:r>
          </a:p>
          <a:p>
            <a:pPr lvl="8" algn="l">
              <a:lnSpc>
                <a:spcPct val="80000"/>
              </a:lnSpc>
              <a:defRPr sz="10200" spc="-204">
                <a:solidFill>
                  <a:srgbClr val="FF2600"/>
                </a:solidFill>
                <a:latin typeface="FFF Tusj Bold"/>
                <a:ea typeface="FFF Tusj Bold"/>
                <a:cs typeface="FFF Tusj Bold"/>
                <a:sym typeface="FFF Tusj Bold"/>
              </a:defRPr>
            </a:pPr>
            <a:r>
              <a:t>LAVORO</a:t>
            </a:r>
          </a:p>
        </p:txBody>
      </p:sp>
      <p:pic>
        <p:nvPicPr>
          <p:cNvPr id="231" name="filmato-incollato.png" descr="filmato-incolla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2847" y="1707789"/>
            <a:ext cx="6359397" cy="635939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onsapevoli che…"/>
          <p:cNvSpPr txBox="1"/>
          <p:nvPr/>
        </p:nvSpPr>
        <p:spPr>
          <a:xfrm>
            <a:off x="476168" y="0"/>
            <a:ext cx="12962828" cy="1247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03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endParaRPr lang="it-IT" dirty="0" smtClean="0"/>
          </a:p>
          <a:p>
            <a:pPr algn="l">
              <a:defRPr sz="103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rPr smtClean="0"/>
              <a:t>Consapevoli </a:t>
            </a:r>
            <a:r>
              <a:t>che </a:t>
            </a:r>
          </a:p>
          <a:p>
            <a:pPr algn="l">
              <a:defRPr sz="39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endParaRPr/>
          </a:p>
          <a:p>
            <a:pPr algn="l">
              <a:defRPr sz="103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t>educare è un modo di amare…</a:t>
            </a:r>
          </a:p>
          <a:p>
            <a:pPr algn="l">
              <a:defRPr sz="56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endParaRPr/>
          </a:p>
          <a:p>
            <a:pPr algn="l">
              <a:defRPr sz="10300">
                <a:solidFill>
                  <a:srgbClr val="FF2600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rPr u="sng"/>
              <a:t>perché, chi, come,</a:t>
            </a:r>
          </a:p>
          <a:p>
            <a:pPr algn="l">
              <a:defRPr sz="91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endParaRPr u="sng"/>
          </a:p>
          <a:p>
            <a:pPr algn="l">
              <a:defRPr sz="103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t>… educhiamo?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2" animBg="1" advAuto="0"/>
      <p:bldP spid="232" grpId="1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PresentationFormat>Personalizzato</PresentationFormat>
  <Paragraphs>108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21_BasicWhite</vt:lpstr>
      <vt:lpstr>EDUCARE ALLA FEDE </vt:lpstr>
      <vt:lpstr>Perché?</vt:lpstr>
      <vt:lpstr>Diapositiva 3</vt:lpstr>
      <vt:lpstr>CHI?</vt:lpstr>
      <vt:lpstr>Diapositiva 5</vt:lpstr>
      <vt:lpstr>Educare alla fede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EDUCARE ALLA FEDE </dc:title>
  <cp:lastModifiedBy>Direttore IRC</cp:lastModifiedBy>
  <cp:revision>1</cp:revision>
  <dcterms:modified xsi:type="dcterms:W3CDTF">2023-12-05T09:19:40Z</dcterms:modified>
</cp:coreProperties>
</file>