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4" r:id="rId3"/>
    <p:sldId id="285" r:id="rId4"/>
    <p:sldId id="314" r:id="rId5"/>
    <p:sldId id="283" r:id="rId6"/>
    <p:sldId id="281" r:id="rId7"/>
    <p:sldId id="286" r:id="rId8"/>
    <p:sldId id="287" r:id="rId9"/>
    <p:sldId id="288" r:id="rId10"/>
    <p:sldId id="289" r:id="rId11"/>
    <p:sldId id="290" r:id="rId12"/>
    <p:sldId id="302" r:id="rId13"/>
    <p:sldId id="303" r:id="rId14"/>
    <p:sldId id="305" r:id="rId15"/>
    <p:sldId id="306" r:id="rId16"/>
    <p:sldId id="307" r:id="rId17"/>
    <p:sldId id="308" r:id="rId18"/>
    <p:sldId id="309" r:id="rId19"/>
    <p:sldId id="268" r:id="rId20"/>
    <p:sldId id="310" r:id="rId21"/>
    <p:sldId id="311" r:id="rId22"/>
    <p:sldId id="312" r:id="rId23"/>
    <p:sldId id="313" r:id="rId24"/>
    <p:sldId id="271" r:id="rId25"/>
    <p:sldId id="276" r:id="rId26"/>
    <p:sldId id="272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868686"/>
    <a:srgbClr val="C0C0C0"/>
    <a:srgbClr val="E7E200"/>
    <a:srgbClr val="2FBB2F"/>
    <a:srgbClr val="33CC33"/>
    <a:srgbClr val="8E3900"/>
    <a:srgbClr val="92006C"/>
    <a:srgbClr val="0078A2"/>
    <a:srgbClr val="344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55" d="100"/>
          <a:sy n="55" d="100"/>
        </p:scale>
        <p:origin x="-73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34F849-F62E-46AE-8FBA-555F72890677}" type="datetimeFigureOut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6655C0-2474-45C4-8459-F74C8A7219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86691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6B3A87-8F28-4727-A30A-33887EA93267}" type="datetimeFigureOut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BFA208-FF7D-48DD-BCA8-427ABB63B1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0782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65FA6D-5EE8-4443-8663-BC1EE61BC6F9}" type="slidenum">
              <a:rPr lang="it-IT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9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pitchFamily="34" charset="0"/>
                <a:ea typeface="ＭＳ Ｐゴシック" pitchFamily="34" charset="-128"/>
              </a:rPr>
              <a:t>Ufficio catechistico diocesano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EEFA37-FA00-4D76-8114-1CEF47A33ED9}" type="slidenum">
              <a:rPr lang="it-IT" smtClean="0">
                <a:latin typeface="Tahoma" pitchFamily="34" charset="0"/>
                <a:cs typeface="Arial" charset="0"/>
              </a:rPr>
              <a:pPr/>
              <a:t>5</a:t>
            </a:fld>
            <a:endParaRPr lang="it-IT" smtClean="0">
              <a:latin typeface="Tahoma" pitchFamily="34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94FB39-B6E6-490C-BEDF-A405D4B8DB40}" type="slidenum">
              <a:rPr lang="it-IT" smtClean="0">
                <a:latin typeface="Tahoma" pitchFamily="34" charset="0"/>
                <a:cs typeface="Arial" charset="0"/>
              </a:rPr>
              <a:pPr/>
              <a:t>6</a:t>
            </a:fld>
            <a:endParaRPr lang="it-IT" smtClean="0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72A8B0-F87A-4102-9915-A0283B46CFE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2A172B-4439-4D49-9D7E-1563A32BF87F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89A954-CF53-486D-9AC4-0B7E64C6B0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97CB69-81BE-43EF-899A-3D17F6996528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FFDBF9E-6FF2-4D8A-99B3-6FF46F6D3D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25840B-B388-4FDE-BA8E-33D5D2084C19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D94704-E3AE-43BD-A227-4A1F356B27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FE9D29-A710-45CF-87DC-4DEFA7ABF1C2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5912624-4A5F-4E86-B877-EF763F79EB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C273F3-F783-4740-8042-12160254ABF5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8761B55-4810-4438-9500-212C773966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AD642D-9920-498F-8CE7-CBB2CBC12644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742868A-AC78-48A8-9B80-601ED340E9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800B4C-6D27-4AFC-B45F-CBAC00C06EEC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403EBEE-904F-4946-A882-780958CE7D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7FBCC2-D462-44C3-99BC-2866052B8BB5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FC2206E-DDDD-4E50-9B82-00523237D8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16D8A2-8112-430D-922F-82AF91AA4996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B59A10-763E-4C20-B67D-8C21B7CBCA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9DA4A8-BE62-41A9-98BD-1BD0D58AD1F4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0280092-10AF-4E2F-9546-9834EDD53A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EFEF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F3E6A9-DBAB-44C0-9EE7-4CC242F5E724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194F95-5914-4826-A81A-81F839704A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0000">
              <a:srgbClr val="FF0000"/>
            </a:gs>
            <a:gs pos="64999">
              <a:srgbClr val="F8F8F8"/>
            </a:gs>
            <a:gs pos="89999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B13F9A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23AE46-9941-4080-AD3E-CB82CA570DC5}" type="datetime1">
              <a:rPr lang="it-IT"/>
              <a:pPr>
                <a:defRPr/>
              </a:pPr>
              <a:t>07/06/2014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B13F9A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UFFICIO CATECHISTICO DIOCESANO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Pagina </a:t>
            </a:r>
            <a:fld id="{FB44C2D5-1292-4F25-98A6-AAB89A9461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agesCAQROY65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14006" y="2814178"/>
            <a:ext cx="2160240" cy="2859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Rettangolo 10"/>
          <p:cNvSpPr>
            <a:spLocks noChangeArrowheads="1"/>
          </p:cNvSpPr>
          <p:nvPr/>
        </p:nvSpPr>
        <p:spPr bwMode="auto">
          <a:xfrm>
            <a:off x="4572000" y="333375"/>
            <a:ext cx="367188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Corso di formazione per  catechisti/accompagnatori</a:t>
            </a:r>
          </a:p>
          <a:p>
            <a:pPr algn="ctr"/>
            <a:endParaRPr lang="it-IT" sz="1200" b="1" dirty="0">
              <a:solidFill>
                <a:srgbClr val="000000"/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2400" b="1" dirty="0">
                <a:solidFill>
                  <a:srgbClr val="000000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Anno Pastorale 2013/14 </a:t>
            </a:r>
          </a:p>
          <a:p>
            <a:pPr algn="ctr"/>
            <a:r>
              <a:rPr lang="it-IT" sz="2800" b="1" dirty="0" smtClean="0">
                <a:solidFill>
                  <a:srgbClr val="000000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VII </a:t>
            </a:r>
            <a:r>
              <a:rPr lang="it-IT" sz="2800" b="1" dirty="0">
                <a:solidFill>
                  <a:srgbClr val="000000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Incontro</a:t>
            </a:r>
            <a:endParaRPr lang="it-IT" sz="2400" b="1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059113" y="5475288"/>
            <a:ext cx="482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i="1">
                <a:latin typeface="Century Gothic" pitchFamily="34" charset="0"/>
                <a:ea typeface="ArialBlack"/>
                <a:cs typeface="ArialBlack"/>
              </a:rPr>
              <a:t> </a:t>
            </a:r>
            <a:endParaRPr lang="it-IT" sz="3200">
              <a:solidFill>
                <a:srgbClr val="F8F8F8"/>
              </a:solidFill>
              <a:latin typeface="Century Gothic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642910" y="2565400"/>
            <a:ext cx="3857652" cy="2714625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Conversione pastorale:</a:t>
            </a:r>
            <a:br>
              <a:rPr lang="it-IT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“Un itinerario colorato”</a:t>
            </a:r>
            <a:r>
              <a:rPr lang="it-IT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7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Sei cappelli per pensare</a:t>
            </a:r>
            <a:endParaRPr lang="it-IT" sz="2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Segnaposto piè di pagina 8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5754688"/>
            <a:ext cx="32416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78A200"/>
                </a:solidFill>
              </a:rPr>
              <a:t>UFFICIO DIOCESANO PER LA CATECHESI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2624-4A5F-4E86-B877-EF763F79EB6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6" name="Immagine 10" descr="sixhat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4350246"/>
          </a:xfrm>
          <a:prstGeom prst="rect">
            <a:avLst/>
          </a:prstGeom>
          <a:noFill/>
        </p:spPr>
      </p:pic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44008" y="0"/>
            <a:ext cx="3502025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UFFICIO CATECHISTICO DIOCESANO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4725144"/>
            <a:ext cx="792088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2550" marR="0" lvl="0" indent="79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BIANCO: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ASSENZA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 colore … neutralità, dati, numeri, fatti, informazioni.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2550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ROSSO: come la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PASSIONE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!… emozioni, sensazioni, premonizioni, intuizioni.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NERO: come la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TEMPESTA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! … aspetti negativi, rischi, problemi.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GIALLO: come il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SOLE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!  aspetti positivi, atteggiamenti costruttivi, opportunità.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5) VERDE: come l’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ERBA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…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fertilità del pensiero, nuove idee, creatività.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6) BLU: come il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CIELO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che tutto sovrasta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…supervisione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controllo, direzione.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716016" y="0"/>
            <a:ext cx="3502025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UFFICIO CATECHISTICO DIOCESANO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2624-4A5F-4E86-B877-EF763F79EB66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it-IT" b="1" dirty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3569" y="476672"/>
            <a:ext cx="6480720" cy="6047680"/>
            <a:chOff x="1398" y="692"/>
            <a:chExt cx="3033" cy="3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-3724969">
              <a:off x="934" y="1443"/>
              <a:ext cx="1429" cy="502"/>
              <a:chOff x="4460" y="5050"/>
              <a:chExt cx="2180" cy="1290"/>
            </a:xfrm>
          </p:grpSpPr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4460" y="6260"/>
                <a:ext cx="2180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0" y="60"/>
                  </a:cxn>
                  <a:cxn ang="0">
                    <a:pos x="2180" y="80"/>
                  </a:cxn>
                </a:cxnLst>
                <a:rect l="0" t="0" r="r" b="b"/>
                <a:pathLst>
                  <a:path w="2180" h="80">
                    <a:moveTo>
                      <a:pt x="0" y="0"/>
                    </a:moveTo>
                    <a:cubicBezTo>
                      <a:pt x="223" y="74"/>
                      <a:pt x="604" y="52"/>
                      <a:pt x="800" y="60"/>
                    </a:cubicBezTo>
                    <a:cubicBezTo>
                      <a:pt x="1264" y="40"/>
                      <a:pt x="1714" y="80"/>
                      <a:pt x="2180" y="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4951" y="5050"/>
                <a:ext cx="1220" cy="1270"/>
              </a:xfrm>
              <a:custGeom>
                <a:avLst/>
                <a:gdLst/>
                <a:ahLst/>
                <a:cxnLst>
                  <a:cxn ang="0">
                    <a:pos x="129" y="1250"/>
                  </a:cxn>
                  <a:cxn ang="0">
                    <a:pos x="149" y="810"/>
                  </a:cxn>
                  <a:cxn ang="0">
                    <a:pos x="169" y="610"/>
                  </a:cxn>
                  <a:cxn ang="0">
                    <a:pos x="269" y="10"/>
                  </a:cxn>
                  <a:cxn ang="0">
                    <a:pos x="1189" y="70"/>
                  </a:cxn>
                  <a:cxn ang="0">
                    <a:pos x="1169" y="310"/>
                  </a:cxn>
                  <a:cxn ang="0">
                    <a:pos x="1149" y="1270"/>
                  </a:cxn>
                </a:cxnLst>
                <a:rect l="0" t="0" r="r" b="b"/>
                <a:pathLst>
                  <a:path w="1220" h="1270">
                    <a:moveTo>
                      <a:pt x="129" y="1250"/>
                    </a:moveTo>
                    <a:cubicBezTo>
                      <a:pt x="203" y="1029"/>
                      <a:pt x="172" y="1172"/>
                      <a:pt x="149" y="810"/>
                    </a:cubicBezTo>
                    <a:cubicBezTo>
                      <a:pt x="156" y="743"/>
                      <a:pt x="166" y="677"/>
                      <a:pt x="169" y="610"/>
                    </a:cubicBezTo>
                    <a:cubicBezTo>
                      <a:pt x="200" y="0"/>
                      <a:pt x="0" y="77"/>
                      <a:pt x="269" y="10"/>
                    </a:cubicBezTo>
                    <a:cubicBezTo>
                      <a:pt x="570" y="70"/>
                      <a:pt x="883" y="44"/>
                      <a:pt x="1189" y="70"/>
                    </a:cubicBezTo>
                    <a:cubicBezTo>
                      <a:pt x="1220" y="163"/>
                      <a:pt x="1192" y="218"/>
                      <a:pt x="1169" y="310"/>
                    </a:cubicBezTo>
                    <a:cubicBezTo>
                      <a:pt x="1162" y="630"/>
                      <a:pt x="1149" y="1270"/>
                      <a:pt x="1149" y="1270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5100" y="6120"/>
                <a:ext cx="100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0" y="60"/>
                  </a:cxn>
                  <a:cxn ang="0">
                    <a:pos x="1000" y="40"/>
                  </a:cxn>
                </a:cxnLst>
                <a:rect l="0" t="0" r="r" b="b"/>
                <a:pathLst>
                  <a:path w="1000" h="85">
                    <a:moveTo>
                      <a:pt x="0" y="0"/>
                    </a:moveTo>
                    <a:cubicBezTo>
                      <a:pt x="256" y="85"/>
                      <a:pt x="549" y="30"/>
                      <a:pt x="820" y="60"/>
                    </a:cubicBezTo>
                    <a:cubicBezTo>
                      <a:pt x="880" y="53"/>
                      <a:pt x="1000" y="40"/>
                      <a:pt x="1000" y="4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 rot="-31466">
              <a:off x="2251" y="692"/>
              <a:ext cx="1252" cy="536"/>
              <a:chOff x="4460" y="5050"/>
              <a:chExt cx="2180" cy="1290"/>
            </a:xfrm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4460" y="6260"/>
                <a:ext cx="2180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0" y="60"/>
                  </a:cxn>
                  <a:cxn ang="0">
                    <a:pos x="2180" y="80"/>
                  </a:cxn>
                </a:cxnLst>
                <a:rect l="0" t="0" r="r" b="b"/>
                <a:pathLst>
                  <a:path w="2180" h="80">
                    <a:moveTo>
                      <a:pt x="0" y="0"/>
                    </a:moveTo>
                    <a:cubicBezTo>
                      <a:pt x="223" y="74"/>
                      <a:pt x="604" y="52"/>
                      <a:pt x="800" y="60"/>
                    </a:cubicBezTo>
                    <a:cubicBezTo>
                      <a:pt x="1264" y="40"/>
                      <a:pt x="1714" y="80"/>
                      <a:pt x="2180" y="8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4951" y="5050"/>
                <a:ext cx="1220" cy="1270"/>
              </a:xfrm>
              <a:custGeom>
                <a:avLst/>
                <a:gdLst/>
                <a:ahLst/>
                <a:cxnLst>
                  <a:cxn ang="0">
                    <a:pos x="129" y="1250"/>
                  </a:cxn>
                  <a:cxn ang="0">
                    <a:pos x="149" y="810"/>
                  </a:cxn>
                  <a:cxn ang="0">
                    <a:pos x="169" y="610"/>
                  </a:cxn>
                  <a:cxn ang="0">
                    <a:pos x="269" y="10"/>
                  </a:cxn>
                  <a:cxn ang="0">
                    <a:pos x="1189" y="70"/>
                  </a:cxn>
                  <a:cxn ang="0">
                    <a:pos x="1169" y="310"/>
                  </a:cxn>
                  <a:cxn ang="0">
                    <a:pos x="1149" y="1270"/>
                  </a:cxn>
                </a:cxnLst>
                <a:rect l="0" t="0" r="r" b="b"/>
                <a:pathLst>
                  <a:path w="1220" h="1270">
                    <a:moveTo>
                      <a:pt x="129" y="1250"/>
                    </a:moveTo>
                    <a:cubicBezTo>
                      <a:pt x="203" y="1029"/>
                      <a:pt x="172" y="1172"/>
                      <a:pt x="149" y="810"/>
                    </a:cubicBezTo>
                    <a:cubicBezTo>
                      <a:pt x="156" y="743"/>
                      <a:pt x="166" y="677"/>
                      <a:pt x="169" y="610"/>
                    </a:cubicBezTo>
                    <a:cubicBezTo>
                      <a:pt x="200" y="0"/>
                      <a:pt x="0" y="77"/>
                      <a:pt x="269" y="10"/>
                    </a:cubicBezTo>
                    <a:cubicBezTo>
                      <a:pt x="570" y="70"/>
                      <a:pt x="883" y="44"/>
                      <a:pt x="1189" y="70"/>
                    </a:cubicBezTo>
                    <a:cubicBezTo>
                      <a:pt x="1220" y="163"/>
                      <a:pt x="1192" y="218"/>
                      <a:pt x="1169" y="310"/>
                    </a:cubicBezTo>
                    <a:cubicBezTo>
                      <a:pt x="1162" y="630"/>
                      <a:pt x="1149" y="1270"/>
                      <a:pt x="1149" y="127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5100" y="6120"/>
                <a:ext cx="100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0" y="60"/>
                  </a:cxn>
                  <a:cxn ang="0">
                    <a:pos x="1000" y="40"/>
                  </a:cxn>
                </a:cxnLst>
                <a:rect l="0" t="0" r="r" b="b"/>
                <a:pathLst>
                  <a:path w="1000" h="85">
                    <a:moveTo>
                      <a:pt x="0" y="0"/>
                    </a:moveTo>
                    <a:cubicBezTo>
                      <a:pt x="256" y="85"/>
                      <a:pt x="549" y="30"/>
                      <a:pt x="820" y="60"/>
                    </a:cubicBezTo>
                    <a:cubicBezTo>
                      <a:pt x="880" y="53"/>
                      <a:pt x="1000" y="40"/>
                      <a:pt x="1000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 rot="-10858567">
              <a:off x="2272" y="3457"/>
              <a:ext cx="1321" cy="460"/>
              <a:chOff x="4460" y="5050"/>
              <a:chExt cx="2180" cy="1290"/>
            </a:xfrm>
          </p:grpSpPr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4460" y="6260"/>
                <a:ext cx="2180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0" y="60"/>
                  </a:cxn>
                  <a:cxn ang="0">
                    <a:pos x="2180" y="80"/>
                  </a:cxn>
                </a:cxnLst>
                <a:rect l="0" t="0" r="r" b="b"/>
                <a:pathLst>
                  <a:path w="2180" h="80">
                    <a:moveTo>
                      <a:pt x="0" y="0"/>
                    </a:moveTo>
                    <a:cubicBezTo>
                      <a:pt x="223" y="74"/>
                      <a:pt x="604" y="52"/>
                      <a:pt x="800" y="60"/>
                    </a:cubicBezTo>
                    <a:cubicBezTo>
                      <a:pt x="1264" y="40"/>
                      <a:pt x="1714" y="80"/>
                      <a:pt x="2180" y="80"/>
                    </a:cubicBez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4951" y="5050"/>
                <a:ext cx="1220" cy="1270"/>
              </a:xfrm>
              <a:custGeom>
                <a:avLst/>
                <a:gdLst/>
                <a:ahLst/>
                <a:cxnLst>
                  <a:cxn ang="0">
                    <a:pos x="129" y="1250"/>
                  </a:cxn>
                  <a:cxn ang="0">
                    <a:pos x="149" y="810"/>
                  </a:cxn>
                  <a:cxn ang="0">
                    <a:pos x="169" y="610"/>
                  </a:cxn>
                  <a:cxn ang="0">
                    <a:pos x="269" y="10"/>
                  </a:cxn>
                  <a:cxn ang="0">
                    <a:pos x="1189" y="70"/>
                  </a:cxn>
                  <a:cxn ang="0">
                    <a:pos x="1169" y="310"/>
                  </a:cxn>
                  <a:cxn ang="0">
                    <a:pos x="1149" y="1270"/>
                  </a:cxn>
                </a:cxnLst>
                <a:rect l="0" t="0" r="r" b="b"/>
                <a:pathLst>
                  <a:path w="1220" h="1270">
                    <a:moveTo>
                      <a:pt x="129" y="1250"/>
                    </a:moveTo>
                    <a:cubicBezTo>
                      <a:pt x="203" y="1029"/>
                      <a:pt x="172" y="1172"/>
                      <a:pt x="149" y="810"/>
                    </a:cubicBezTo>
                    <a:cubicBezTo>
                      <a:pt x="156" y="743"/>
                      <a:pt x="166" y="677"/>
                      <a:pt x="169" y="610"/>
                    </a:cubicBezTo>
                    <a:cubicBezTo>
                      <a:pt x="200" y="0"/>
                      <a:pt x="0" y="77"/>
                      <a:pt x="269" y="10"/>
                    </a:cubicBezTo>
                    <a:cubicBezTo>
                      <a:pt x="570" y="70"/>
                      <a:pt x="883" y="44"/>
                      <a:pt x="1189" y="70"/>
                    </a:cubicBezTo>
                    <a:cubicBezTo>
                      <a:pt x="1220" y="163"/>
                      <a:pt x="1192" y="218"/>
                      <a:pt x="1169" y="310"/>
                    </a:cubicBezTo>
                    <a:cubicBezTo>
                      <a:pt x="1162" y="630"/>
                      <a:pt x="1149" y="1270"/>
                      <a:pt x="1149" y="1270"/>
                    </a:cubicBez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5100" y="6120"/>
                <a:ext cx="100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0" y="60"/>
                  </a:cxn>
                  <a:cxn ang="0">
                    <a:pos x="1000" y="40"/>
                  </a:cxn>
                </a:cxnLst>
                <a:rect l="0" t="0" r="r" b="b"/>
                <a:pathLst>
                  <a:path w="1000" h="85">
                    <a:moveTo>
                      <a:pt x="0" y="0"/>
                    </a:moveTo>
                    <a:cubicBezTo>
                      <a:pt x="256" y="85"/>
                      <a:pt x="549" y="30"/>
                      <a:pt x="820" y="60"/>
                    </a:cubicBezTo>
                    <a:cubicBezTo>
                      <a:pt x="880" y="53"/>
                      <a:pt x="1000" y="40"/>
                      <a:pt x="1000" y="40"/>
                    </a:cubicBez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 rot="7248264">
              <a:off x="3450" y="2752"/>
              <a:ext cx="1433" cy="476"/>
              <a:chOff x="4460" y="5050"/>
              <a:chExt cx="2180" cy="1290"/>
            </a:xfrm>
          </p:grpSpPr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4460" y="6260"/>
                <a:ext cx="2180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0" y="60"/>
                  </a:cxn>
                  <a:cxn ang="0">
                    <a:pos x="2180" y="80"/>
                  </a:cxn>
                </a:cxnLst>
                <a:rect l="0" t="0" r="r" b="b"/>
                <a:pathLst>
                  <a:path w="2180" h="80">
                    <a:moveTo>
                      <a:pt x="0" y="0"/>
                    </a:moveTo>
                    <a:cubicBezTo>
                      <a:pt x="223" y="74"/>
                      <a:pt x="604" y="52"/>
                      <a:pt x="800" y="60"/>
                    </a:cubicBezTo>
                    <a:cubicBezTo>
                      <a:pt x="1264" y="40"/>
                      <a:pt x="1714" y="80"/>
                      <a:pt x="2180" y="80"/>
                    </a:cubicBezTo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4951" y="5050"/>
                <a:ext cx="1220" cy="1270"/>
              </a:xfrm>
              <a:custGeom>
                <a:avLst/>
                <a:gdLst/>
                <a:ahLst/>
                <a:cxnLst>
                  <a:cxn ang="0">
                    <a:pos x="129" y="1250"/>
                  </a:cxn>
                  <a:cxn ang="0">
                    <a:pos x="149" y="810"/>
                  </a:cxn>
                  <a:cxn ang="0">
                    <a:pos x="169" y="610"/>
                  </a:cxn>
                  <a:cxn ang="0">
                    <a:pos x="269" y="10"/>
                  </a:cxn>
                  <a:cxn ang="0">
                    <a:pos x="1189" y="70"/>
                  </a:cxn>
                  <a:cxn ang="0">
                    <a:pos x="1169" y="310"/>
                  </a:cxn>
                  <a:cxn ang="0">
                    <a:pos x="1149" y="1270"/>
                  </a:cxn>
                </a:cxnLst>
                <a:rect l="0" t="0" r="r" b="b"/>
                <a:pathLst>
                  <a:path w="1220" h="1270">
                    <a:moveTo>
                      <a:pt x="129" y="1250"/>
                    </a:moveTo>
                    <a:cubicBezTo>
                      <a:pt x="203" y="1029"/>
                      <a:pt x="172" y="1172"/>
                      <a:pt x="149" y="810"/>
                    </a:cubicBezTo>
                    <a:cubicBezTo>
                      <a:pt x="156" y="743"/>
                      <a:pt x="166" y="677"/>
                      <a:pt x="169" y="610"/>
                    </a:cubicBezTo>
                    <a:cubicBezTo>
                      <a:pt x="200" y="0"/>
                      <a:pt x="0" y="77"/>
                      <a:pt x="269" y="10"/>
                    </a:cubicBezTo>
                    <a:cubicBezTo>
                      <a:pt x="570" y="70"/>
                      <a:pt x="883" y="44"/>
                      <a:pt x="1189" y="70"/>
                    </a:cubicBezTo>
                    <a:cubicBezTo>
                      <a:pt x="1220" y="163"/>
                      <a:pt x="1192" y="218"/>
                      <a:pt x="1169" y="310"/>
                    </a:cubicBezTo>
                    <a:cubicBezTo>
                      <a:pt x="1162" y="630"/>
                      <a:pt x="1149" y="1270"/>
                      <a:pt x="1149" y="1270"/>
                    </a:cubicBezTo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5100" y="6120"/>
                <a:ext cx="100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0" y="60"/>
                  </a:cxn>
                  <a:cxn ang="0">
                    <a:pos x="1000" y="40"/>
                  </a:cxn>
                </a:cxnLst>
                <a:rect l="0" t="0" r="r" b="b"/>
                <a:pathLst>
                  <a:path w="1000" h="85">
                    <a:moveTo>
                      <a:pt x="0" y="0"/>
                    </a:moveTo>
                    <a:cubicBezTo>
                      <a:pt x="256" y="85"/>
                      <a:pt x="549" y="30"/>
                      <a:pt x="820" y="60"/>
                    </a:cubicBezTo>
                    <a:cubicBezTo>
                      <a:pt x="880" y="53"/>
                      <a:pt x="1000" y="40"/>
                      <a:pt x="1000" y="40"/>
                    </a:cubicBezTo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 rot="2917478">
              <a:off x="3541" y="1227"/>
              <a:ext cx="1227" cy="553"/>
              <a:chOff x="4460" y="5050"/>
              <a:chExt cx="2180" cy="1290"/>
            </a:xfrm>
          </p:grpSpPr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4460" y="6260"/>
                <a:ext cx="2180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0" y="60"/>
                  </a:cxn>
                  <a:cxn ang="0">
                    <a:pos x="2180" y="80"/>
                  </a:cxn>
                </a:cxnLst>
                <a:rect l="0" t="0" r="r" b="b"/>
                <a:pathLst>
                  <a:path w="2180" h="80">
                    <a:moveTo>
                      <a:pt x="0" y="0"/>
                    </a:moveTo>
                    <a:cubicBezTo>
                      <a:pt x="223" y="74"/>
                      <a:pt x="604" y="52"/>
                      <a:pt x="800" y="60"/>
                    </a:cubicBezTo>
                    <a:cubicBezTo>
                      <a:pt x="1264" y="40"/>
                      <a:pt x="1714" y="80"/>
                      <a:pt x="2180" y="80"/>
                    </a:cubicBez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4951" y="5050"/>
                <a:ext cx="1220" cy="1270"/>
              </a:xfrm>
              <a:custGeom>
                <a:avLst/>
                <a:gdLst/>
                <a:ahLst/>
                <a:cxnLst>
                  <a:cxn ang="0">
                    <a:pos x="129" y="1250"/>
                  </a:cxn>
                  <a:cxn ang="0">
                    <a:pos x="149" y="810"/>
                  </a:cxn>
                  <a:cxn ang="0">
                    <a:pos x="169" y="610"/>
                  </a:cxn>
                  <a:cxn ang="0">
                    <a:pos x="269" y="10"/>
                  </a:cxn>
                  <a:cxn ang="0">
                    <a:pos x="1189" y="70"/>
                  </a:cxn>
                  <a:cxn ang="0">
                    <a:pos x="1169" y="310"/>
                  </a:cxn>
                  <a:cxn ang="0">
                    <a:pos x="1149" y="1270"/>
                  </a:cxn>
                </a:cxnLst>
                <a:rect l="0" t="0" r="r" b="b"/>
                <a:pathLst>
                  <a:path w="1220" h="1270">
                    <a:moveTo>
                      <a:pt x="129" y="1250"/>
                    </a:moveTo>
                    <a:cubicBezTo>
                      <a:pt x="203" y="1029"/>
                      <a:pt x="172" y="1172"/>
                      <a:pt x="149" y="810"/>
                    </a:cubicBezTo>
                    <a:cubicBezTo>
                      <a:pt x="156" y="743"/>
                      <a:pt x="166" y="677"/>
                      <a:pt x="169" y="610"/>
                    </a:cubicBezTo>
                    <a:cubicBezTo>
                      <a:pt x="200" y="0"/>
                      <a:pt x="0" y="77"/>
                      <a:pt x="269" y="10"/>
                    </a:cubicBezTo>
                    <a:cubicBezTo>
                      <a:pt x="570" y="70"/>
                      <a:pt x="883" y="44"/>
                      <a:pt x="1189" y="70"/>
                    </a:cubicBezTo>
                    <a:cubicBezTo>
                      <a:pt x="1220" y="163"/>
                      <a:pt x="1192" y="218"/>
                      <a:pt x="1169" y="310"/>
                    </a:cubicBezTo>
                    <a:cubicBezTo>
                      <a:pt x="1162" y="630"/>
                      <a:pt x="1149" y="1270"/>
                      <a:pt x="1149" y="1270"/>
                    </a:cubicBez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5100" y="6120"/>
                <a:ext cx="100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0" y="60"/>
                  </a:cxn>
                  <a:cxn ang="0">
                    <a:pos x="1000" y="40"/>
                  </a:cxn>
                </a:cxnLst>
                <a:rect l="0" t="0" r="r" b="b"/>
                <a:pathLst>
                  <a:path w="1000" h="85">
                    <a:moveTo>
                      <a:pt x="0" y="0"/>
                    </a:moveTo>
                    <a:cubicBezTo>
                      <a:pt x="256" y="85"/>
                      <a:pt x="549" y="30"/>
                      <a:pt x="820" y="60"/>
                    </a:cubicBezTo>
                    <a:cubicBezTo>
                      <a:pt x="880" y="53"/>
                      <a:pt x="1000" y="40"/>
                      <a:pt x="1000" y="40"/>
                    </a:cubicBez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 rot="-7754000">
              <a:off x="1119" y="2869"/>
              <a:ext cx="1161" cy="518"/>
              <a:chOff x="4460" y="5050"/>
              <a:chExt cx="2180" cy="1290"/>
            </a:xfrm>
          </p:grpSpPr>
          <p:sp>
            <p:nvSpPr>
              <p:cNvPr id="15" name="Freeform 25"/>
              <p:cNvSpPr>
                <a:spLocks/>
              </p:cNvSpPr>
              <p:nvPr/>
            </p:nvSpPr>
            <p:spPr bwMode="auto">
              <a:xfrm>
                <a:off x="4460" y="6260"/>
                <a:ext cx="2180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0" y="60"/>
                  </a:cxn>
                  <a:cxn ang="0">
                    <a:pos x="2180" y="80"/>
                  </a:cxn>
                </a:cxnLst>
                <a:rect l="0" t="0" r="r" b="b"/>
                <a:pathLst>
                  <a:path w="2180" h="80">
                    <a:moveTo>
                      <a:pt x="0" y="0"/>
                    </a:moveTo>
                    <a:cubicBezTo>
                      <a:pt x="223" y="74"/>
                      <a:pt x="604" y="52"/>
                      <a:pt x="800" y="60"/>
                    </a:cubicBezTo>
                    <a:cubicBezTo>
                      <a:pt x="1264" y="40"/>
                      <a:pt x="1714" y="80"/>
                      <a:pt x="2180" y="80"/>
                    </a:cubicBezTo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Freeform 26"/>
              <p:cNvSpPr>
                <a:spLocks/>
              </p:cNvSpPr>
              <p:nvPr/>
            </p:nvSpPr>
            <p:spPr bwMode="auto">
              <a:xfrm>
                <a:off x="4951" y="5050"/>
                <a:ext cx="1220" cy="1270"/>
              </a:xfrm>
              <a:custGeom>
                <a:avLst/>
                <a:gdLst/>
                <a:ahLst/>
                <a:cxnLst>
                  <a:cxn ang="0">
                    <a:pos x="129" y="1250"/>
                  </a:cxn>
                  <a:cxn ang="0">
                    <a:pos x="149" y="810"/>
                  </a:cxn>
                  <a:cxn ang="0">
                    <a:pos x="169" y="610"/>
                  </a:cxn>
                  <a:cxn ang="0">
                    <a:pos x="269" y="10"/>
                  </a:cxn>
                  <a:cxn ang="0">
                    <a:pos x="1189" y="70"/>
                  </a:cxn>
                  <a:cxn ang="0">
                    <a:pos x="1169" y="310"/>
                  </a:cxn>
                  <a:cxn ang="0">
                    <a:pos x="1149" y="1270"/>
                  </a:cxn>
                </a:cxnLst>
                <a:rect l="0" t="0" r="r" b="b"/>
                <a:pathLst>
                  <a:path w="1220" h="1270">
                    <a:moveTo>
                      <a:pt x="129" y="1250"/>
                    </a:moveTo>
                    <a:cubicBezTo>
                      <a:pt x="203" y="1029"/>
                      <a:pt x="172" y="1172"/>
                      <a:pt x="149" y="810"/>
                    </a:cubicBezTo>
                    <a:cubicBezTo>
                      <a:pt x="156" y="743"/>
                      <a:pt x="166" y="677"/>
                      <a:pt x="169" y="610"/>
                    </a:cubicBezTo>
                    <a:cubicBezTo>
                      <a:pt x="200" y="0"/>
                      <a:pt x="0" y="77"/>
                      <a:pt x="269" y="10"/>
                    </a:cubicBezTo>
                    <a:cubicBezTo>
                      <a:pt x="570" y="70"/>
                      <a:pt x="883" y="44"/>
                      <a:pt x="1189" y="70"/>
                    </a:cubicBezTo>
                    <a:cubicBezTo>
                      <a:pt x="1220" y="163"/>
                      <a:pt x="1192" y="218"/>
                      <a:pt x="1169" y="310"/>
                    </a:cubicBezTo>
                    <a:cubicBezTo>
                      <a:pt x="1162" y="630"/>
                      <a:pt x="1149" y="1270"/>
                      <a:pt x="1149" y="1270"/>
                    </a:cubicBezTo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Freeform 27"/>
              <p:cNvSpPr>
                <a:spLocks/>
              </p:cNvSpPr>
              <p:nvPr/>
            </p:nvSpPr>
            <p:spPr bwMode="auto">
              <a:xfrm>
                <a:off x="5100" y="6120"/>
                <a:ext cx="100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0" y="60"/>
                  </a:cxn>
                  <a:cxn ang="0">
                    <a:pos x="1000" y="40"/>
                  </a:cxn>
                </a:cxnLst>
                <a:rect l="0" t="0" r="r" b="b"/>
                <a:pathLst>
                  <a:path w="1000" h="85">
                    <a:moveTo>
                      <a:pt x="0" y="0"/>
                    </a:moveTo>
                    <a:cubicBezTo>
                      <a:pt x="256" y="85"/>
                      <a:pt x="549" y="30"/>
                      <a:pt x="820" y="60"/>
                    </a:cubicBezTo>
                    <a:cubicBezTo>
                      <a:pt x="880" y="53"/>
                      <a:pt x="1000" y="40"/>
                      <a:pt x="1000" y="40"/>
                    </a:cubicBezTo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3" name="Text Box 33"/>
          <p:cNvSpPr txBox="1">
            <a:spLocks noChangeArrowheads="1"/>
          </p:cNvSpPr>
          <p:nvPr/>
        </p:nvSpPr>
        <p:spPr bwMode="auto">
          <a:xfrm rot="20162642">
            <a:off x="545861" y="2122645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rgbClr val="000000"/>
                </a:solidFill>
                <a:latin typeface="Verdana" pitchFamily="34" charset="0"/>
              </a:rPr>
              <a:t>ottimismo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 rot="1910321">
            <a:off x="3210565" y="682400"/>
            <a:ext cx="14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000000"/>
                </a:solidFill>
                <a:latin typeface="Verdana" pitchFamily="34" charset="0"/>
              </a:rPr>
              <a:t>razionalità</a:t>
            </a:r>
            <a:endParaRPr lang="it-IT" sz="16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 rot="20162642">
            <a:off x="3138148" y="5867061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000000"/>
                </a:solidFill>
                <a:latin typeface="Verdana" pitchFamily="34" charset="0"/>
              </a:rPr>
              <a:t>emotività</a:t>
            </a:r>
            <a:endParaRPr lang="it-IT" sz="16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 rot="20162642">
            <a:off x="5867786" y="4662121"/>
            <a:ext cx="15315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500" b="1" dirty="0" smtClean="0">
                <a:solidFill>
                  <a:srgbClr val="F8F8F8"/>
                </a:solidFill>
                <a:latin typeface="Verdana" pitchFamily="34" charset="0"/>
              </a:rPr>
              <a:t>pessimismo</a:t>
            </a:r>
            <a:endParaRPr lang="it-IT" sz="1500" b="1" dirty="0">
              <a:solidFill>
                <a:srgbClr val="F8F8F8"/>
              </a:solidFill>
              <a:latin typeface="Verdana" pitchFamily="34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 rot="286420">
            <a:off x="530394" y="4821943"/>
            <a:ext cx="1451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000000"/>
                </a:solidFill>
                <a:latin typeface="Verdana" pitchFamily="34" charset="0"/>
              </a:rPr>
              <a:t>creatività</a:t>
            </a:r>
            <a:endParaRPr lang="it-IT" sz="16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6084168" y="1844824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F8F8F8"/>
                </a:solidFill>
                <a:latin typeface="Verdana" pitchFamily="34" charset="0"/>
              </a:rPr>
              <a:t>controllo</a:t>
            </a:r>
            <a:endParaRPr lang="it-IT" sz="1600" b="1" dirty="0">
              <a:solidFill>
                <a:srgbClr val="F8F8F8"/>
              </a:solidFill>
              <a:latin typeface="Verdana" pitchFamily="34" charset="0"/>
            </a:endParaRP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7812361" y="836712"/>
            <a:ext cx="621067" cy="5400600"/>
          </a:xfrm>
          <a:prstGeom prst="rect">
            <a:avLst/>
          </a:prstGeom>
          <a:ln w="76200">
            <a:solidFill>
              <a:srgbClr val="F8F8F8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A</a:t>
            </a:r>
            <a:r>
              <a:rPr lang="it-IT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tteggiamenti</a:t>
            </a:r>
            <a:endParaRPr lang="it-IT" sz="2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0" name="Immagine 1" descr="sei_cappell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08066"/>
            <a:ext cx="2051499" cy="134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4644008" y="260648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59AA1-3A57-419F-B144-1281ACA83E03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19463" name="Segnaposto piè di pagina 3"/>
          <p:cNvSpPr txBox="1">
            <a:spLocks/>
          </p:cNvSpPr>
          <p:nvPr/>
        </p:nvSpPr>
        <p:spPr bwMode="auto">
          <a:xfrm>
            <a:off x="4644008" y="0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 dirty="0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pic>
        <p:nvPicPr>
          <p:cNvPr id="13" name="Immagine 12" descr="cap_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84984"/>
            <a:ext cx="3419352" cy="196192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67544" y="76470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n w="19050">
                  <a:solidFill>
                    <a:schemeClr val="tx1"/>
                  </a:solidFill>
                </a:ln>
                <a:solidFill>
                  <a:srgbClr val="F8F8F8"/>
                </a:solidFill>
              </a:rPr>
              <a:t>IL CAPPELLO BIANCO (razionalità)</a:t>
            </a:r>
            <a:endParaRPr lang="it-IT" sz="3600" dirty="0">
              <a:ln w="19050">
                <a:solidFill>
                  <a:schemeClr val="tx1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7584" y="1268760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“ Mettiamoci il cappello bianco”</a:t>
            </a: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4211960" y="3356992"/>
            <a:ext cx="4143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dirty="0" smtClean="0"/>
              <a:t> NO interpretazioni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 NO opinioni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Poniamo l’attenzione solo      sulle       </a:t>
            </a:r>
            <a:r>
              <a:rPr lang="it-IT" sz="2400" b="1" dirty="0" smtClean="0"/>
              <a:t>INFORMAZIONI</a:t>
            </a:r>
            <a:endParaRPr lang="it-IT" sz="2400" b="1" dirty="0"/>
          </a:p>
        </p:txBody>
      </p:sp>
      <p:sp>
        <p:nvSpPr>
          <p:cNvPr id="10" name="Rettangolo 9"/>
          <p:cNvSpPr/>
          <p:nvPr/>
        </p:nvSpPr>
        <p:spPr>
          <a:xfrm>
            <a:off x="539552" y="551723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100" b="1" dirty="0" smtClean="0"/>
              <a:t>Pensate alla carta bianca, che ha un colore neutrale ed è un mezzo per trasmettere informazioni.</a:t>
            </a:r>
            <a:r>
              <a:rPr lang="it-IT" sz="2100" dirty="0" smtClean="0"/>
              <a:t> </a:t>
            </a:r>
            <a:endParaRPr lang="it-IT" sz="2100" dirty="0"/>
          </a:p>
        </p:txBody>
      </p:sp>
      <p:sp>
        <p:nvSpPr>
          <p:cNvPr id="11" name="Rettangolo 10"/>
          <p:cNvSpPr/>
          <p:nvPr/>
        </p:nvSpPr>
        <p:spPr>
          <a:xfrm>
            <a:off x="539552" y="1988840"/>
            <a:ext cx="807249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… come un </a:t>
            </a:r>
            <a:r>
              <a:rPr lang="it-IT" sz="4000" b="1" dirty="0" smtClean="0">
                <a:ln w="28575">
                  <a:solidFill>
                    <a:schemeClr val="tx1"/>
                  </a:solidFill>
                </a:ln>
                <a:solidFill>
                  <a:srgbClr val="F8F8F8"/>
                </a:solidFill>
              </a:rPr>
              <a:t>COMPUTER!!</a:t>
            </a:r>
            <a:endParaRPr lang="it-IT" sz="4000" dirty="0">
              <a:ln w="28575">
                <a:solidFill>
                  <a:schemeClr val="tx1"/>
                </a:solidFill>
              </a:ln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716016" y="0"/>
            <a:ext cx="3502025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UFFICIO CATECHISTICO DIOCESANO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2624-4A5F-4E86-B877-EF763F79EB66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1472" y="1000108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IL CAPPELLO BIANCO</a:t>
            </a:r>
            <a:endParaRPr lang="it-IT" sz="3600" dirty="0"/>
          </a:p>
        </p:txBody>
      </p:sp>
      <p:pic>
        <p:nvPicPr>
          <p:cNvPr id="8" name="Immagine 7" descr="cap_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90672">
            <a:off x="6937434" y="920931"/>
            <a:ext cx="1383550" cy="79384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071678"/>
            <a:ext cx="77455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Domande utili da porsi, “indossando” questo cappello, sono: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Quali informazioni ho a disposizione?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Quali informazioni mancano?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Quali informazioni vorrei avere?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6465888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59AA1-3A57-419F-B144-1281ACA83E03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9463" name="Segnaposto piè di pagina 3"/>
          <p:cNvSpPr txBox="1">
            <a:spLocks/>
          </p:cNvSpPr>
          <p:nvPr/>
        </p:nvSpPr>
        <p:spPr bwMode="auto">
          <a:xfrm>
            <a:off x="4670425" y="115888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 dirty="0"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69269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IL CAPPELLO ROSSO (emotività)</a:t>
            </a:r>
            <a:endParaRPr lang="it-IT" sz="36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7584" y="1268760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“ Mettiamoci il cappello rosso”</a:t>
            </a:r>
            <a:endParaRPr lang="it-IT" sz="2000" dirty="0"/>
          </a:p>
        </p:txBody>
      </p:sp>
      <p:sp>
        <p:nvSpPr>
          <p:cNvPr id="11" name="Rettangolo 10"/>
          <p:cNvSpPr/>
          <p:nvPr/>
        </p:nvSpPr>
        <p:spPr>
          <a:xfrm>
            <a:off x="395536" y="6093296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Pensate al </a:t>
            </a:r>
            <a:r>
              <a:rPr lang="it-IT" sz="2400" b="1" dirty="0" smtClean="0"/>
              <a:t>rosso</a:t>
            </a:r>
            <a:r>
              <a:rPr lang="it-IT" sz="2400" dirty="0" smtClean="0"/>
              <a:t>, al </a:t>
            </a:r>
            <a:r>
              <a:rPr lang="it-IT" sz="2400" b="1" dirty="0" smtClean="0"/>
              <a:t>fuoco</a:t>
            </a:r>
            <a:r>
              <a:rPr lang="it-IT" sz="2400" dirty="0" smtClean="0"/>
              <a:t> e al </a:t>
            </a:r>
            <a:r>
              <a:rPr lang="it-IT" sz="2400" b="1" dirty="0" smtClean="0"/>
              <a:t>caldo</a:t>
            </a:r>
            <a:r>
              <a:rPr lang="it-IT" sz="2400" dirty="0" smtClean="0"/>
              <a:t>.</a:t>
            </a:r>
          </a:p>
          <a:p>
            <a:pPr algn="ctr"/>
            <a:endParaRPr lang="it-IT" sz="4000" dirty="0"/>
          </a:p>
        </p:txBody>
      </p:sp>
      <p:pic>
        <p:nvPicPr>
          <p:cNvPr id="12" name="Immagine 11" descr="cap_rosso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030" b="92929" l="0" r="983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960" y="2793958"/>
            <a:ext cx="3574217" cy="1944216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9632" y="2782924"/>
            <a:ext cx="25922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00" b="1" dirty="0" smtClean="0"/>
              <a:t>Vederci rosso</a:t>
            </a:r>
          </a:p>
          <a:p>
            <a:pPr>
              <a:buFont typeface="Wingdings" pitchFamily="2" charset="2"/>
              <a:buChar char="ü"/>
            </a:pPr>
            <a:r>
              <a:rPr lang="it-IT" sz="2300" dirty="0" smtClean="0"/>
              <a:t>sentimenti,</a:t>
            </a:r>
          </a:p>
          <a:p>
            <a:pPr>
              <a:buFont typeface="Wingdings" pitchFamily="2" charset="2"/>
              <a:buChar char="ü"/>
            </a:pPr>
            <a:r>
              <a:rPr lang="it-IT" sz="2300" dirty="0" smtClean="0"/>
              <a:t>intuizioni,</a:t>
            </a:r>
          </a:p>
          <a:p>
            <a:pPr>
              <a:buFont typeface="Wingdings" pitchFamily="2" charset="2"/>
              <a:buChar char="ü"/>
            </a:pPr>
            <a:r>
              <a:rPr lang="it-IT" sz="2300" dirty="0" smtClean="0"/>
              <a:t>sensazioni,</a:t>
            </a:r>
          </a:p>
          <a:p>
            <a:pPr>
              <a:buFont typeface="Wingdings" pitchFamily="2" charset="2"/>
              <a:buChar char="ü"/>
            </a:pPr>
            <a:r>
              <a:rPr lang="it-IT" sz="2300" dirty="0" smtClean="0"/>
              <a:t>premonizioni, </a:t>
            </a:r>
          </a:p>
          <a:p>
            <a:pPr>
              <a:buFont typeface="Wingdings" pitchFamily="2" charset="2"/>
              <a:buChar char="ü"/>
            </a:pPr>
            <a:r>
              <a:rPr lang="it-IT" sz="2300" dirty="0" smtClean="0"/>
              <a:t>emozioni.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195736" y="1988840"/>
            <a:ext cx="5023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… come la </a:t>
            </a:r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PASSIONE!</a:t>
            </a:r>
            <a:endParaRPr lang="it-IT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131840" y="4797152"/>
            <a:ext cx="51845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it-IT" sz="2300" dirty="0" smtClean="0"/>
              <a:t>Reazioni</a:t>
            </a:r>
          </a:p>
          <a:p>
            <a:pPr algn="r">
              <a:buFont typeface="Wingdings" pitchFamily="2" charset="2"/>
              <a:buChar char="ü"/>
            </a:pPr>
            <a:r>
              <a:rPr lang="it-IT" sz="2300" dirty="0" smtClean="0"/>
              <a:t>NO giustificazioni</a:t>
            </a:r>
          </a:p>
          <a:p>
            <a:pPr algn="r">
              <a:buFont typeface="Wingdings" pitchFamily="2" charset="2"/>
              <a:buChar char="ü"/>
            </a:pPr>
            <a:r>
              <a:rPr lang="it-IT" sz="2300" dirty="0" smtClean="0"/>
              <a:t>NO necessità di spiegare le ragioni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44008" y="0"/>
            <a:ext cx="3502025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UFFICIO CATECHISTICO DIOCESANO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2624-4A5F-4E86-B877-EF763F79EB66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1472" y="1000108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IL CAPPELLO ROSSO</a:t>
            </a:r>
            <a:endParaRPr lang="it-IT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772816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 smtClean="0"/>
              <a:t>Domande utili da porsi, “indossando” questo cappello, sono:</a:t>
            </a:r>
          </a:p>
          <a:p>
            <a:r>
              <a:rPr lang="it-IT" sz="2800" dirty="0" smtClean="0"/>
              <a:t> 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it-IT" sz="2800" dirty="0" smtClean="0"/>
              <a:t>A “pelle”, questi progetti che sensazioni mi     trasmettono?</a:t>
            </a:r>
          </a:p>
          <a:p>
            <a:pPr lvl="0"/>
            <a:endParaRPr lang="it-IT" sz="2800" dirty="0" smtClean="0"/>
          </a:p>
          <a:p>
            <a:pPr marL="263525" lvl="0" indent="-263525">
              <a:buFont typeface="Arial" pitchFamily="34" charset="0"/>
              <a:buChar char="•"/>
              <a:tabLst>
                <a:tab pos="179388" algn="l"/>
              </a:tabLst>
            </a:pPr>
            <a:r>
              <a:rPr lang="it-IT" sz="2800" dirty="0" smtClean="0"/>
              <a:t>Se il mio “cuore” potesse darmi un consiglio su questi progetti, quale sarebbe?</a:t>
            </a:r>
          </a:p>
          <a:p>
            <a:pPr lvl="0"/>
            <a:endParaRPr lang="it-IT" sz="2800" dirty="0" smtClean="0"/>
          </a:p>
          <a:p>
            <a:pPr lvl="0">
              <a:buFont typeface="Arial" pitchFamily="34" charset="0"/>
              <a:buChar char="•"/>
            </a:pPr>
            <a:r>
              <a:rPr lang="it-IT" sz="2800" dirty="0" smtClean="0"/>
              <a:t> Cosa mi dice il mio intuito?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Immagine 6" descr="cap_rosso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83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67508">
            <a:off x="6900961" y="944506"/>
            <a:ext cx="1399737" cy="76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4644008" y="260648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59AA1-3A57-419F-B144-1281ACA83E03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9463" name="Segnaposto piè di pagina 3"/>
          <p:cNvSpPr txBox="1">
            <a:spLocks/>
          </p:cNvSpPr>
          <p:nvPr/>
        </p:nvSpPr>
        <p:spPr bwMode="auto">
          <a:xfrm>
            <a:off x="4716016" y="0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 dirty="0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62068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IL CAPPELLO NERO (pessimismo)</a:t>
            </a:r>
            <a:endParaRPr lang="it-IT" sz="3600" dirty="0"/>
          </a:p>
        </p:txBody>
      </p:sp>
      <p:sp>
        <p:nvSpPr>
          <p:cNvPr id="8" name="Rettangolo 7"/>
          <p:cNvSpPr/>
          <p:nvPr/>
        </p:nvSpPr>
        <p:spPr>
          <a:xfrm>
            <a:off x="827584" y="1124744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“ Mettiamoci il cappello nero”</a:t>
            </a:r>
            <a:endParaRPr lang="it-IT" sz="2000" dirty="0"/>
          </a:p>
        </p:txBody>
      </p:sp>
      <p:sp>
        <p:nvSpPr>
          <p:cNvPr id="15" name="Rettangolo 14"/>
          <p:cNvSpPr/>
          <p:nvPr/>
        </p:nvSpPr>
        <p:spPr>
          <a:xfrm>
            <a:off x="1691680" y="1700808"/>
            <a:ext cx="5459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… come la </a:t>
            </a:r>
            <a:r>
              <a:rPr lang="it-IT" sz="3600" b="1" dirty="0" smtClean="0"/>
              <a:t>TEMPESTA!!!</a:t>
            </a:r>
            <a:endParaRPr lang="it-IT" sz="3600" dirty="0"/>
          </a:p>
        </p:txBody>
      </p:sp>
      <p:pic>
        <p:nvPicPr>
          <p:cNvPr id="13" name="Immagine 12" descr="cappelli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6388" b="99666" l="10000" r="92000"/>
                    </a14:imgEffect>
                  </a14:imgLayer>
                </a14:imgProps>
              </a:ext>
            </a:extLst>
          </a:blip>
          <a:srcRect l="5669" t="12325" r="5669"/>
          <a:stretch>
            <a:fillRect/>
          </a:stretch>
        </p:blipFill>
        <p:spPr>
          <a:xfrm rot="672785">
            <a:off x="4951740" y="3478521"/>
            <a:ext cx="3672408" cy="204432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3861048"/>
            <a:ext cx="496855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rappresenta, quindi, la "cautela".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ci impedisce di commettere sbagli,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200" dirty="0" smtClean="0"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stupidaggini.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67544" y="566124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it-IT" sz="2200" b="1" dirty="0" smtClean="0">
                <a:ea typeface="Calibri" pitchFamily="34" charset="0"/>
                <a:cs typeface="Times New Roman" pitchFamily="18" charset="0"/>
              </a:rPr>
              <a:t>Il cappello nero induce al giudizio critico nei confronti </a:t>
            </a:r>
          </a:p>
          <a:p>
            <a:pPr lvl="0" algn="ctr" eaLnBrk="0" hangingPunct="0"/>
            <a:r>
              <a:rPr lang="it-IT" sz="2200" b="1" dirty="0" smtClean="0">
                <a:ea typeface="Calibri" pitchFamily="34" charset="0"/>
                <a:cs typeface="Times New Roman" pitchFamily="18" charset="0"/>
              </a:rPr>
              <a:t>delle cose che sono emerse</a:t>
            </a:r>
            <a:r>
              <a:rPr lang="it-IT" sz="2000" b="1" dirty="0" smtClean="0">
                <a:ea typeface="Calibri" pitchFamily="34" charset="0"/>
                <a:cs typeface="Times New Roman" pitchFamily="18" charset="0"/>
              </a:rPr>
              <a:t>.</a:t>
            </a:r>
            <a:endParaRPr lang="it-IT" sz="2000" b="1" dirty="0" smtClean="0"/>
          </a:p>
        </p:txBody>
      </p:sp>
      <p:sp>
        <p:nvSpPr>
          <p:cNvPr id="18" name="Rettangolo 17"/>
          <p:cNvSpPr/>
          <p:nvPr/>
        </p:nvSpPr>
        <p:spPr>
          <a:xfrm>
            <a:off x="467544" y="270892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dirty="0" smtClean="0">
                <a:solidFill>
                  <a:srgbClr val="000000"/>
                </a:solidFill>
                <a:ea typeface="Calibri" pitchFamily="34" charset="0"/>
              </a:rPr>
              <a:t>Questo è il cappello dei critici e di quelli che amano prendere decisioni con cautela. </a:t>
            </a:r>
            <a:endParaRPr lang="it-IT" sz="24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44008" y="0"/>
            <a:ext cx="3502025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UFFICIO CATECHISTICO DIOCESANO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2624-4A5F-4E86-B877-EF763F79EB66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1472" y="1000108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IL CAPPELLO NERO</a:t>
            </a:r>
            <a:endParaRPr lang="it-IT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204864"/>
            <a:ext cx="76328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 smtClean="0"/>
              <a:t>Domande utili da porsi, “indossando” questo cappello, sono:</a:t>
            </a:r>
          </a:p>
          <a:p>
            <a:r>
              <a:rPr lang="it-IT" sz="2800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it-IT" sz="2800" dirty="0" smtClean="0"/>
              <a:t> Quali sono i punti deboli di questi itinerari?</a:t>
            </a:r>
          </a:p>
          <a:p>
            <a:pPr lvl="0"/>
            <a:endParaRPr lang="it-IT" sz="2800" dirty="0" smtClean="0"/>
          </a:p>
          <a:p>
            <a:pPr marL="179388" lvl="0" indent="-179388">
              <a:buFont typeface="Arial" pitchFamily="34" charset="0"/>
              <a:buChar char="•"/>
            </a:pPr>
            <a:r>
              <a:rPr lang="it-IT" sz="2800" dirty="0" smtClean="0"/>
              <a:t>Quali sono i potenziali problemi collegati a questi itinerari?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Immagine 7" descr="cappelli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007" b="100000" l="1556" r="94889"/>
                    </a14:imgEffect>
                  </a14:imgLayer>
                </a14:imgProps>
              </a:ext>
            </a:extLst>
          </a:blip>
          <a:srcRect l="5669" t="12325" r="5669"/>
          <a:stretch>
            <a:fillRect/>
          </a:stretch>
        </p:blipFill>
        <p:spPr>
          <a:xfrm rot="1901245">
            <a:off x="6759800" y="893308"/>
            <a:ext cx="1389305" cy="77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4644008" y="260648"/>
            <a:ext cx="1331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59AA1-3A57-419F-B144-1281ACA83E03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19463" name="Segnaposto piè di pagina 3"/>
          <p:cNvSpPr txBox="1">
            <a:spLocks/>
          </p:cNvSpPr>
          <p:nvPr/>
        </p:nvSpPr>
        <p:spPr bwMode="auto">
          <a:xfrm>
            <a:off x="4644008" y="0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 dirty="0"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69269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IL CAPPELLO GIALLO (ottimismo)</a:t>
            </a:r>
            <a:endParaRPr lang="it-IT" sz="36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576" y="1268760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“ Mettiamoci il cappello giallo”</a:t>
            </a:r>
            <a:endParaRPr lang="it-IT" sz="2000" dirty="0"/>
          </a:p>
        </p:txBody>
      </p:sp>
      <p:sp>
        <p:nvSpPr>
          <p:cNvPr id="15" name="Rettangolo 14"/>
          <p:cNvSpPr/>
          <p:nvPr/>
        </p:nvSpPr>
        <p:spPr>
          <a:xfrm>
            <a:off x="2267744" y="184482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… come il </a:t>
            </a:r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rgbClr val="E7E200"/>
                </a:solidFill>
              </a:rPr>
              <a:t>SOLE!! </a:t>
            </a:r>
            <a:endParaRPr lang="it-IT" sz="3600" dirty="0">
              <a:ln>
                <a:solidFill>
                  <a:schemeClr val="tx1"/>
                </a:solidFill>
              </a:ln>
              <a:solidFill>
                <a:srgbClr val="E7E2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131840" y="4797152"/>
            <a:ext cx="51845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ü"/>
            </a:pPr>
            <a:endParaRPr lang="it-IT" sz="2300" dirty="0" smtClean="0"/>
          </a:p>
          <a:p>
            <a:pPr algn="r">
              <a:buFont typeface="Wingdings" pitchFamily="2" charset="2"/>
              <a:buChar char="ü"/>
            </a:pPr>
            <a:endParaRPr lang="it-IT" sz="2300" dirty="0" smtClean="0"/>
          </a:p>
        </p:txBody>
      </p:sp>
      <p:pic>
        <p:nvPicPr>
          <p:cNvPr id="13" name="Immagine 12" descr="cap_giallo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2308" l="0" r="983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3645024"/>
            <a:ext cx="3096344" cy="190844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3707904" y="3212976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300" dirty="0" smtClean="0"/>
              <a:t> vantaggi (benefici);</a:t>
            </a:r>
          </a:p>
          <a:p>
            <a:endParaRPr lang="it-IT" sz="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t-IT" sz="2300" dirty="0" smtClean="0"/>
              <a:t>congetture positive (efficienza e realizzabilità);</a:t>
            </a:r>
          </a:p>
          <a:p>
            <a:pPr marL="179388" indent="-179388"/>
            <a:endParaRPr lang="it-IT" sz="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t-IT" sz="2300" dirty="0" smtClean="0"/>
              <a:t>suggerimenti concreti e precisi per cercare il modo di realizzare le cose.</a:t>
            </a:r>
          </a:p>
          <a:p>
            <a:pPr marL="179388" indent="-179388"/>
            <a:endParaRPr lang="it-IT" sz="800" dirty="0" smtClean="0"/>
          </a:p>
          <a:p>
            <a:pPr>
              <a:buFont typeface="Arial" pitchFamily="34" charset="0"/>
              <a:buChar char="•"/>
            </a:pPr>
            <a:r>
              <a:rPr lang="it-IT" sz="2300" dirty="0" smtClean="0"/>
              <a:t> predizioni del futuro</a:t>
            </a:r>
            <a:endParaRPr lang="it-IT" sz="2300" dirty="0"/>
          </a:p>
        </p:txBody>
      </p:sp>
      <p:sp>
        <p:nvSpPr>
          <p:cNvPr id="18" name="Rettangolo 17"/>
          <p:cNvSpPr/>
          <p:nvPr/>
        </p:nvSpPr>
        <p:spPr>
          <a:xfrm>
            <a:off x="611560" y="270892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ea typeface="Calibri" pitchFamily="34" charset="0"/>
                <a:cs typeface="Times New Roman" pitchFamily="18" charset="0"/>
              </a:rPr>
              <a:t>E’  il cappello delle lodi e del pensiero ottimista</a:t>
            </a:r>
            <a:endParaRPr lang="it-IT" sz="2400" dirty="0"/>
          </a:p>
        </p:txBody>
      </p:sp>
      <p:sp>
        <p:nvSpPr>
          <p:cNvPr id="19" name="Rettangolo 18"/>
          <p:cNvSpPr/>
          <p:nvPr/>
        </p:nvSpPr>
        <p:spPr>
          <a:xfrm>
            <a:off x="683568" y="587727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it-IT" sz="2000" dirty="0" smtClean="0">
                <a:ea typeface="Calibri" pitchFamily="34" charset="0"/>
                <a:cs typeface="Times New Roman" pitchFamily="18" charset="0"/>
              </a:rPr>
              <a:t>Il cappello giallo può strappare buone notizie da una situazione apparentemente rischiosa.</a:t>
            </a:r>
            <a:endParaRPr lang="it-IT" sz="20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4644009" y="260648"/>
            <a:ext cx="36004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A5ECA5-B9CE-45EB-A4E6-C747FB56102B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25603" name="Segnaposto piè di pagina 3"/>
          <p:cNvSpPr txBox="1">
            <a:spLocks/>
          </p:cNvSpPr>
          <p:nvPr/>
        </p:nvSpPr>
        <p:spPr bwMode="auto">
          <a:xfrm>
            <a:off x="4716016" y="0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 dirty="0"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6" name="Rettangolo 5"/>
          <p:cNvSpPr/>
          <p:nvPr/>
        </p:nvSpPr>
        <p:spPr>
          <a:xfrm>
            <a:off x="571472" y="1000108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IL CAPPELLO GIALLO</a:t>
            </a:r>
            <a:endParaRPr lang="it-IT" sz="3600" dirty="0"/>
          </a:p>
        </p:txBody>
      </p:sp>
      <p:pic>
        <p:nvPicPr>
          <p:cNvPr id="9" name="Immagine 8" descr="cap_giallo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6126">
            <a:off x="6745722" y="822469"/>
            <a:ext cx="1429025" cy="83965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27584" y="1988840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Domande utili da porsi, “indossando” questo cappello, sono:</a:t>
            </a:r>
          </a:p>
          <a:p>
            <a:endParaRPr lang="it-IT" sz="2800" dirty="0" smtClean="0"/>
          </a:p>
          <a:p>
            <a:pPr lvl="1">
              <a:buFont typeface="Arial" pitchFamily="34" charset="0"/>
              <a:buChar char="•"/>
            </a:pPr>
            <a:r>
              <a:rPr lang="it-IT" sz="2800" dirty="0" smtClean="0"/>
              <a:t> Quali sono i vantaggi di questi itinerari?</a:t>
            </a:r>
          </a:p>
          <a:p>
            <a:pPr lvl="1"/>
            <a:endParaRPr lang="it-IT" sz="2800" dirty="0" smtClean="0"/>
          </a:p>
          <a:p>
            <a:pPr marL="720725" lvl="1" indent="-277813">
              <a:buFont typeface="Arial" pitchFamily="34" charset="0"/>
              <a:buChar char="•"/>
            </a:pPr>
            <a:r>
              <a:rPr lang="it-IT" sz="2800" dirty="0" smtClean="0"/>
              <a:t>Quali opportunità potrebbero presentare  questi itinerari?</a:t>
            </a:r>
          </a:p>
          <a:p>
            <a:pPr marL="623888" lvl="1" indent="-180975"/>
            <a:endParaRPr lang="it-IT" sz="2800" dirty="0" smtClean="0"/>
          </a:p>
          <a:p>
            <a:pPr lvl="1">
              <a:buFont typeface="Arial" pitchFamily="34" charset="0"/>
              <a:buChar char="•"/>
            </a:pPr>
            <a:r>
              <a:rPr lang="it-IT" sz="2800" dirty="0" smtClean="0"/>
              <a:t> Questo progetto funzionerà, </a:t>
            </a:r>
            <a:r>
              <a:rPr lang="it-IT" sz="2800" dirty="0" err="1" smtClean="0"/>
              <a:t>perchè</a:t>
            </a:r>
            <a:r>
              <a:rPr lang="it-IT" sz="2800" dirty="0" smtClean="0"/>
              <a:t>?</a:t>
            </a:r>
          </a:p>
          <a:p>
            <a:endParaRPr lang="it-IT" sz="28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55576" y="692150"/>
            <a:ext cx="7632848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u="sng" dirty="0">
                <a:solidFill>
                  <a:srgbClr val="000000"/>
                </a:solidFill>
              </a:rPr>
              <a:t>Laboratorio Formativo</a:t>
            </a:r>
            <a:endParaRPr lang="it-IT" sz="32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solidFill>
                  <a:srgbClr val="000000"/>
                </a:solidFill>
              </a:rPr>
              <a:t> </a:t>
            </a:r>
            <a:endParaRPr lang="it-IT" sz="1050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 smtClean="0">
                <a:solidFill>
                  <a:srgbClr val="000000"/>
                </a:solidFill>
              </a:rPr>
              <a:t>    Preghiera iniziale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i="1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it-IT" sz="2400" b="1" i="1" dirty="0" smtClean="0">
                <a:solidFill>
                  <a:srgbClr val="000000"/>
                </a:solidFill>
              </a:rPr>
              <a:t>    Fase </a:t>
            </a:r>
            <a:r>
              <a:rPr lang="it-IT" sz="2400" b="1" i="1" dirty="0">
                <a:solidFill>
                  <a:srgbClr val="000000"/>
                </a:solidFill>
              </a:rPr>
              <a:t>introduttiva e </a:t>
            </a:r>
            <a:r>
              <a:rPr lang="it-IT" sz="2400" b="1" i="1" u="sng" dirty="0">
                <a:solidFill>
                  <a:srgbClr val="000000"/>
                </a:solidFill>
              </a:rPr>
              <a:t>presentazioni </a:t>
            </a:r>
            <a:r>
              <a:rPr lang="it-IT" sz="2400" b="1" i="1" u="sng" dirty="0" smtClean="0">
                <a:solidFill>
                  <a:srgbClr val="000000"/>
                </a:solidFill>
              </a:rPr>
              <a:t>dei cappelli </a:t>
            </a:r>
            <a:r>
              <a:rPr lang="it-IT" sz="2400" i="1" dirty="0" smtClean="0">
                <a:solidFill>
                  <a:srgbClr val="000000"/>
                </a:solidFill>
              </a:rPr>
              <a:t>relativi </a:t>
            </a:r>
            <a:r>
              <a:rPr lang="it-IT" sz="2400" i="1" dirty="0">
                <a:solidFill>
                  <a:srgbClr val="000000"/>
                </a:solidFill>
              </a:rPr>
              <a:t>alle </a:t>
            </a:r>
            <a:r>
              <a:rPr lang="it-IT" sz="2400" i="1" dirty="0" smtClean="0">
                <a:solidFill>
                  <a:srgbClr val="000000"/>
                </a:solidFill>
              </a:rPr>
              <a:t>sei </a:t>
            </a:r>
            <a:r>
              <a:rPr lang="it-IT" sz="2400" i="1" dirty="0">
                <a:solidFill>
                  <a:srgbClr val="000000"/>
                </a:solidFill>
              </a:rPr>
              <a:t>schede di verifica </a:t>
            </a:r>
            <a:endParaRPr lang="it-IT" sz="24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it-IT" sz="1000" dirty="0">
                <a:solidFill>
                  <a:srgbClr val="000000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i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i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b="1" i="1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 smtClean="0">
                <a:solidFill>
                  <a:srgbClr val="000000"/>
                </a:solidFill>
              </a:rPr>
              <a:t>   Suddivisione </a:t>
            </a:r>
            <a:r>
              <a:rPr lang="it-IT" sz="2400" b="1" i="1" dirty="0">
                <a:solidFill>
                  <a:srgbClr val="000000"/>
                </a:solidFill>
              </a:rPr>
              <a:t>in laboratori di gruppo e fase </a:t>
            </a:r>
            <a:r>
              <a:rPr lang="it-IT" sz="2400" b="1" i="1" dirty="0" smtClean="0">
                <a:solidFill>
                  <a:srgbClr val="000000"/>
                </a:solidFill>
              </a:rPr>
              <a:t>di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 smtClean="0">
                <a:solidFill>
                  <a:srgbClr val="000000"/>
                </a:solidFill>
              </a:rPr>
              <a:t>   approfondimento</a:t>
            </a:r>
            <a:endParaRPr lang="it-IT" sz="24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i="1" dirty="0">
                <a:solidFill>
                  <a:srgbClr val="000000"/>
                </a:solidFill>
              </a:rPr>
              <a:t> </a:t>
            </a:r>
            <a:endParaRPr lang="it-IT" sz="800" dirty="0">
              <a:solidFill>
                <a:srgbClr val="000000"/>
              </a:solidFill>
            </a:endParaRPr>
          </a:p>
          <a:p>
            <a:pPr marL="263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 smtClean="0">
                <a:solidFill>
                  <a:srgbClr val="000000"/>
                </a:solidFill>
              </a:rPr>
              <a:t>Fase </a:t>
            </a:r>
            <a:r>
              <a:rPr lang="it-IT" sz="2400" b="1" i="1" dirty="0" err="1">
                <a:solidFill>
                  <a:srgbClr val="000000"/>
                </a:solidFill>
              </a:rPr>
              <a:t>riespressiva</a:t>
            </a:r>
            <a:r>
              <a:rPr lang="it-IT" sz="2400" b="1" i="1" dirty="0">
                <a:solidFill>
                  <a:srgbClr val="000000"/>
                </a:solidFill>
              </a:rPr>
              <a:t> </a:t>
            </a:r>
            <a:r>
              <a:rPr lang="it-IT" sz="2400" i="1" dirty="0">
                <a:solidFill>
                  <a:srgbClr val="000000"/>
                </a:solidFill>
              </a:rPr>
              <a:t>con breve relazione di un </a:t>
            </a:r>
            <a:r>
              <a:rPr lang="it-IT" sz="2400" i="1" dirty="0" smtClean="0">
                <a:solidFill>
                  <a:srgbClr val="000000"/>
                </a:solidFill>
              </a:rPr>
              <a:t>        segretario per </a:t>
            </a:r>
            <a:r>
              <a:rPr lang="it-IT" sz="2400" i="1" dirty="0">
                <a:solidFill>
                  <a:srgbClr val="000000"/>
                </a:solidFill>
              </a:rPr>
              <a:t>ogni gruppo</a:t>
            </a:r>
            <a:endParaRPr lang="it-IT" sz="24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i="1" dirty="0">
                <a:solidFill>
                  <a:srgbClr val="000000"/>
                </a:solidFill>
              </a:rPr>
              <a:t> </a:t>
            </a:r>
            <a:endParaRPr lang="it-IT" sz="800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 smtClean="0">
                <a:solidFill>
                  <a:srgbClr val="000000"/>
                </a:solidFill>
              </a:rPr>
              <a:t>   Preghiera </a:t>
            </a:r>
            <a:r>
              <a:rPr lang="it-IT" sz="2400" b="1" i="1" dirty="0">
                <a:solidFill>
                  <a:srgbClr val="000000"/>
                </a:solidFill>
              </a:rPr>
              <a:t>finale</a:t>
            </a:r>
            <a:r>
              <a:rPr lang="it-IT" sz="2400" b="1" i="1" u="sng" dirty="0">
                <a:solidFill>
                  <a:srgbClr val="000000"/>
                </a:solidFill>
              </a:rPr>
              <a:t> </a:t>
            </a:r>
            <a:endParaRPr lang="it-IT" sz="24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dirty="0">
                <a:solidFill>
                  <a:srgbClr val="000000"/>
                </a:solidFill>
              </a:rPr>
              <a:t> 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4341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788024" y="0"/>
            <a:ext cx="35020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tx1"/>
                </a:solidFill>
              </a:rPr>
              <a:t>UFFICIO  DIOCESANO PER LA CATECHESI</a:t>
            </a:r>
          </a:p>
        </p:txBody>
      </p:sp>
      <p:sp>
        <p:nvSpPr>
          <p:cNvPr id="14340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4644008" y="332656"/>
            <a:ext cx="1333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44C3C6-17F3-48DA-BCF9-13C1CF1F01C3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b="1" dirty="0">
              <a:solidFill>
                <a:srgbClr val="000000"/>
              </a:solidFill>
            </a:endParaRPr>
          </a:p>
        </p:txBody>
      </p:sp>
      <p:pic>
        <p:nvPicPr>
          <p:cNvPr id="6" name="Immagine 5" descr="6cappelli-630x191.jpg"/>
          <p:cNvPicPr>
            <a:picLocks noChangeAspect="1"/>
          </p:cNvPicPr>
          <p:nvPr/>
        </p:nvPicPr>
        <p:blipFill>
          <a:blip r:embed="rId2" cstate="print"/>
          <a:srcRect t="2473" b="7421"/>
          <a:stretch>
            <a:fillRect/>
          </a:stretch>
        </p:blipFill>
        <p:spPr>
          <a:xfrm>
            <a:off x="971600" y="2636912"/>
            <a:ext cx="7221986" cy="16155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4644008" y="260648"/>
            <a:ext cx="3603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59AA1-3A57-419F-B144-1281ACA83E03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19463" name="Segnaposto piè di pagina 3"/>
          <p:cNvSpPr txBox="1">
            <a:spLocks/>
          </p:cNvSpPr>
          <p:nvPr/>
        </p:nvSpPr>
        <p:spPr bwMode="auto">
          <a:xfrm>
            <a:off x="4716016" y="0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 dirty="0"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692696"/>
            <a:ext cx="8208912" cy="646331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n w="3175">
                  <a:solidFill>
                    <a:schemeClr val="tx1"/>
                  </a:solidFill>
                </a:ln>
                <a:solidFill>
                  <a:srgbClr val="33CC33"/>
                </a:solidFill>
              </a:rPr>
              <a:t>IL CAPPELLO VERDE (creatività)</a:t>
            </a:r>
            <a:endParaRPr lang="it-IT" sz="3600" dirty="0">
              <a:ln w="3175">
                <a:solidFill>
                  <a:schemeClr val="tx1"/>
                </a:solidFill>
              </a:ln>
              <a:solidFill>
                <a:srgbClr val="33CC33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576" y="1268760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“ Mettiamoci il cappello verde”</a:t>
            </a:r>
            <a:endParaRPr lang="it-IT" sz="2000" dirty="0"/>
          </a:p>
        </p:txBody>
      </p:sp>
      <p:sp>
        <p:nvSpPr>
          <p:cNvPr id="15" name="Rettangolo 14"/>
          <p:cNvSpPr/>
          <p:nvPr/>
        </p:nvSpPr>
        <p:spPr>
          <a:xfrm>
            <a:off x="2267744" y="184482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… come l’</a:t>
            </a:r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rgbClr val="2FBB2F"/>
                </a:solidFill>
              </a:rPr>
              <a:t>ERBA!! </a:t>
            </a:r>
            <a:endParaRPr lang="it-IT" sz="3600" dirty="0">
              <a:ln>
                <a:solidFill>
                  <a:schemeClr val="tx1"/>
                </a:solidFill>
              </a:ln>
              <a:solidFill>
                <a:srgbClr val="2FBB2F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131840" y="4797152"/>
            <a:ext cx="51845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ü"/>
            </a:pPr>
            <a:endParaRPr lang="it-IT" sz="2300" dirty="0" smtClean="0"/>
          </a:p>
          <a:p>
            <a:pPr algn="r">
              <a:buFont typeface="Wingdings" pitchFamily="2" charset="2"/>
              <a:buChar char="ü"/>
            </a:pPr>
            <a:endParaRPr lang="it-IT" sz="2300" dirty="0" smtClean="0"/>
          </a:p>
        </p:txBody>
      </p:sp>
      <p:pic>
        <p:nvPicPr>
          <p:cNvPr id="14" name="Immagine 13" descr="cap_verde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8077" l="0" r="977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2802">
            <a:off x="245521" y="3713507"/>
            <a:ext cx="3143129" cy="183643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539552" y="263691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Fertilità, creatività. La pianta dal seme</a:t>
            </a:r>
            <a:endParaRPr lang="it-IT" sz="28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203848" y="3429000"/>
            <a:ext cx="568863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rappresenta la creatività, le idee nuove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 spazio all’umorismo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 fa andare oltre quello che è ben consolidat</a:t>
            </a:r>
            <a:r>
              <a:rPr lang="it-IT" sz="2000" dirty="0" smtClean="0">
                <a:ea typeface="Calibri" pitchFamily="34" charset="0"/>
                <a:cs typeface="Times New Roman" pitchFamily="18" charset="0"/>
              </a:rPr>
              <a:t>o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rappresenta la creazione di ulteriori alternative.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serve per presentare possibilità e ipotesi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67544" y="594928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it-IT" sz="2400" b="1" dirty="0" smtClean="0">
                <a:ea typeface="Calibri" pitchFamily="34" charset="0"/>
                <a:cs typeface="Times New Roman" pitchFamily="18" charset="0"/>
              </a:rPr>
              <a:t>Il cappello verde indica "provocazione" e "movimento"</a:t>
            </a:r>
            <a:endParaRPr lang="it-IT" sz="2400" b="1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1201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4644008" y="260648"/>
            <a:ext cx="45613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A5ECA5-B9CE-45EB-A4E6-C747FB56102B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25603" name="Segnaposto piè di pagina 3"/>
          <p:cNvSpPr txBox="1">
            <a:spLocks/>
          </p:cNvSpPr>
          <p:nvPr/>
        </p:nvSpPr>
        <p:spPr bwMode="auto">
          <a:xfrm>
            <a:off x="4644008" y="0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 dirty="0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6" name="Rettangolo 5"/>
          <p:cNvSpPr/>
          <p:nvPr/>
        </p:nvSpPr>
        <p:spPr>
          <a:xfrm>
            <a:off x="571472" y="1000108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IL CAPPELLO VERDE</a:t>
            </a:r>
            <a:endParaRPr lang="it-IT" sz="3600" dirty="0"/>
          </a:p>
        </p:txBody>
      </p:sp>
      <p:sp>
        <p:nvSpPr>
          <p:cNvPr id="10" name="Rettangolo 9"/>
          <p:cNvSpPr/>
          <p:nvPr/>
        </p:nvSpPr>
        <p:spPr>
          <a:xfrm>
            <a:off x="827584" y="2060848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Domande utili da porsi, “indossando” questo cappello, sono:</a:t>
            </a:r>
          </a:p>
          <a:p>
            <a:endParaRPr lang="it-IT" sz="800" dirty="0" smtClean="0"/>
          </a:p>
          <a:p>
            <a:pPr lvl="0">
              <a:buFont typeface="Arial" pitchFamily="34" charset="0"/>
              <a:buChar char="•"/>
            </a:pPr>
            <a:r>
              <a:rPr lang="it-IT" sz="2800" dirty="0" smtClean="0"/>
              <a:t> Come posso migliorare questi itinerari?</a:t>
            </a:r>
          </a:p>
          <a:p>
            <a:pPr lvl="0"/>
            <a:endParaRPr lang="it-IT" sz="8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it-IT" sz="2800" dirty="0" smtClean="0"/>
              <a:t>Si potrebbero fare questi cammini in  maniera diversa?</a:t>
            </a:r>
          </a:p>
          <a:p>
            <a:pPr marL="179388" lvl="0" indent="-179388"/>
            <a:endParaRPr lang="it-IT" sz="8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it-IT" sz="2800" dirty="0" smtClean="0"/>
              <a:t>Quali altre idee potrebbero essermi utili </a:t>
            </a:r>
            <a:r>
              <a:rPr lang="it-IT" sz="2800" dirty="0" err="1" smtClean="0"/>
              <a:t>per………</a:t>
            </a:r>
            <a:r>
              <a:rPr lang="it-IT" sz="2800" dirty="0" smtClean="0"/>
              <a:t>..</a:t>
            </a:r>
          </a:p>
        </p:txBody>
      </p:sp>
      <p:pic>
        <p:nvPicPr>
          <p:cNvPr id="7" name="Immagine 6" descr="cap_verde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55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28046">
            <a:off x="6832616" y="901918"/>
            <a:ext cx="1380961" cy="80685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4644008" y="188640"/>
            <a:ext cx="3603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59AA1-3A57-419F-B144-1281ACA83E03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9463" name="Segnaposto piè di pagina 3"/>
          <p:cNvSpPr txBox="1">
            <a:spLocks/>
          </p:cNvSpPr>
          <p:nvPr/>
        </p:nvSpPr>
        <p:spPr bwMode="auto">
          <a:xfrm>
            <a:off x="4716016" y="0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 dirty="0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548680"/>
            <a:ext cx="8208912" cy="646331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IL CAPPELLO BLU (controllo)</a:t>
            </a:r>
            <a:endParaRPr lang="it-IT" sz="3600" dirty="0">
              <a:ln w="3175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576" y="1052736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“ Mettiamoci il cappello blu”</a:t>
            </a:r>
            <a:endParaRPr lang="it-IT" sz="2000" dirty="0"/>
          </a:p>
        </p:txBody>
      </p:sp>
      <p:sp>
        <p:nvSpPr>
          <p:cNvPr id="15" name="Rettangolo 14"/>
          <p:cNvSpPr/>
          <p:nvPr/>
        </p:nvSpPr>
        <p:spPr>
          <a:xfrm>
            <a:off x="2267744" y="170080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… come il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CIELO!! </a:t>
            </a:r>
            <a:endParaRPr lang="it-IT" sz="36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131840" y="4797152"/>
            <a:ext cx="51845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ü"/>
            </a:pPr>
            <a:endParaRPr lang="it-IT" sz="2300" dirty="0" smtClean="0"/>
          </a:p>
          <a:p>
            <a:pPr algn="r">
              <a:buFont typeface="Wingdings" pitchFamily="2" charset="2"/>
              <a:buChar char="ü"/>
            </a:pPr>
            <a:endParaRPr lang="it-IT" sz="2300" dirty="0" smtClean="0"/>
          </a:p>
        </p:txBody>
      </p:sp>
      <p:pic>
        <p:nvPicPr>
          <p:cNvPr id="12" name="Immagine 11" descr="cap_blu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0072" y="3140968"/>
            <a:ext cx="2889124" cy="165618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683568" y="2924944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/>
              <a:t>istruzioni per pensare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organizzazione del pensiero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domande appropriate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definizione degli obbiettivi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domande esplorative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può chiederci di indossare un altro cappello</a:t>
            </a: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83568" y="5661248"/>
            <a:ext cx="756084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 cappello blu ci impone di riassumere,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concludere e decidere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11560" y="23488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Freddezza e controllo. Pensiero su pensiero. Pianificare e organizzare</a:t>
            </a:r>
            <a:endParaRPr lang="it-IT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4644008" y="332656"/>
            <a:ext cx="3841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A5ECA5-B9CE-45EB-A4E6-C747FB56102B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25603" name="Segnaposto piè di pagina 3"/>
          <p:cNvSpPr txBox="1">
            <a:spLocks/>
          </p:cNvSpPr>
          <p:nvPr/>
        </p:nvSpPr>
        <p:spPr bwMode="auto">
          <a:xfrm>
            <a:off x="4644008" y="0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6" name="Rettangolo 5"/>
          <p:cNvSpPr/>
          <p:nvPr/>
        </p:nvSpPr>
        <p:spPr>
          <a:xfrm>
            <a:off x="571472" y="1000108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IL CAPPELLO BLU</a:t>
            </a:r>
            <a:endParaRPr lang="it-IT" sz="3600" dirty="0"/>
          </a:p>
        </p:txBody>
      </p:sp>
      <p:sp>
        <p:nvSpPr>
          <p:cNvPr id="10" name="Rettangolo 9"/>
          <p:cNvSpPr/>
          <p:nvPr/>
        </p:nvSpPr>
        <p:spPr>
          <a:xfrm>
            <a:off x="791580" y="1772816"/>
            <a:ext cx="77048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Domande utili da porsi, “indossando” questo cappello, sono:</a:t>
            </a:r>
          </a:p>
          <a:p>
            <a:endParaRPr lang="it-IT" sz="2800" dirty="0" smtClean="0"/>
          </a:p>
          <a:p>
            <a:pPr marL="179388" lvl="0" indent="-179388">
              <a:buFont typeface="Arial" pitchFamily="34" charset="0"/>
              <a:buChar char="•"/>
            </a:pPr>
            <a:r>
              <a:rPr lang="it-IT" sz="2800" dirty="0" smtClean="0"/>
              <a:t>Da una prospettiva più ampia, come appaiono questi itinerari? </a:t>
            </a:r>
          </a:p>
          <a:p>
            <a:pPr marL="179388" lvl="0" indent="-179388"/>
            <a:endParaRPr lang="it-IT" sz="800" dirty="0" smtClean="0"/>
          </a:p>
          <a:p>
            <a:pPr marL="179388" lvl="0" indent="-179388">
              <a:buFont typeface="Arial" pitchFamily="34" charset="0"/>
              <a:buChar char="•"/>
            </a:pPr>
            <a:r>
              <a:rPr lang="it-IT" sz="2800" dirty="0" smtClean="0"/>
              <a:t>Ritengo che dovremmo dare uno sguardo  alle priorità. Prima di ogni </a:t>
            </a:r>
            <a:r>
              <a:rPr lang="it-IT" sz="2800" dirty="0" err="1" smtClean="0"/>
              <a:t>cosa…</a:t>
            </a:r>
            <a:endParaRPr lang="it-IT" sz="2800" dirty="0" smtClean="0"/>
          </a:p>
          <a:p>
            <a:pPr marL="179388" lvl="0" indent="-179388"/>
            <a:endParaRPr lang="it-IT" sz="800" dirty="0" smtClean="0"/>
          </a:p>
          <a:p>
            <a:pPr marL="179388" lvl="0" indent="-179388">
              <a:buFont typeface="Arial" pitchFamily="34" charset="0"/>
              <a:buChar char="•"/>
            </a:pPr>
            <a:r>
              <a:rPr lang="it-IT" sz="2800" dirty="0" smtClean="0"/>
              <a:t>Quale cappello dovrei indossare nuovamente per ricavare ulteriori informazioni utili?</a:t>
            </a:r>
          </a:p>
          <a:p>
            <a:endParaRPr lang="it-IT" sz="2800" dirty="0" smtClean="0"/>
          </a:p>
        </p:txBody>
      </p:sp>
      <p:pic>
        <p:nvPicPr>
          <p:cNvPr id="8" name="Immagine 7" descr="cap_blu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79630">
            <a:off x="6534354" y="818231"/>
            <a:ext cx="1406612" cy="80633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4644008" y="260648"/>
            <a:ext cx="355549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026927-DEA1-46F5-85C6-43BE167166AF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7651" name="Segnaposto piè di pagina 3"/>
          <p:cNvSpPr txBox="1">
            <a:spLocks/>
          </p:cNvSpPr>
          <p:nvPr/>
        </p:nvSpPr>
        <p:spPr bwMode="auto">
          <a:xfrm>
            <a:off x="4644008" y="0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 b="1" dirty="0">
                <a:solidFill>
                  <a:srgbClr val="000000"/>
                </a:solidFill>
                <a:latin typeface="Century Gothic" pitchFamily="34" charset="0"/>
              </a:rPr>
              <a:t>UFFICIO  DIOCESANO PER LA CATECHESI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062038" y="1125538"/>
            <a:ext cx="72739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800" b="1">
                <a:solidFill>
                  <a:srgbClr val="000000"/>
                </a:solidFill>
                <a:latin typeface="Century Gothic" pitchFamily="34" charset="0"/>
              </a:rPr>
              <a:t>Suddivisione in laboratori di gruppo </a:t>
            </a:r>
          </a:p>
          <a:p>
            <a:pPr algn="ctr"/>
            <a:r>
              <a:rPr lang="it-IT" sz="4800" b="1">
                <a:solidFill>
                  <a:srgbClr val="000000"/>
                </a:solidFill>
                <a:latin typeface="Century Gothic" pitchFamily="34" charset="0"/>
              </a:rPr>
              <a:t>e fase di approfondimento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157663"/>
            <a:ext cx="63373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670425" y="115888"/>
            <a:ext cx="35020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000000"/>
                </a:solidFill>
              </a:rPr>
              <a:t>UFFICIO  DIOCESANO PER LA CATECHESI</a:t>
            </a:r>
          </a:p>
        </p:txBody>
      </p:sp>
      <p:sp>
        <p:nvSpPr>
          <p:cNvPr id="2867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4572000" y="332656"/>
            <a:ext cx="3603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A136B7-F4EE-4E4F-A435-FFBB5C7E5C09}" type="slidenum">
              <a:rPr lang="it-IT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7088" y="1111250"/>
            <a:ext cx="7489825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Fase </a:t>
            </a:r>
            <a:r>
              <a:rPr lang="it-IT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riespressiva</a:t>
            </a: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dirty="0">
                <a:solidFill>
                  <a:srgbClr val="000000"/>
                </a:solidFill>
                <a:latin typeface="+mn-lt"/>
                <a:cs typeface="+mn-cs"/>
              </a:rPr>
              <a:t>con breve relazione di un segretario per ogni gruppo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3141663"/>
            <a:ext cx="3781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9" descr="E:\Nuova cartella (4)\LOGO UFFICI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93096"/>
            <a:ext cx="338437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288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FD3DD2-7268-4743-A595-98AB56B085A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83568" y="2780928"/>
            <a:ext cx="370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i="1" dirty="0">
                <a:solidFill>
                  <a:srgbClr val="FFC000"/>
                </a:solidFill>
                <a:latin typeface="Comic Sans MS" pitchFamily="66" charset="0"/>
              </a:rPr>
              <a:t>Arrivederci al prossimo </a:t>
            </a:r>
            <a:r>
              <a:rPr lang="it-IT" sz="4000" b="1" i="1" dirty="0" smtClean="0">
                <a:solidFill>
                  <a:srgbClr val="FFC000"/>
                </a:solidFill>
                <a:latin typeface="Comic Sans MS" pitchFamily="66" charset="0"/>
              </a:rPr>
              <a:t>anno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44008" y="0"/>
            <a:ext cx="3574033" cy="404664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UFFICIO CATECHISTICO DIOCESANO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2624-4A5F-4E86-B877-EF763F79EB66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576" y="119675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Nella nostra diocesi di Agrigento si parla sempre più frequentemente della necessità di </a:t>
            </a:r>
            <a:r>
              <a:rPr lang="it-IT" sz="2400" i="1" dirty="0" smtClean="0"/>
              <a:t>un mutamento di paradigma nel modo di trasmettere la fede,</a:t>
            </a:r>
            <a:r>
              <a:rPr lang="it-IT" sz="2400" dirty="0" smtClean="0"/>
              <a:t> in relazione ai rapidi mutamenti culturali e sociali, che hanno reso i nostri abituali e consolidati </a:t>
            </a:r>
            <a:r>
              <a:rPr lang="it-IT" sz="2400" i="1" dirty="0" smtClean="0"/>
              <a:t>processi di trasmissione </a:t>
            </a:r>
            <a:r>
              <a:rPr lang="it-IT" sz="2400" dirty="0" smtClean="0"/>
              <a:t> </a:t>
            </a:r>
            <a:r>
              <a:rPr lang="it-IT" sz="2400" b="1" dirty="0" smtClean="0"/>
              <a:t>non più efficaci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683568" y="4077072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Da qui l’esigenza di una vera e propria </a:t>
            </a:r>
            <a:r>
              <a:rPr lang="it-IT" sz="2400" i="1" dirty="0" smtClean="0"/>
              <a:t>“conversione pastorale”</a:t>
            </a:r>
            <a:r>
              <a:rPr lang="it-IT" sz="2400" dirty="0" smtClean="0"/>
              <a:t> che ci ha portato all’elaborazione degli itinerari d’ispirazione catecumenale. </a:t>
            </a:r>
            <a:endParaRPr lang="it-IT" sz="2400" dirty="0"/>
          </a:p>
        </p:txBody>
      </p:sp>
      <p:pic>
        <p:nvPicPr>
          <p:cNvPr id="8" name="Immagine 7" descr="pens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8664" y="3429000"/>
            <a:ext cx="1728192" cy="2010685"/>
          </a:xfrm>
          <a:prstGeom prst="rect">
            <a:avLst/>
          </a:prstGeom>
        </p:spPr>
      </p:pic>
      <p:pic>
        <p:nvPicPr>
          <p:cNvPr id="9" name="Immagine 8" descr="primo-orientamento-missione-camt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501008"/>
            <a:ext cx="2304256" cy="23042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716016" y="0"/>
            <a:ext cx="3502025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UFFICIO CATECHISTICO DIOCESANO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2624-4A5F-4E86-B877-EF763F79EB66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27584" y="999034"/>
            <a:ext cx="7560840" cy="5105579"/>
          </a:xfrm>
          <a:prstGeom prst="foldedCorner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sz="2800" b="1" i="0" u="sng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Arial Unicode MS" pitchFamily="34" charset="-128"/>
                <a:cs typeface="Times New Roman" pitchFamily="18" charset="0"/>
              </a:rPr>
              <a:t>Sintesi del progetto “Itinerario d’ispirazione catecumenale”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L’obiettivo dell’itinerario d’iniziazione cristiana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non è il sacramento da celebrare, ma la vita cristiana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che nasce dal sacramento celebrato. Il fondamento della vita cristiana è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Gesù Cristo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è Lui che bisogna raccontare , è in suo ascolto che occorre mettersi, per crescere sempre più nella vita cristiana.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E’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un percorso di “conversione” che occorre compiere attraverso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tappe di crescita nella fede.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7884368" y="5949280"/>
            <a:ext cx="6903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13000">
              <a:srgbClr val="FFFF00"/>
            </a:gs>
            <a:gs pos="21001">
              <a:schemeClr val="accent2">
                <a:lumMod val="75000"/>
              </a:schemeClr>
            </a:gs>
            <a:gs pos="63000">
              <a:srgbClr val="0070C0"/>
            </a:gs>
            <a:gs pos="67000">
              <a:srgbClr val="0070C0"/>
            </a:gs>
            <a:gs pos="69000">
              <a:srgbClr val="F8F8F8"/>
            </a:gs>
            <a:gs pos="82001">
              <a:srgbClr val="F8F8F8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1126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05800" y="6594475"/>
            <a:ext cx="838200" cy="263525"/>
          </a:xfrm>
          <a:noFill/>
        </p:spPr>
        <p:txBody>
          <a:bodyPr/>
          <a:lstStyle/>
          <a:p>
            <a:fld id="{AA3243CA-B52A-4097-A85F-A9C9C746123D}" type="slidenum">
              <a:rPr lang="it-IT" b="1" smtClean="0">
                <a:solidFill>
                  <a:schemeClr val="bg1"/>
                </a:solidFill>
                <a:latin typeface="Tahoma" pitchFamily="34" charset="0"/>
                <a:cs typeface="Arial" charset="0"/>
              </a:rPr>
              <a:pPr/>
              <a:t>5</a:t>
            </a:fld>
            <a:endParaRPr lang="it-IT" b="1" smtClean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cxnSp>
        <p:nvCxnSpPr>
          <p:cNvPr id="11268" name="Connettore 1 28"/>
          <p:cNvCxnSpPr>
            <a:cxnSpLocks noChangeShapeType="1"/>
          </p:cNvCxnSpPr>
          <p:nvPr/>
        </p:nvCxnSpPr>
        <p:spPr bwMode="auto">
          <a:xfrm>
            <a:off x="1116013" y="3213100"/>
            <a:ext cx="6911975" cy="0"/>
          </a:xfrm>
          <a:prstGeom prst="line">
            <a:avLst/>
          </a:prstGeom>
          <a:noFill/>
          <a:ln w="28575" algn="ctr">
            <a:solidFill>
              <a:srgbClr val="F8F8F8"/>
            </a:solidFill>
            <a:round/>
            <a:headEnd/>
            <a:tailEnd/>
          </a:ln>
        </p:spPr>
      </p:cxnSp>
      <p:cxnSp>
        <p:nvCxnSpPr>
          <p:cNvPr id="11269" name="Connettore 1 48"/>
          <p:cNvCxnSpPr>
            <a:cxnSpLocks noChangeShapeType="1"/>
          </p:cNvCxnSpPr>
          <p:nvPr/>
        </p:nvCxnSpPr>
        <p:spPr bwMode="auto">
          <a:xfrm>
            <a:off x="1116013" y="3284538"/>
            <a:ext cx="0" cy="360362"/>
          </a:xfrm>
          <a:prstGeom prst="line">
            <a:avLst/>
          </a:prstGeom>
          <a:noFill/>
          <a:ln w="28575" algn="ctr">
            <a:solidFill>
              <a:srgbClr val="F8F8F8"/>
            </a:solidFill>
            <a:round/>
            <a:headEnd/>
            <a:tailEnd/>
          </a:ln>
        </p:spPr>
      </p:cxnSp>
      <p:cxnSp>
        <p:nvCxnSpPr>
          <p:cNvPr id="11270" name="Connettore 1 48"/>
          <p:cNvCxnSpPr>
            <a:cxnSpLocks noChangeShapeType="1"/>
          </p:cNvCxnSpPr>
          <p:nvPr/>
        </p:nvCxnSpPr>
        <p:spPr bwMode="auto">
          <a:xfrm>
            <a:off x="3348038" y="3284538"/>
            <a:ext cx="0" cy="431800"/>
          </a:xfrm>
          <a:prstGeom prst="line">
            <a:avLst/>
          </a:prstGeom>
          <a:noFill/>
          <a:ln w="28575" algn="ctr">
            <a:solidFill>
              <a:srgbClr val="F8F8F8"/>
            </a:solidFill>
            <a:round/>
            <a:headEnd/>
            <a:tailEnd/>
          </a:ln>
        </p:spPr>
      </p:cxnSp>
      <p:cxnSp>
        <p:nvCxnSpPr>
          <p:cNvPr id="11271" name="Connettore 1 48"/>
          <p:cNvCxnSpPr>
            <a:cxnSpLocks noChangeShapeType="1"/>
          </p:cNvCxnSpPr>
          <p:nvPr/>
        </p:nvCxnSpPr>
        <p:spPr bwMode="auto">
          <a:xfrm>
            <a:off x="5651500" y="3284538"/>
            <a:ext cx="0" cy="431800"/>
          </a:xfrm>
          <a:prstGeom prst="line">
            <a:avLst/>
          </a:prstGeom>
          <a:noFill/>
          <a:ln w="28575" algn="ctr">
            <a:solidFill>
              <a:srgbClr val="F8F8F8"/>
            </a:solidFill>
            <a:round/>
            <a:headEnd/>
            <a:tailEnd/>
          </a:ln>
        </p:spPr>
      </p:cxnSp>
      <p:cxnSp>
        <p:nvCxnSpPr>
          <p:cNvPr id="11272" name="Connettore 1 48"/>
          <p:cNvCxnSpPr>
            <a:cxnSpLocks noChangeShapeType="1"/>
          </p:cNvCxnSpPr>
          <p:nvPr/>
        </p:nvCxnSpPr>
        <p:spPr bwMode="auto">
          <a:xfrm>
            <a:off x="8027988" y="3284538"/>
            <a:ext cx="0" cy="360362"/>
          </a:xfrm>
          <a:prstGeom prst="line">
            <a:avLst/>
          </a:prstGeom>
          <a:noFill/>
          <a:ln w="28575" algn="ctr">
            <a:solidFill>
              <a:srgbClr val="F8F8F8"/>
            </a:solidFill>
            <a:round/>
            <a:headEnd/>
            <a:tailEnd/>
          </a:ln>
        </p:spPr>
      </p:cxnSp>
      <p:cxnSp>
        <p:nvCxnSpPr>
          <p:cNvPr id="11273" name="Connettore 1 48"/>
          <p:cNvCxnSpPr>
            <a:cxnSpLocks noChangeShapeType="1"/>
          </p:cNvCxnSpPr>
          <p:nvPr/>
        </p:nvCxnSpPr>
        <p:spPr bwMode="auto">
          <a:xfrm>
            <a:off x="4643438" y="2205038"/>
            <a:ext cx="0" cy="1008062"/>
          </a:xfrm>
          <a:prstGeom prst="line">
            <a:avLst/>
          </a:prstGeom>
          <a:noFill/>
          <a:ln w="28575" algn="ctr">
            <a:solidFill>
              <a:srgbClr val="F8F8F8"/>
            </a:solidFill>
            <a:round/>
            <a:headEnd/>
            <a:tailEnd/>
          </a:ln>
        </p:spPr>
      </p:cxnSp>
      <p:sp>
        <p:nvSpPr>
          <p:cNvPr id="23" name="Rettangolo 22"/>
          <p:cNvSpPr/>
          <p:nvPr/>
        </p:nvSpPr>
        <p:spPr>
          <a:xfrm>
            <a:off x="2771775" y="1484313"/>
            <a:ext cx="3671888" cy="9540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i="1" dirty="0">
                <a:solidFill>
                  <a:srgbClr val="F8F8F8"/>
                </a:solidFill>
                <a:latin typeface="+mn-lt"/>
                <a:cs typeface="Arial" charset="0"/>
              </a:rPr>
              <a:t>LE TAPPE DEL CAMMINO</a:t>
            </a:r>
            <a:endParaRPr lang="it-IT" sz="2800" dirty="0">
              <a:solidFill>
                <a:srgbClr val="F8F8F8"/>
              </a:solidFill>
              <a:latin typeface="+mn-lt"/>
              <a:cs typeface="Arial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50825" y="4005263"/>
            <a:ext cx="2160588" cy="12001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i="1" dirty="0">
                <a:solidFill>
                  <a:srgbClr val="F8F8F8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Primo</a:t>
            </a:r>
          </a:p>
          <a:p>
            <a:pPr algn="ctr">
              <a:defRPr/>
            </a:pPr>
            <a:r>
              <a:rPr lang="it-IT" b="1" i="1" dirty="0">
                <a:solidFill>
                  <a:srgbClr val="F8F8F8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Evangelizzazione</a:t>
            </a:r>
          </a:p>
          <a:p>
            <a:pPr algn="ctr">
              <a:defRPr/>
            </a:pPr>
            <a:r>
              <a:rPr lang="it-IT" i="1" dirty="0">
                <a:solidFill>
                  <a:srgbClr val="F8F8F8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(non meno di </a:t>
            </a:r>
          </a:p>
          <a:p>
            <a:pPr algn="ctr">
              <a:defRPr/>
            </a:pPr>
            <a:r>
              <a:rPr lang="it-IT" i="1" dirty="0">
                <a:solidFill>
                  <a:srgbClr val="F8F8F8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1 anno)</a:t>
            </a:r>
            <a:endParaRPr lang="it-IT" dirty="0">
              <a:solidFill>
                <a:srgbClr val="F8F8F8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2555875" y="4221163"/>
            <a:ext cx="1944688" cy="12922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it-IT" sz="2100" b="1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it-IT" b="1" i="1" dirty="0">
                <a:solidFill>
                  <a:srgbClr val="F8F8F8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Catecumenato</a:t>
            </a:r>
          </a:p>
          <a:p>
            <a:pPr algn="ctr">
              <a:defRPr/>
            </a:pPr>
            <a:r>
              <a:rPr lang="it-IT" i="1" dirty="0">
                <a:solidFill>
                  <a:srgbClr val="F8F8F8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(almeno 3 anni)</a:t>
            </a:r>
          </a:p>
          <a:p>
            <a:pPr algn="ctr">
              <a:defRPr/>
            </a:pPr>
            <a:endParaRPr lang="it-IT" sz="2100" dirty="0">
              <a:solidFill>
                <a:srgbClr val="F8F8F8"/>
              </a:solidFill>
              <a:latin typeface="+mn-lt"/>
              <a:cs typeface="Arial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643438" y="4149725"/>
            <a:ext cx="2449512" cy="14763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F8F8F8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Ultima</a:t>
            </a:r>
          </a:p>
          <a:p>
            <a:pPr algn="ctr">
              <a:defRPr/>
            </a:pPr>
            <a:r>
              <a:rPr lang="it-IT" b="1" dirty="0">
                <a:solidFill>
                  <a:srgbClr val="F8F8F8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Quaresima e celebrazione dei Sacramenti</a:t>
            </a:r>
          </a:p>
          <a:p>
            <a:pPr algn="ctr">
              <a:defRPr/>
            </a:pPr>
            <a:endParaRPr lang="it-IT" dirty="0">
              <a:solidFill>
                <a:schemeClr val="bg2">
                  <a:lumMod val="75000"/>
                </a:schemeClr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39750" y="3573463"/>
            <a:ext cx="11525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F8F8F8"/>
                </a:solidFill>
                <a:latin typeface="+mn-lt"/>
                <a:cs typeface="Arial" charset="0"/>
              </a:rPr>
              <a:t>1 Tappa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2771775" y="3716338"/>
            <a:ext cx="11525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F8F8F8"/>
                </a:solidFill>
                <a:latin typeface="+mn-lt"/>
                <a:cs typeface="Arial" charset="0"/>
              </a:rPr>
              <a:t>2 Tappa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5076825" y="3789363"/>
            <a:ext cx="11509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F8F8F8"/>
                </a:solidFill>
                <a:latin typeface="+mn-lt"/>
                <a:cs typeface="Arial" charset="0"/>
              </a:rPr>
              <a:t>3 Tappa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7308850" y="3644900"/>
            <a:ext cx="15113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F8F8F8"/>
                </a:solidFill>
                <a:latin typeface="+mn-lt"/>
                <a:cs typeface="Arial" charset="0"/>
              </a:rPr>
              <a:t>Mistagogia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7415213" y="4076700"/>
            <a:ext cx="1477962" cy="12001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F8F8F8"/>
                </a:solidFill>
                <a:latin typeface="Arial" pitchFamily="34" charset="0"/>
                <a:cs typeface="Arial" charset="0"/>
              </a:rPr>
              <a:t>Mistagogia </a:t>
            </a:r>
          </a:p>
          <a:p>
            <a:pPr algn="ctr">
              <a:defRPr/>
            </a:pPr>
            <a:r>
              <a:rPr lang="it-IT" b="1" dirty="0">
                <a:solidFill>
                  <a:srgbClr val="F8F8F8"/>
                </a:solidFill>
                <a:latin typeface="Arial" pitchFamily="34" charset="0"/>
                <a:cs typeface="Arial" charset="0"/>
              </a:rPr>
              <a:t>e missione</a:t>
            </a:r>
          </a:p>
          <a:p>
            <a:pPr algn="ctr">
              <a:defRPr/>
            </a:pPr>
            <a:r>
              <a:rPr lang="it-IT" i="1" dirty="0">
                <a:solidFill>
                  <a:srgbClr val="F8F8F8"/>
                </a:solidFill>
                <a:latin typeface="Arial" pitchFamily="34" charset="0"/>
                <a:cs typeface="Arial" charset="0"/>
              </a:rPr>
              <a:t>(non meno </a:t>
            </a:r>
          </a:p>
          <a:p>
            <a:pPr algn="ctr">
              <a:defRPr/>
            </a:pPr>
            <a:r>
              <a:rPr lang="it-IT" i="1" dirty="0">
                <a:solidFill>
                  <a:srgbClr val="F8F8F8"/>
                </a:solidFill>
                <a:latin typeface="Arial" pitchFamily="34" charset="0"/>
                <a:cs typeface="Arial" charset="0"/>
              </a:rPr>
              <a:t>1 anno )</a:t>
            </a:r>
          </a:p>
        </p:txBody>
      </p:sp>
      <p:sp>
        <p:nvSpPr>
          <p:cNvPr id="11283" name="Rettangolo 2"/>
          <p:cNvSpPr>
            <a:spLocks noChangeArrowheads="1"/>
          </p:cNvSpPr>
          <p:nvPr/>
        </p:nvSpPr>
        <p:spPr bwMode="auto">
          <a:xfrm>
            <a:off x="539552" y="6149975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 b="1" dirty="0">
                <a:cs typeface="Tahoma" pitchFamily="34" charset="0"/>
              </a:rPr>
              <a:t>Le tappe al loro interno sviluppano 4 vie della vita ecclesiale: la conversione, la catechesi, i riti e la testimonianza.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331640" y="0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8F8F8"/>
                </a:solidFill>
                <a:latin typeface="Comic Sans MS"/>
              </a:rPr>
              <a:t>Cristiani si diventa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UFFICIO DIOCESANO PER LA CATECHESI</a:t>
            </a:r>
          </a:p>
        </p:txBody>
      </p:sp>
      <p:sp>
        <p:nvSpPr>
          <p:cNvPr id="1229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EA314E-85DD-4B38-85C7-C0698D76AED3}" type="slidenum">
              <a:rPr lang="it-IT" smtClean="0"/>
              <a:pPr/>
              <a:t>6</a:t>
            </a:fld>
            <a:endParaRPr lang="it-IT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/>
          <a:srcRect t="5829"/>
          <a:stretch>
            <a:fillRect/>
          </a:stretch>
        </p:blipFill>
        <p:spPr bwMode="auto">
          <a:xfrm>
            <a:off x="467544" y="0"/>
            <a:ext cx="8410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260350"/>
            <a:ext cx="539750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8F8F8"/>
                </a:solidFill>
                <a:latin typeface="Arial" pitchFamily="34" charset="0"/>
              </a:rPr>
              <a:t>L</a:t>
            </a:r>
          </a:p>
          <a:p>
            <a:pPr>
              <a:defRPr/>
            </a:pPr>
            <a:r>
              <a:rPr lang="it-IT" sz="2400" b="1" dirty="0">
                <a:solidFill>
                  <a:srgbClr val="F8F8F8"/>
                </a:solidFill>
                <a:latin typeface="Arial" pitchFamily="34" charset="0"/>
              </a:rPr>
              <a:t>E</a:t>
            </a:r>
          </a:p>
          <a:p>
            <a:pPr>
              <a:defRPr/>
            </a:pPr>
            <a:endParaRPr lang="it-IT" sz="2400" b="1" dirty="0">
              <a:solidFill>
                <a:srgbClr val="F8F8F8"/>
              </a:solidFill>
              <a:latin typeface="Arial" pitchFamily="34" charset="0"/>
            </a:endParaRPr>
          </a:p>
          <a:p>
            <a:pPr>
              <a:defRPr/>
            </a:pPr>
            <a:r>
              <a:rPr lang="it-IT" sz="2400" b="1" dirty="0">
                <a:solidFill>
                  <a:srgbClr val="F8F8F8"/>
                </a:solidFill>
                <a:latin typeface="Arial" pitchFamily="34" charset="0"/>
              </a:rPr>
              <a:t>TAPPE</a:t>
            </a:r>
          </a:p>
          <a:p>
            <a:pPr>
              <a:defRPr/>
            </a:pPr>
            <a:r>
              <a:rPr lang="it-IT" sz="2400" b="1" dirty="0">
                <a:solidFill>
                  <a:srgbClr val="F8F8F8"/>
                </a:solidFill>
                <a:latin typeface="Arial" pitchFamily="34" charset="0"/>
              </a:rPr>
              <a:t> DELL</a:t>
            </a:r>
          </a:p>
          <a:p>
            <a:pPr>
              <a:defRPr/>
            </a:pPr>
            <a:r>
              <a:rPr lang="it-IT" sz="2400" b="1" dirty="0">
                <a:solidFill>
                  <a:srgbClr val="F8F8F8"/>
                </a:solidFill>
                <a:latin typeface="Arial" pitchFamily="34" charset="0"/>
              </a:rPr>
              <a:t>A</a:t>
            </a:r>
          </a:p>
          <a:p>
            <a:pPr>
              <a:defRPr/>
            </a:pPr>
            <a:endParaRPr lang="it-IT" sz="2400" b="1" dirty="0">
              <a:solidFill>
                <a:srgbClr val="F8F8F8"/>
              </a:solidFill>
              <a:latin typeface="Arial" pitchFamily="34" charset="0"/>
            </a:endParaRPr>
          </a:p>
          <a:p>
            <a:pPr>
              <a:defRPr/>
            </a:pPr>
            <a:r>
              <a:rPr lang="it-IT" sz="2400" b="1" dirty="0">
                <a:solidFill>
                  <a:srgbClr val="F8F8F8"/>
                </a:solidFill>
                <a:latin typeface="Arial" pitchFamily="34" charset="0"/>
              </a:rPr>
              <a:t> I. C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4716016" y="0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UFFICIO CATECHISTICO DIOCESANO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788024" y="0"/>
            <a:ext cx="3502025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UFFICIO CATECHISTICO DIOCESANO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2624-4A5F-4E86-B877-EF763F79EB66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725651"/>
            <a:ext cx="7056784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I protagonisti del cammino: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I genitori o la famiglia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 che comincia o riprende a vivere la vita cristiana al suo interno, trasmettendo la loro fede ai figli.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I ragazzi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 che solitamente sono allo scuro -o quasi- di tutto ciò che riguarda la fede cristiana </a:t>
            </a:r>
            <a:r>
              <a:rPr kumimoji="0" lang="it-IT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….intraprendono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 il loro cammino con la presenza viva della comunità intera.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49263" algn="l"/>
              </a:tabLst>
            </a:pP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Il catechista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 che assume un nuovo ruolo di </a:t>
            </a:r>
            <a:r>
              <a:rPr kumimoji="0" lang="it-IT" sz="2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accompagnatore</a:t>
            </a: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.  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Come</a:t>
            </a: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 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Gesù sulla strada di </a:t>
            </a:r>
            <a:r>
              <a:rPr kumimoji="0" lang="it-IT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Emmaus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 </a:t>
            </a:r>
            <a:r>
              <a:rPr kumimoji="0" lang="it-IT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“si accosta e cammina con loro”.</a:t>
            </a:r>
            <a:endParaRPr kumimoji="0" lang="it-IT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La comunità parrocchiale 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</a:rPr>
              <a:t>si muoverà nel suo cammino con la presenza costante di adulti (famiglia, catechisti accompagnatori, cristiani testimoni) e in stretto contatto.</a:t>
            </a:r>
            <a:endParaRPr kumimoji="0" lang="it-IT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magin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5" y="1556792"/>
            <a:ext cx="864096" cy="648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images32CQIJ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780928"/>
            <a:ext cx="869572" cy="648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imagesCAQROY65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668344" y="4005064"/>
            <a:ext cx="815967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5517232"/>
            <a:ext cx="719805" cy="718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44008" y="0"/>
            <a:ext cx="3502025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UFFICIO CATECHISTICO DIOCESANO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2624-4A5F-4E86-B877-EF763F79EB6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9552" y="1688760"/>
            <a:ext cx="6696744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Si trovano </a:t>
            </a: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momenti di incontro 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 cui, non si insegna     una dottrina, ma </a:t>
            </a: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si fa esperienza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di uno stile di vita.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sacramenti dell’iniziazione cristiana 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sono il grande evento della nostra salvezza in Cristo morto e risorto e pertanto sono da celebrare </a:t>
            </a: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 un unico avvenimento, 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che</a:t>
            </a: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si compie contemporaneamente al nostro passaggio alla vita nuova.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 questo è necessario riferirsi innanzitutto </a:t>
            </a: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alla Bibbia e al Vangelo, 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imparando a mettersi in ascolto della Parola di Dio e a realizzarla nella vita. </a:t>
            </a:r>
            <a:endParaRPr kumimoji="0" lang="it-IT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6139.jpg"/>
          <p:cNvPicPr>
            <a:picLocks noChangeAspect="1"/>
          </p:cNvPicPr>
          <p:nvPr/>
        </p:nvPicPr>
        <p:blipFill>
          <a:blip r:embed="rId2" cstate="print"/>
          <a:srcRect r="56564"/>
          <a:stretch>
            <a:fillRect/>
          </a:stretch>
        </p:blipFill>
        <p:spPr>
          <a:xfrm>
            <a:off x="7308304" y="3573016"/>
            <a:ext cx="1224136" cy="916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bibbia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373216"/>
            <a:ext cx="1008112" cy="86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 descr="calendario-parrocchia-borg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1772816"/>
            <a:ext cx="1084340" cy="1349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ttangolo 10"/>
          <p:cNvSpPr/>
          <p:nvPr/>
        </p:nvSpPr>
        <p:spPr>
          <a:xfrm>
            <a:off x="899592" y="90872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</a:tabLst>
            </a:pPr>
            <a:r>
              <a:rPr lang="it-IT" sz="2800" b="1" dirty="0" smtClean="0">
                <a:ea typeface="Calibri" pitchFamily="34" charset="0"/>
                <a:cs typeface="Times New Roman" pitchFamily="18" charset="0"/>
              </a:rPr>
              <a:t>Criteri riguardanti le modalità del percorso:</a:t>
            </a:r>
          </a:p>
          <a:p>
            <a:pPr lvl="0" algn="ctr">
              <a:tabLst>
                <a:tab pos="180975" algn="l"/>
              </a:tabLst>
            </a:pPr>
            <a:endParaRPr lang="it-IT" sz="1600" b="1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44008" y="0"/>
            <a:ext cx="3502025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UFFICIO CATECHISTICO DIOCESANO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2624-4A5F-4E86-B877-EF763F79EB66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4034" name="Immagine 1" descr="sei_cappell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517232"/>
            <a:ext cx="1080119" cy="706047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3567" y="628524"/>
            <a:ext cx="7632849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400" dirty="0" smtClean="0">
                <a:ea typeface="Calibri" pitchFamily="34" charset="0"/>
                <a:cs typeface="Tahoma" pitchFamily="34" charset="0"/>
              </a:rPr>
              <a:t>Nel laborioso impegno di cambiamento che la nostra Chiesa agrigentina ha intrapreso e sul quale ha investito tante risorse, la ‘formazione’ è stato uno degli obiettivi più urgenti.</a:t>
            </a:r>
          </a:p>
          <a:p>
            <a:pPr algn="just"/>
            <a:endParaRPr lang="it-IT" dirty="0" smtClean="0"/>
          </a:p>
          <a:p>
            <a:pPr marL="360363" marR="0" lvl="0" indent="-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Nel percorso di formazione per catechisti/accompagnatori a cui hai partecipato abbiamo trattato molti argomenti inerenti gli itinerari di tipo catecumenale. Le informazioni che ti sono state date durante il suddetto percorso ti hanno aiutato a pensare già secondo la logica del progetto? 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Proviamo insieme a fare il punto della situazione utilizzando il gioco: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sei cappelli per pensare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it-IT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Autore della tecnica: E. De Bono (1985)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 INCONTRO E' stato un bel concerto">
  <a:themeElements>
    <a:clrScheme name="Personalizzato 31">
      <a:dk1>
        <a:sysClr val="windowText" lastClr="000000"/>
      </a:dk1>
      <a:lt1>
        <a:srgbClr val="F3FC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1375</Words>
  <Application>Microsoft Office PowerPoint</Application>
  <PresentationFormat>Presentazione su schermo (4:3)</PresentationFormat>
  <Paragraphs>286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VI INCONTRO E' stato un bel concerto</vt:lpstr>
      <vt:lpstr>Conversione pastorale: “Un itinerario colorato” Sei cappelli per pensare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E’ stato un bel concerto? Quale musica si è prodotta nel corso  di questi mesi?</dc:title>
  <dc:creator>Liliana</dc:creator>
  <cp:lastModifiedBy>enzo</cp:lastModifiedBy>
  <cp:revision>49</cp:revision>
  <dcterms:created xsi:type="dcterms:W3CDTF">2014-03-15T14:06:26Z</dcterms:created>
  <dcterms:modified xsi:type="dcterms:W3CDTF">2014-06-07T08:31:50Z</dcterms:modified>
</cp:coreProperties>
</file>