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2" r:id="rId3"/>
    <p:sldId id="273" r:id="rId4"/>
    <p:sldId id="274" r:id="rId5"/>
    <p:sldId id="275" r:id="rId6"/>
    <p:sldId id="259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1" r:id="rId16"/>
    <p:sldId id="276" r:id="rId17"/>
    <p:sldId id="272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3900"/>
    <a:srgbClr val="92006C"/>
    <a:srgbClr val="0078A2"/>
    <a:srgbClr val="344600"/>
    <a:srgbClr val="F95D07"/>
    <a:srgbClr val="000000"/>
    <a:srgbClr val="FFFF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34F849-F62E-46AE-8FBA-555F72890677}" type="datetimeFigureOut">
              <a:rPr lang="it-IT"/>
              <a:pPr>
                <a:defRPr/>
              </a:pPr>
              <a:t>15/03/2014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6655C0-2474-45C4-8459-F74C8A7219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6B3A87-8F28-4727-A30A-33887EA93267}" type="datetimeFigureOut">
              <a:rPr lang="it-IT"/>
              <a:pPr>
                <a:defRPr/>
              </a:pPr>
              <a:t>15/03/2014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BFA208-FF7D-48DD-BCA8-427ABB63B1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65FA6D-5EE8-4443-8663-BC1EE61BC6F9}" type="slidenum">
              <a:rPr lang="it-IT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9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pitchFamily="34" charset="0"/>
                <a:ea typeface="ＭＳ Ｐゴシック" pitchFamily="34" charset="-128"/>
              </a:rPr>
              <a:t>Ufficio catechistico diocesano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72A8B0-F87A-4102-9915-A0283B46CFE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2A172B-4439-4D49-9D7E-1563A32BF87F}" type="datetime1">
              <a:rPr lang="it-IT"/>
              <a:pPr>
                <a:defRPr/>
              </a:pPr>
              <a:t>15/03/2014</a:t>
            </a:fld>
            <a:endParaRPr lang="it-IT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89A954-CF53-486D-9AC4-0B7E64C6B0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97CB69-81BE-43EF-899A-3D17F6996528}" type="datetime1">
              <a:rPr lang="it-IT"/>
              <a:pPr>
                <a:defRPr/>
              </a:pPr>
              <a:t>15/03/2014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FFDBF9E-6FF2-4D8A-99B3-6FF46F6D3D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25840B-B388-4FDE-BA8E-33D5D2084C19}" type="datetime1">
              <a:rPr lang="it-IT"/>
              <a:pPr>
                <a:defRPr/>
              </a:pPr>
              <a:t>15/03/2014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D94704-E3AE-43BD-A227-4A1F356B27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FE9D29-A710-45CF-87DC-4DEFA7ABF1C2}" type="datetime1">
              <a:rPr lang="it-IT"/>
              <a:pPr>
                <a:defRPr/>
              </a:pPr>
              <a:t>15/03/2014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5912624-4A5F-4E86-B877-EF763F79EB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C273F3-F783-4740-8042-12160254ABF5}" type="datetime1">
              <a:rPr lang="it-IT"/>
              <a:pPr>
                <a:defRPr/>
              </a:pPr>
              <a:t>15/03/2014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8761B55-4810-4438-9500-212C773966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9AD642D-9920-498F-8CE7-CBB2CBC12644}" type="datetime1">
              <a:rPr lang="it-IT"/>
              <a:pPr>
                <a:defRPr/>
              </a:pPr>
              <a:t>15/03/2014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742868A-AC78-48A8-9B80-601ED340E9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800B4C-6D27-4AFC-B45F-CBAC00C06EEC}" type="datetime1">
              <a:rPr lang="it-IT"/>
              <a:pPr>
                <a:defRPr/>
              </a:pPr>
              <a:t>15/03/2014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403EBEE-904F-4946-A882-780958CE7D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7FBCC2-D462-44C3-99BC-2866052B8BB5}" type="datetime1">
              <a:rPr lang="it-IT"/>
              <a:pPr>
                <a:defRPr/>
              </a:pPr>
              <a:t>15/03/2014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FC2206E-DDDD-4E50-9B82-00523237D8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16D8A2-8112-430D-922F-82AF91AA4996}" type="datetime1">
              <a:rPr lang="it-IT"/>
              <a:pPr>
                <a:defRPr/>
              </a:pPr>
              <a:t>15/03/2014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4B59A10-763E-4C20-B67D-8C21B7CBCA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9DA4A8-BE62-41A9-98BD-1BD0D58AD1F4}" type="datetime1">
              <a:rPr lang="it-IT"/>
              <a:pPr>
                <a:defRPr/>
              </a:pPr>
              <a:t>15/03/2014</a:t>
            </a:fld>
            <a:endParaRPr lang="it-IT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0280092-10AF-4E2F-9546-9834EDD53A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F3E6A9-DBAB-44C0-9EE7-4CC242F5E724}" type="datetime1">
              <a:rPr lang="it-IT"/>
              <a:pPr>
                <a:defRPr/>
              </a:pPr>
              <a:t>15/03/2014</a:t>
            </a:fld>
            <a:endParaRPr lang="it-IT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8194F95-5914-4826-A81A-81F839704A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B13F9A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B23AE46-9941-4080-AD3E-CB82CA570DC5}" type="datetime1">
              <a:rPr lang="it-IT"/>
              <a:pPr>
                <a:defRPr/>
              </a:pPr>
              <a:t>15/03/2014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B13F9A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Pagina </a:t>
            </a:r>
            <a:fld id="{FB44C2D5-1292-4F25-98A6-AAB89A9461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agesCAQROY6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</a:extLst>
          </a:blip>
          <a:stretch>
            <a:fillRect/>
          </a:stretch>
        </p:blipFill>
        <p:spPr>
          <a:xfrm>
            <a:off x="5314006" y="2814178"/>
            <a:ext cx="2160240" cy="2859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Rettangolo 10"/>
          <p:cNvSpPr>
            <a:spLocks noChangeArrowheads="1"/>
          </p:cNvSpPr>
          <p:nvPr/>
        </p:nvSpPr>
        <p:spPr bwMode="auto">
          <a:xfrm>
            <a:off x="4572000" y="333375"/>
            <a:ext cx="3671888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000000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Corso di formazione per  catechisti/accompagnatori</a:t>
            </a:r>
          </a:p>
          <a:p>
            <a:pPr algn="ctr"/>
            <a:endParaRPr lang="it-IT" sz="1200" b="1">
              <a:solidFill>
                <a:srgbClr val="000000"/>
              </a:solidFill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2400" b="1">
                <a:solidFill>
                  <a:srgbClr val="000000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Anno Pastorale 2013/14 </a:t>
            </a:r>
          </a:p>
          <a:p>
            <a:pPr algn="ctr"/>
            <a:r>
              <a:rPr lang="it-IT" sz="2800" b="1">
                <a:solidFill>
                  <a:srgbClr val="000000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VI Incontro</a:t>
            </a:r>
            <a:endParaRPr lang="it-IT" sz="2400" b="1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3059113" y="5475288"/>
            <a:ext cx="482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400" i="1">
                <a:latin typeface="Century Gothic" pitchFamily="34" charset="0"/>
                <a:ea typeface="ArialBlack"/>
                <a:cs typeface="ArialBlack"/>
              </a:rPr>
              <a:t> </a:t>
            </a:r>
            <a:endParaRPr lang="it-IT" sz="3200">
              <a:solidFill>
                <a:srgbClr val="F8F8F8"/>
              </a:solidFill>
              <a:latin typeface="Century Gothic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0" y="2565400"/>
            <a:ext cx="4356100" cy="2714625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it-IT" sz="4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 stato un bel concerto?</a:t>
            </a:r>
            <a:br>
              <a:rPr lang="it-IT" sz="4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3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Quale musica si è prodotta nel corso </a:t>
            </a:r>
            <a:r>
              <a:rPr lang="it-IT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3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 questi mesi?</a:t>
            </a:r>
            <a:endParaRPr lang="it-IT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Segnaposto piè di pagina 8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5754688"/>
            <a:ext cx="32416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>
                <a:solidFill>
                  <a:srgbClr val="78A200"/>
                </a:solidFill>
              </a:rPr>
              <a:t>UFFICIO DIOCESANO PER LA CATECHESI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8747125" y="6492875"/>
            <a:ext cx="1331913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A6DBDD-F6AD-48E5-AF09-D3E8553F9BB0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22531" name="Segnaposto piè di pagina 3"/>
          <p:cNvSpPr txBox="1">
            <a:spLocks/>
          </p:cNvSpPr>
          <p:nvPr/>
        </p:nvSpPr>
        <p:spPr bwMode="auto">
          <a:xfrm>
            <a:off x="4670425" y="115888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  <p:sp>
        <p:nvSpPr>
          <p:cNvPr id="2" name="Rettangolo 1"/>
          <p:cNvSpPr/>
          <p:nvPr/>
        </p:nvSpPr>
        <p:spPr>
          <a:xfrm>
            <a:off x="434975" y="481013"/>
            <a:ext cx="8281988" cy="6664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9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rgbClr val="000000"/>
                </a:solidFill>
                <a:latin typeface="+mn-lt"/>
                <a:cs typeface="+mn-cs"/>
              </a:rPr>
              <a:t>“L’incontro di catechesi si organizza, si vive, si verifica” si è sviluppato in tre punti: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6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rgbClr val="000000"/>
                </a:solidFill>
                <a:latin typeface="+mn-lt"/>
                <a:cs typeface="+mn-cs"/>
              </a:rPr>
              <a:t>La preparazione: </a:t>
            </a:r>
            <a:r>
              <a:rPr lang="it-IT" dirty="0">
                <a:solidFill>
                  <a:srgbClr val="000000"/>
                </a:solidFill>
                <a:latin typeface="+mn-lt"/>
                <a:cs typeface="+mn-cs"/>
              </a:rPr>
              <a:t>1^ fase: scelta dei temi da trattare; 2^ fase: preparazione di tutto il materiale (fotocopie, scaletta..); 3^ fase: preghiera, invocazione allo Spirito Santo.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it-IT" b="1" dirty="0">
                <a:solidFill>
                  <a:srgbClr val="000000"/>
                </a:solidFill>
                <a:latin typeface="+mn-lt"/>
                <a:cs typeface="+mn-cs"/>
              </a:rPr>
              <a:t>L’incontro vero e proprio </a:t>
            </a:r>
            <a:r>
              <a:rPr lang="it-IT" dirty="0">
                <a:solidFill>
                  <a:srgbClr val="000000"/>
                </a:solidFill>
                <a:latin typeface="+mn-lt"/>
                <a:cs typeface="+mn-cs"/>
              </a:rPr>
              <a:t>suddiviso in quattro momenti: La preghiera iniziale dovrà svolgersi possibilmente in chiesa. 1° momento: accoglienza, introduzione del tema ( la prima attività deve essere la chiave con cui si apre la porta della loro mente e del loro cuore, perché il messaggio dell’incontro entri con più facilità. Quindi, deve coinvolgere il più possibile. 2° momento: ascolto della Parola, riflessione. 3° momento: fare – attività manuali e ludiche -, gioco - meglio se di movimento -; 4° momento: preghiera, canto e impegno con i genitori.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9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it-IT" b="1" dirty="0">
                <a:solidFill>
                  <a:srgbClr val="000000"/>
                </a:solidFill>
                <a:latin typeface="+mn-lt"/>
                <a:cs typeface="+mn-cs"/>
              </a:rPr>
              <a:t>La verifica: </a:t>
            </a:r>
            <a:r>
              <a:rPr lang="it-IT" dirty="0">
                <a:solidFill>
                  <a:srgbClr val="000000"/>
                </a:solidFill>
                <a:latin typeface="+mn-lt"/>
                <a:cs typeface="+mn-cs"/>
              </a:rPr>
              <a:t>anche quest’aspetto è importante. La finalità della stessa è quella di condividere e riflettere con il gruppo dei catechisti sulle ragioni di successi/insuccessi al fine di correggere metodologie e contenuti per meglio orientare sia la scelta degli strumenti da utilizzare per le attività sia i tempi da dedicare allo svolgimento dell’incontro.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812088" y="6477000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8AD6A7-C3DF-4EA2-A355-270E786FADF6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23555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670425" y="115888"/>
            <a:ext cx="35020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>
                <a:solidFill>
                  <a:srgbClr val="000000"/>
                </a:solidFill>
              </a:rPr>
              <a:t>UFFICIO  DIOCESANO PER LA CATECHESI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7544" y="764704"/>
            <a:ext cx="8280920" cy="95410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>
                  <a:solidFill>
                    <a:schemeClr val="accent3"/>
                  </a:solidFill>
                </a:ln>
                <a:solidFill>
                  <a:srgbClr val="000000"/>
                </a:solidFill>
              </a:rPr>
              <a:t>3. La parrocchia deve rinnovarsi sul serio  e aprirsi come un cantiere “musicale”</a:t>
            </a:r>
          </a:p>
        </p:txBody>
      </p:sp>
      <p:pic>
        <p:nvPicPr>
          <p:cNvPr id="8196" name="Picture 4" descr="strumenti_musical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9966"/>
              </a:clrFrom>
              <a:clrTo>
                <a:srgbClr val="FF9966">
                  <a:alpha val="0"/>
                </a:srgbClr>
              </a:clrTo>
            </a:clrChange>
            <a:extLst>
              <a:ext uri="{BEBA8EAE-BF5A-486C-A8C5-ECC9F3942E4B}"/>
              <a:ext uri="{28A0092B-C50C-407E-A947-70E740481C1C}"/>
            </a:extLst>
          </a:blip>
          <a:srcRect l="1212" r="1212"/>
          <a:stretch>
            <a:fillRect/>
          </a:stretch>
        </p:blipFill>
        <p:spPr bwMode="auto">
          <a:xfrm>
            <a:off x="755576" y="3356992"/>
            <a:ext cx="3629424" cy="266715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468313" y="2060575"/>
            <a:ext cx="799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000000"/>
                </a:solidFill>
              </a:rPr>
              <a:t>Segno</a:t>
            </a:r>
            <a:r>
              <a:rPr lang="it-IT" sz="2400">
                <a:solidFill>
                  <a:srgbClr val="000000"/>
                </a:solidFill>
              </a:rPr>
              <a:t>: diversi strumenti musicali, leggio, spartito.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75856" y="2636912"/>
            <a:ext cx="3735660" cy="373566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rot="798517">
            <a:off x="6112473" y="3675343"/>
            <a:ext cx="1875161" cy="116860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812088" y="6488113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9B9270-9777-447C-A06B-3F69C3B0A3D0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24579" name="Segnaposto piè di pagina 3"/>
          <p:cNvSpPr txBox="1">
            <a:spLocks/>
          </p:cNvSpPr>
          <p:nvPr/>
        </p:nvSpPr>
        <p:spPr bwMode="auto">
          <a:xfrm>
            <a:off x="4670425" y="115888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  <p:sp>
        <p:nvSpPr>
          <p:cNvPr id="4" name="Rettangolo 3"/>
          <p:cNvSpPr/>
          <p:nvPr/>
        </p:nvSpPr>
        <p:spPr>
          <a:xfrm>
            <a:off x="468313" y="765175"/>
            <a:ext cx="8129587" cy="61547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+mn-lt"/>
                <a:cs typeface="+mn-cs"/>
              </a:rPr>
              <a:t>L’incontro ”La parrocchia deve rinnovarsi sul serio e aprirsi come un cantiere” si è sviluppato in tre punti: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rgbClr val="000000"/>
                </a:solidFill>
                <a:latin typeface="+mn-lt"/>
                <a:cs typeface="+mn-cs"/>
              </a:rPr>
              <a:t>I ragazzi hanno bisogno di un chiesa di compagnia</a:t>
            </a:r>
            <a:r>
              <a:rPr lang="it-IT" dirty="0">
                <a:solidFill>
                  <a:srgbClr val="000000"/>
                </a:solidFill>
                <a:latin typeface="+mn-lt"/>
                <a:cs typeface="+mn-cs"/>
              </a:rPr>
              <a:t>. E’ necessario trasformare la catechesi da “ora di lezione” a “testimonianza” di accoglienza e di amore della comunità parrocchiale, nei confronti di quanti stanno crescendo nella fede, dalla “dottrina” “alla compagnia”.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it-IT" b="1" dirty="0">
                <a:solidFill>
                  <a:srgbClr val="000000"/>
                </a:solidFill>
                <a:latin typeface="+mn-lt"/>
                <a:cs typeface="+mn-cs"/>
              </a:rPr>
              <a:t>La parrocchia</a:t>
            </a:r>
            <a:r>
              <a:rPr lang="it-IT" dirty="0">
                <a:solidFill>
                  <a:srgbClr val="000000"/>
                </a:solidFill>
                <a:latin typeface="+mn-lt"/>
                <a:cs typeface="+mn-cs"/>
              </a:rPr>
              <a:t>. La sensibilizzazione dei genitori non basta. E’ tutta la parrocchia che ha il dovere di sentirsi impegnata nell’educazione alla fede dei ragazzi.  Chiesa che si può toccare e che in quel territorio accetta di essere segno e strumento del Regno di Dio. Quindi da parrocchia “Castello” a parrocchia “Cantiere”.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it-IT" b="1" dirty="0">
                <a:solidFill>
                  <a:srgbClr val="000000"/>
                </a:solidFill>
                <a:latin typeface="+mn-lt"/>
                <a:cs typeface="+mn-cs"/>
              </a:rPr>
              <a:t>Riscoperta dell’iniziazione cristiana reinventandola per il nostro oggi. </a:t>
            </a:r>
            <a:r>
              <a:rPr lang="it-IT" dirty="0">
                <a:solidFill>
                  <a:srgbClr val="000000"/>
                </a:solidFill>
                <a:latin typeface="+mn-lt"/>
                <a:cs typeface="+mn-cs"/>
              </a:rPr>
              <a:t>Quindi: non basta la catechesi in qualunque modo venga fatta. Non basta ricevere i sacramenti. Occorre tutta la vita della Chiesa. La Chiesa deve diventare segno e strumento per le strade attraverso quattro attività: Comunione – Servizio – Ascolto della Parola – Liturgia. Anche se questo necessita di una capacità di lavoro di strada.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788275" y="6462713"/>
            <a:ext cx="1331913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A5ECA5-B9CE-45EB-A4E6-C747FB56102B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25603" name="Segnaposto piè di pagina 3"/>
          <p:cNvSpPr txBox="1">
            <a:spLocks/>
          </p:cNvSpPr>
          <p:nvPr/>
        </p:nvSpPr>
        <p:spPr bwMode="auto">
          <a:xfrm>
            <a:off x="4600575" y="133350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7544" y="869629"/>
            <a:ext cx="8167910" cy="954107"/>
          </a:xfrm>
          <a:prstGeom prst="rect">
            <a:avLst/>
          </a:prstGeom>
          <a:ln>
            <a:solidFill>
              <a:srgbClr val="F95D07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>
                  <a:solidFill>
                    <a:srgbClr val="F95D07"/>
                  </a:solidFill>
                </a:ln>
                <a:solidFill>
                  <a:srgbClr val="000000"/>
                </a:solidFill>
              </a:rPr>
              <a:t>4. Genitori e catechesi “si può”: “</a:t>
            </a:r>
            <a:r>
              <a:rPr lang="it-IT" sz="2800" dirty="0">
                <a:ln>
                  <a:solidFill>
                    <a:srgbClr val="F95D07"/>
                  </a:solidFill>
                </a:ln>
                <a:solidFill>
                  <a:srgbClr val="000000"/>
                </a:solidFill>
              </a:rPr>
              <a:t>coinvolgere la famiglia nel cammino dell’iniziazione cristiana”</a:t>
            </a:r>
          </a:p>
        </p:txBody>
      </p:sp>
      <p:pic>
        <p:nvPicPr>
          <p:cNvPr id="6145" name="Picture 1" descr="images84NPU1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00" y="3197225"/>
            <a:ext cx="46640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539750" y="2636838"/>
            <a:ext cx="802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000000"/>
                </a:solidFill>
              </a:rPr>
              <a:t>Segno: </a:t>
            </a:r>
            <a:r>
              <a:rPr lang="it-IT" sz="2400" i="1">
                <a:solidFill>
                  <a:srgbClr val="000000"/>
                </a:solidFill>
              </a:rPr>
              <a:t>Pentagramma, note.</a:t>
            </a:r>
            <a:endParaRPr lang="it-IT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812088" y="6492875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AA43B3-C845-44B7-B911-F8CBF1A318EC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26627" name="Segnaposto piè di pagina 3"/>
          <p:cNvSpPr txBox="1">
            <a:spLocks/>
          </p:cNvSpPr>
          <p:nvPr/>
        </p:nvSpPr>
        <p:spPr bwMode="auto">
          <a:xfrm>
            <a:off x="4670425" y="115888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9750" y="692150"/>
            <a:ext cx="8064500" cy="6294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</a:rPr>
              <a:t>L’incontro genitori e catechesi “si può”  si è sviluppato in sei punti: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500" b="1" dirty="0">
              <a:solidFill>
                <a:srgbClr val="000000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2000" b="1" dirty="0">
                <a:solidFill>
                  <a:srgbClr val="000000"/>
                </a:solidFill>
              </a:rPr>
              <a:t>La causa della latitanza. </a:t>
            </a:r>
            <a:r>
              <a:rPr lang="it-IT" sz="2000" dirty="0">
                <a:solidFill>
                  <a:srgbClr val="000000"/>
                </a:solidFill>
              </a:rPr>
              <a:t>Dobbiamo riconoscere che è ancora prevalente il numero dei genitori che delegano completamente alla parrocchia il compito dell’educazione cristiana dei figli..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700" dirty="0">
              <a:solidFill>
                <a:srgbClr val="000000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it-IT" sz="2000" b="1" dirty="0">
                <a:solidFill>
                  <a:srgbClr val="000000"/>
                </a:solidFill>
              </a:rPr>
              <a:t>Può una famiglia non evangelizzata, evangelizzare?  </a:t>
            </a:r>
            <a:r>
              <a:rPr lang="it-IT" sz="2000" dirty="0">
                <a:solidFill>
                  <a:srgbClr val="000000"/>
                </a:solidFill>
              </a:rPr>
              <a:t>E’ necessario che le parrocchie passino da un’iniziazione cristiana dei ragazzi accompagnata dal tentativo di coinvolgere i genitori, all’evangelizzazione dei genitori ed al loro coinvolgimento.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700" dirty="0">
              <a:solidFill>
                <a:srgbClr val="000000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it-IT" sz="2000" b="1" dirty="0">
                <a:solidFill>
                  <a:srgbClr val="000000"/>
                </a:solidFill>
              </a:rPr>
              <a:t>Cosa significa evangelizzare i genitori? </a:t>
            </a:r>
            <a:r>
              <a:rPr lang="it-IT" sz="2000" dirty="0">
                <a:solidFill>
                  <a:srgbClr val="000000"/>
                </a:solidFill>
              </a:rPr>
              <a:t>Aiutarli a scoprire ciò che essi sono diventati grazie al matrimonio.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700" dirty="0">
              <a:solidFill>
                <a:srgbClr val="000000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it-IT" sz="2000" b="1" dirty="0">
                <a:solidFill>
                  <a:srgbClr val="000000"/>
                </a:solidFill>
              </a:rPr>
              <a:t>Promuovere la fede cristiana nella famiglia.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700" dirty="0">
              <a:solidFill>
                <a:srgbClr val="000000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r>
              <a:rPr lang="it-IT" sz="2000" b="1" dirty="0">
                <a:solidFill>
                  <a:srgbClr val="000000"/>
                </a:solidFill>
              </a:rPr>
              <a:t>I sette criteri di coinvolgimento dei genitori.</a:t>
            </a:r>
            <a:r>
              <a:rPr lang="it-IT" sz="2000" dirty="0">
                <a:solidFill>
                  <a:srgbClr val="000000"/>
                </a:solidFill>
              </a:rPr>
              <a:t> Il primo è l’accoglienza che significa rispettare ed essere aperti a ogni famiglia, qualunque sia la sua situazione.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700" dirty="0">
              <a:solidFill>
                <a:srgbClr val="000000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6"/>
              <a:defRPr/>
            </a:pPr>
            <a:r>
              <a:rPr lang="it-IT" sz="2000" b="1" dirty="0">
                <a:solidFill>
                  <a:srgbClr val="000000"/>
                </a:solidFill>
              </a:rPr>
              <a:t>Nel frattempo cosa possiamo fare noi catechisti.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Amare e stimare. Armarsi di pazienza</a:t>
            </a:r>
            <a:r>
              <a:rPr lang="it-IT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Creare relazioni con questa famiglia.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816850" y="6492875"/>
            <a:ext cx="13620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026927-DEA1-46F5-85C6-43BE167166AF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27651" name="Segnaposto piè di pagina 3"/>
          <p:cNvSpPr txBox="1">
            <a:spLocks/>
          </p:cNvSpPr>
          <p:nvPr/>
        </p:nvSpPr>
        <p:spPr bwMode="auto">
          <a:xfrm>
            <a:off x="4670425" y="115888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1062038" y="1125538"/>
            <a:ext cx="72739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800" b="1">
                <a:solidFill>
                  <a:srgbClr val="000000"/>
                </a:solidFill>
                <a:latin typeface="Century Gothic" pitchFamily="34" charset="0"/>
              </a:rPr>
              <a:t>Suddivisione in laboratori di gruppo </a:t>
            </a:r>
          </a:p>
          <a:p>
            <a:pPr algn="ctr"/>
            <a:r>
              <a:rPr lang="it-IT" sz="4800" b="1">
                <a:solidFill>
                  <a:srgbClr val="000000"/>
                </a:solidFill>
                <a:latin typeface="Century Gothic" pitchFamily="34" charset="0"/>
              </a:rPr>
              <a:t>e fase di approfondimento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157663"/>
            <a:ext cx="63373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812088" y="6491288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A136B7-F4EE-4E4F-A435-FFBB5C7E5C09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27088" y="1111250"/>
            <a:ext cx="7489825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Fase </a:t>
            </a:r>
            <a:r>
              <a:rPr lang="it-IT" sz="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riespressiva</a:t>
            </a:r>
            <a:r>
              <a:rPr lang="it-IT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dirty="0">
                <a:solidFill>
                  <a:srgbClr val="000000"/>
                </a:solidFill>
                <a:latin typeface="+mn-lt"/>
                <a:cs typeface="+mn-cs"/>
              </a:rPr>
              <a:t>con breve relazione di un segretario per ogni gruppo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3141663"/>
            <a:ext cx="3781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670425" y="115888"/>
            <a:ext cx="35020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>
                <a:solidFill>
                  <a:srgbClr val="000000"/>
                </a:solidFill>
              </a:rPr>
              <a:t>UFFICIO  DIOCESANO PER LA CATECHESI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9" descr="E:\Nuova cartella (4)\LOGO UFFICI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00035"/>
            <a:ext cx="2941639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288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FD3DD2-7268-4743-A595-98AB56B085A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/>
          </a:p>
        </p:txBody>
      </p:sp>
      <p:pic>
        <p:nvPicPr>
          <p:cNvPr id="5" name="Immagine 4" descr="galler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Immagine 5" descr="galler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7187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Immagine 6" descr="galler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57187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Immagine 8" descr="galler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57187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Immagine 9" descr="galler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7187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Immagine 10" descr="galler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87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00575" y="3003550"/>
            <a:ext cx="3708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i="1">
                <a:solidFill>
                  <a:srgbClr val="002060"/>
                </a:solidFill>
                <a:latin typeface="Comic Sans MS" pitchFamily="66" charset="0"/>
              </a:rPr>
              <a:t>Arrivederci al prossimo incontro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1188" y="692150"/>
            <a:ext cx="7967662" cy="637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u="sng" dirty="0">
                <a:solidFill>
                  <a:srgbClr val="000000"/>
                </a:solidFill>
                <a:latin typeface="+mn-lt"/>
                <a:cs typeface="+mn-cs"/>
              </a:rPr>
              <a:t>Laboratorio Formativo</a:t>
            </a:r>
            <a:endParaRPr lang="it-IT" sz="3200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srgbClr val="000000"/>
                </a:solidFill>
                <a:latin typeface="+mn-lt"/>
                <a:cs typeface="+mn-cs"/>
              </a:rPr>
              <a:t> </a:t>
            </a:r>
            <a:endParaRPr lang="it-IT" sz="10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400" b="1" i="1" dirty="0">
                <a:solidFill>
                  <a:srgbClr val="000000"/>
                </a:solidFill>
              </a:rPr>
              <a:t>Preghiera iniziale</a:t>
            </a:r>
            <a:endParaRPr lang="it-IT" sz="2400" i="1" dirty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400" b="1" i="1" dirty="0">
                <a:solidFill>
                  <a:srgbClr val="000000"/>
                </a:solidFill>
              </a:rPr>
              <a:t>Fase introduttiva e </a:t>
            </a:r>
            <a:r>
              <a:rPr lang="it-IT" sz="2400" b="1" i="1" u="sng" dirty="0">
                <a:solidFill>
                  <a:srgbClr val="000000"/>
                </a:solidFill>
              </a:rPr>
              <a:t>presentazioni dei segni </a:t>
            </a:r>
            <a:r>
              <a:rPr lang="it-IT" sz="2400" i="1" dirty="0">
                <a:solidFill>
                  <a:srgbClr val="000000"/>
                </a:solidFill>
              </a:rPr>
              <a:t>relativi alle quattro schede di verifica </a:t>
            </a:r>
            <a:endParaRPr lang="it-IT" sz="24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rgbClr val="000000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i="1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i="1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i="1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i="1" dirty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400" b="1" i="1" dirty="0">
                <a:solidFill>
                  <a:srgbClr val="000000"/>
                </a:solidFill>
              </a:rPr>
              <a:t>Suddivisione in laboratori di gruppo e fase di approfondimento</a:t>
            </a:r>
            <a:endParaRPr lang="it-IT" sz="24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i="1" dirty="0">
                <a:solidFill>
                  <a:srgbClr val="000000"/>
                </a:solidFill>
              </a:rPr>
              <a:t> </a:t>
            </a:r>
            <a:endParaRPr lang="it-IT" sz="800" dirty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400" b="1" i="1" dirty="0">
                <a:solidFill>
                  <a:srgbClr val="000000"/>
                </a:solidFill>
              </a:rPr>
              <a:t>Fase </a:t>
            </a:r>
            <a:r>
              <a:rPr lang="it-IT" sz="2400" b="1" i="1" dirty="0" err="1">
                <a:solidFill>
                  <a:srgbClr val="000000"/>
                </a:solidFill>
              </a:rPr>
              <a:t>riespressiva</a:t>
            </a:r>
            <a:r>
              <a:rPr lang="it-IT" sz="2400" b="1" i="1" dirty="0">
                <a:solidFill>
                  <a:srgbClr val="000000"/>
                </a:solidFill>
              </a:rPr>
              <a:t> </a:t>
            </a:r>
            <a:r>
              <a:rPr lang="it-IT" sz="2400" i="1" dirty="0">
                <a:solidFill>
                  <a:srgbClr val="000000"/>
                </a:solidFill>
              </a:rPr>
              <a:t>con breve relazione di un segretario per ogni gruppo</a:t>
            </a:r>
            <a:endParaRPr lang="it-IT" sz="24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i="1" dirty="0">
                <a:solidFill>
                  <a:srgbClr val="000000"/>
                </a:solidFill>
              </a:rPr>
              <a:t> </a:t>
            </a:r>
            <a:endParaRPr lang="it-IT" sz="800" dirty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400" b="1" i="1" dirty="0">
                <a:solidFill>
                  <a:srgbClr val="000000"/>
                </a:solidFill>
              </a:rPr>
              <a:t>Preghiera finale</a:t>
            </a:r>
            <a:r>
              <a:rPr lang="it-IT" sz="2400" b="1" i="1" u="sng" dirty="0">
                <a:solidFill>
                  <a:srgbClr val="000000"/>
                </a:solidFill>
              </a:rPr>
              <a:t> </a:t>
            </a:r>
            <a:endParaRPr lang="it-IT" sz="24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i="1" dirty="0">
                <a:solidFill>
                  <a:srgbClr val="000000"/>
                </a:solidFill>
              </a:rPr>
              <a:t> 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4339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492375"/>
            <a:ext cx="6335712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791450" y="6462713"/>
            <a:ext cx="1333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44C3C6-17F3-48DA-BCF9-13C1CF1F01C3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4341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787900" y="115888"/>
            <a:ext cx="35020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>
                <a:solidFill>
                  <a:srgbClr val="000000"/>
                </a:solidFill>
              </a:rPr>
              <a:t>UFFICIO  DIOCESANO PER LA CATECHESI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802563" y="6492875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9C38D5-39F3-422C-9394-CCA38B3E2F7D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863600" y="2205038"/>
            <a:ext cx="741680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800" b="1">
                <a:solidFill>
                  <a:srgbClr val="000000"/>
                </a:solidFill>
              </a:rPr>
              <a:t>Ma che cos’è un metodo? </a:t>
            </a:r>
          </a:p>
          <a:p>
            <a:pPr algn="just"/>
            <a:endParaRPr lang="it-IT" sz="2400">
              <a:solidFill>
                <a:srgbClr val="000000"/>
              </a:solidFill>
              <a:latin typeface="Century Gothic" pitchFamily="34" charset="0"/>
            </a:endParaRPr>
          </a:p>
          <a:p>
            <a:pPr algn="just"/>
            <a:endParaRPr lang="it-IT" sz="240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r>
              <a:rPr lang="it-IT" sz="2400">
                <a:solidFill>
                  <a:srgbClr val="000000"/>
                </a:solidFill>
              </a:rPr>
              <a:t>La parola «metodo» proviene dalla lingua greca e significa «via da percorrere», </a:t>
            </a:r>
          </a:p>
          <a:p>
            <a:pPr algn="ctr"/>
            <a:r>
              <a:rPr lang="it-IT" sz="2400">
                <a:solidFill>
                  <a:srgbClr val="000000"/>
                </a:solidFill>
              </a:rPr>
              <a:t>«itinerario», «viaggio». </a:t>
            </a:r>
          </a:p>
          <a:p>
            <a:pPr algn="just"/>
            <a:endParaRPr lang="it-IT" sz="240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r>
              <a:rPr lang="it-IT" sz="2400">
                <a:solidFill>
                  <a:srgbClr val="000000"/>
                </a:solidFill>
              </a:rPr>
              <a:t>Ritornando al discorso della musica possiamo paragonare un buon metodo a un concerto? </a:t>
            </a:r>
          </a:p>
          <a:p>
            <a:pPr algn="ctr"/>
            <a:endParaRPr lang="it-IT" sz="2400" b="1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r>
              <a:rPr lang="it-IT" sz="2800" b="1">
                <a:solidFill>
                  <a:srgbClr val="000000"/>
                </a:solidFill>
              </a:rPr>
              <a:t>Credo di si! </a:t>
            </a:r>
          </a:p>
        </p:txBody>
      </p:sp>
      <p:sp>
        <p:nvSpPr>
          <p:cNvPr id="15364" name="Rettangolo 6"/>
          <p:cNvSpPr>
            <a:spLocks noChangeArrowheads="1"/>
          </p:cNvSpPr>
          <p:nvPr/>
        </p:nvSpPr>
        <p:spPr bwMode="auto">
          <a:xfrm>
            <a:off x="512763" y="7889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000000"/>
                </a:solidFill>
              </a:rPr>
              <a:t>Per fare bene qualunque cosa ci vuole un metodo. </a:t>
            </a:r>
          </a:p>
          <a:p>
            <a:pPr algn="ctr"/>
            <a:r>
              <a:rPr lang="it-IT" sz="2400" b="1">
                <a:solidFill>
                  <a:srgbClr val="000000"/>
                </a:solidFill>
              </a:rPr>
              <a:t>Anche per fare formazione ci vuole un metodo.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619250"/>
            <a:ext cx="17287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670425" y="115888"/>
            <a:ext cx="35020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>
                <a:solidFill>
                  <a:srgbClr val="000000"/>
                </a:solidFill>
              </a:rPr>
              <a:t>UFFICIO  DIOCESANO PER LA CATECHESI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793038" y="6472238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4C6922-A8AD-46FF-A68B-D5157DBD4D36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1188" y="692150"/>
            <a:ext cx="79930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un buon concerto (e quindi per fare formazione) sono essenziali tre momenti: 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539750" y="3789363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000000"/>
                </a:solidFill>
                <a:latin typeface="Century Gothic" pitchFamily="34" charset="0"/>
              </a:rPr>
              <a:t>A noi, per rispondere al quesito di cui sopra, serve approfondire il terzo punto: LA VERIFICA.</a:t>
            </a:r>
            <a:endParaRPr lang="it-IT" sz="20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539750" y="4724400"/>
            <a:ext cx="8064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200">
                <a:solidFill>
                  <a:srgbClr val="000000"/>
                </a:solidFill>
              </a:rPr>
              <a:t>Per fare ciò, è necessario ripercorrere il percorso formativo dell’anno pastorale 2013/2014, articolato su quattro incontri, ai quali sono stati abbinati dei segni che a vario titolo hanno una qualche attinenza con il linguaggio musicale (leitmotiv di tutto l’incontro)..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39552" y="1844824"/>
            <a:ext cx="447269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</a:rPr>
              <a:t>1) La preparazione, le prove;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483768" y="2492896"/>
            <a:ext cx="451437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</a:rPr>
              <a:t>2) la realizzazione, il debutto</a:t>
            </a:r>
            <a:r>
              <a:rPr lang="it-IT" sz="2400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355976" y="3068960"/>
            <a:ext cx="4293163" cy="46166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</a:rPr>
              <a:t>3) la verifica per migliorare.</a:t>
            </a:r>
          </a:p>
        </p:txBody>
      </p:sp>
      <p:sp>
        <p:nvSpPr>
          <p:cNvPr id="16399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608513" y="0"/>
            <a:ext cx="35020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>
                <a:solidFill>
                  <a:srgbClr val="000000"/>
                </a:solidFill>
              </a:rPr>
              <a:t>UFFICIO  DIOCESANO PER LA CATECHESI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812088" y="6492875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18DC04-9EB9-4F98-A3CE-5A93D490F7DD}" type="slidenum">
              <a:rPr lang="it-IT" sz="14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z="1400" b="1">
              <a:solidFill>
                <a:srgbClr val="000000"/>
              </a:solidFill>
            </a:endParaRPr>
          </a:p>
        </p:txBody>
      </p:sp>
      <p:sp>
        <p:nvSpPr>
          <p:cNvPr id="17411" name="Rettangolo 5"/>
          <p:cNvSpPr>
            <a:spLocks noChangeArrowheads="1"/>
          </p:cNvSpPr>
          <p:nvPr/>
        </p:nvSpPr>
        <p:spPr bwMode="auto">
          <a:xfrm>
            <a:off x="539552" y="620688"/>
            <a:ext cx="8064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b="1" dirty="0" err="1">
                <a:solidFill>
                  <a:srgbClr val="000000"/>
                </a:solidFill>
              </a:rPr>
              <a:t>…in</a:t>
            </a:r>
            <a:r>
              <a:rPr lang="it-IT" sz="2400" b="1" dirty="0">
                <a:solidFill>
                  <a:srgbClr val="000000"/>
                </a:solidFill>
              </a:rPr>
              <a:t> linea con il pensiero del Santo Padre che di recente ha così parlato:</a:t>
            </a:r>
          </a:p>
        </p:txBody>
      </p:sp>
      <p:sp>
        <p:nvSpPr>
          <p:cNvPr id="8" name="Angolo ripiegato 7"/>
          <p:cNvSpPr/>
          <p:nvPr/>
        </p:nvSpPr>
        <p:spPr>
          <a:xfrm>
            <a:off x="611560" y="1458575"/>
            <a:ext cx="7920880" cy="4958655"/>
          </a:xfrm>
          <a:prstGeom prst="foldedCorner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rgbClr val="000000"/>
                </a:solidFill>
              </a:rPr>
              <a:t>“La Chiesa è cattolica perché è la ‘Casa dell’armonia’ dove unità e diversità sanno coniugarsi insieme per essere ricchezza”. Il Papa propone l’immagine “della sinfonia, che vuol dire accordo e armonia, diversi strumenti suonano insieme; ognuno mantiene il suo timbro inconfondibile e le caratteristiche di suono si accordano su qualcosa di comune, nell’unico spartito dell’amore. Poi c’è chi guida, il direttore, e nella sinfonia che viene eseguita tutti suonano insieme in ‘armonia’”, però “non viene cancellato il timbro di ogni strumento, la peculiarità di ciascuno, anzi è valorizzato al massimo!”. </a:t>
            </a:r>
          </a:p>
        </p:txBody>
      </p:sp>
      <p:sp>
        <p:nvSpPr>
          <p:cNvPr id="17413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670425" y="115888"/>
            <a:ext cx="35020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>
                <a:solidFill>
                  <a:srgbClr val="000000"/>
                </a:solidFill>
              </a:rPr>
              <a:t>UFFICIO  DIOCESANO PER LA CATECHESI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86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26"/>
          <p:cNvSpPr txBox="1">
            <a:spLocks noChangeArrowheads="1"/>
          </p:cNvSpPr>
          <p:nvPr/>
        </p:nvSpPr>
        <p:spPr bwMode="auto">
          <a:xfrm>
            <a:off x="2555875" y="5157788"/>
            <a:ext cx="41036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8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5" name="Rettangolo 19"/>
          <p:cNvSpPr>
            <a:spLocks noChangeArrowheads="1"/>
          </p:cNvSpPr>
          <p:nvPr/>
        </p:nvSpPr>
        <p:spPr bwMode="auto">
          <a:xfrm>
            <a:off x="2411413" y="5157788"/>
            <a:ext cx="1857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solidFill>
                <a:srgbClr val="F8F8F8"/>
              </a:solidFill>
              <a:latin typeface="Century Gothic" pitchFamily="34" charset="0"/>
            </a:endParaRPr>
          </a:p>
        </p:txBody>
      </p:sp>
      <p:sp>
        <p:nvSpPr>
          <p:cNvPr id="18436" name="CasellaDiTesto 20"/>
          <p:cNvSpPr txBox="1">
            <a:spLocks noChangeArrowheads="1"/>
          </p:cNvSpPr>
          <p:nvPr/>
        </p:nvSpPr>
        <p:spPr bwMode="auto">
          <a:xfrm rot="3789160">
            <a:off x="10647363" y="4127500"/>
            <a:ext cx="50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F8F8F8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1843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7812088" y="6492875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2874CE-6A78-4995-9A5E-1100C2B03935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2625" y="1265238"/>
            <a:ext cx="7705725" cy="412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</a:rPr>
              <a:t>Sono state predisposte quattro schede di verifica, ciascuna delle quali riferibile ad ogni singolo incontro, così strutturate: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400" b="1" dirty="0">
                <a:solidFill>
                  <a:srgbClr val="8E3900"/>
                </a:solidFill>
              </a:rPr>
              <a:t>titolo dell’incontro;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srgbClr val="000000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400" b="1" dirty="0">
                <a:solidFill>
                  <a:srgbClr val="344600"/>
                </a:solidFill>
              </a:rPr>
              <a:t>segno;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srgbClr val="000000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400" b="1" dirty="0">
                <a:solidFill>
                  <a:srgbClr val="0078A2"/>
                </a:solidFill>
              </a:rPr>
              <a:t>brevi riflessioni sul segno;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srgbClr val="000000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400" b="1" dirty="0">
                <a:solidFill>
                  <a:srgbClr val="92006C"/>
                </a:solidFill>
              </a:rPr>
              <a:t>sintesi schematica del tema trattato;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srgbClr val="000000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400" b="1" dirty="0">
                <a:solidFill>
                  <a:srgbClr val="000000"/>
                </a:solidFill>
              </a:rPr>
              <a:t>domande per i laboratori di gruppo</a:t>
            </a:r>
            <a:r>
              <a:rPr lang="it-IT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439" name="Segnaposto piè di pagina 3"/>
          <p:cNvSpPr txBox="1">
            <a:spLocks/>
          </p:cNvSpPr>
          <p:nvPr/>
        </p:nvSpPr>
        <p:spPr bwMode="auto">
          <a:xfrm>
            <a:off x="4670425" y="115888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913592" y="4011923"/>
            <a:ext cx="1620946" cy="229173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812088" y="6465888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559AA1-3A57-419F-B144-1281ACA83E03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764704"/>
            <a:ext cx="8208912" cy="95410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>
                  <a:solidFill>
                    <a:srgbClr val="F95D07"/>
                  </a:solidFill>
                </a:ln>
                <a:solidFill>
                  <a:srgbClr val="000000"/>
                </a:solidFill>
              </a:rPr>
              <a:t>1. Metamorfosi del catechista: </a:t>
            </a:r>
            <a:r>
              <a:rPr lang="it-IT" sz="2800" b="1" i="1" dirty="0">
                <a:ln>
                  <a:solidFill>
                    <a:srgbClr val="F95D07"/>
                  </a:solidFill>
                </a:ln>
                <a:solidFill>
                  <a:srgbClr val="000000"/>
                </a:solidFill>
              </a:rPr>
              <a:t>divenire catechista/accompagnatore</a:t>
            </a:r>
            <a:endParaRPr lang="it-IT" sz="2800" dirty="0">
              <a:ln>
                <a:solidFill>
                  <a:srgbClr val="F95D07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755650" y="2155825"/>
            <a:ext cx="378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000000"/>
                </a:solidFill>
              </a:rPr>
              <a:t>Segno</a:t>
            </a:r>
            <a:r>
              <a:rPr lang="it-IT" sz="2400">
                <a:solidFill>
                  <a:srgbClr val="000000"/>
                </a:solidFill>
              </a:rPr>
              <a:t>: </a:t>
            </a:r>
            <a:r>
              <a:rPr lang="it-IT" sz="2400" i="1">
                <a:solidFill>
                  <a:srgbClr val="000000"/>
                </a:solidFill>
              </a:rPr>
              <a:t>Chitarra, profumo</a:t>
            </a:r>
            <a:r>
              <a:rPr lang="it-IT" sz="2800" i="1">
                <a:solidFill>
                  <a:srgbClr val="000000"/>
                </a:solidFill>
                <a:latin typeface="Century Gothic" pitchFamily="34" charset="0"/>
              </a:rPr>
              <a:t>.</a:t>
            </a:r>
            <a:endParaRPr lang="it-IT" sz="28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 rot="20767038">
            <a:off x="1203570" y="2992284"/>
            <a:ext cx="4017010" cy="23695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FDE2"/>
              </a:clrFrom>
              <a:clrTo>
                <a:srgbClr val="DAFD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3" y="3213100"/>
            <a:ext cx="219868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Segnaposto piè di pagina 3"/>
          <p:cNvSpPr txBox="1">
            <a:spLocks/>
          </p:cNvSpPr>
          <p:nvPr/>
        </p:nvSpPr>
        <p:spPr bwMode="auto">
          <a:xfrm>
            <a:off x="4670425" y="115888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812088" y="6456363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FC371D-B0BA-472E-A489-BF862FBFA2F7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9750" y="692150"/>
            <a:ext cx="7993063" cy="606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</a:rPr>
              <a:t>L’incontro ha sviluppato e approfondito le varie tappe della metamorfosi del catechista in catechista/accompagnatore: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srgbClr val="000000"/>
              </a:solidFill>
            </a:endParaRP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0000"/>
                </a:solidFill>
              </a:rPr>
              <a:t>la fisionomia apostolica e spirituale del catechista</a:t>
            </a:r>
            <a:r>
              <a:rPr lang="it-IT" sz="2000" dirty="0">
                <a:solidFill>
                  <a:srgbClr val="000000"/>
                </a:solidFill>
              </a:rPr>
              <a:t>(DB): a)Umiltà e Fiducia;     b)Testimone;  c) Maestro; d) Educatore; e) La preparazione del catechista;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srgbClr val="000000"/>
              </a:solidFill>
            </a:endParaRPr>
          </a:p>
          <a:p>
            <a:pPr marL="342900" indent="-342900" algn="just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0000"/>
                </a:solidFill>
              </a:rPr>
              <a:t>l’identità del catechista: </a:t>
            </a:r>
            <a:r>
              <a:rPr lang="it-IT" sz="2000" dirty="0">
                <a:solidFill>
                  <a:srgbClr val="000000"/>
                </a:solidFill>
              </a:rPr>
              <a:t>testimone di Cristo, mediatore della parola di Dio, </a:t>
            </a:r>
            <a:r>
              <a:rPr lang="it-IT" sz="2000" u="sng" dirty="0">
                <a:solidFill>
                  <a:srgbClr val="000000"/>
                </a:solidFill>
              </a:rPr>
              <a:t>“</a:t>
            </a:r>
            <a:r>
              <a:rPr lang="it-IT" sz="2000" i="1" u="sng" dirty="0">
                <a:solidFill>
                  <a:srgbClr val="000000"/>
                </a:solidFill>
              </a:rPr>
              <a:t>compagno di viaggio”</a:t>
            </a:r>
            <a:r>
              <a:rPr lang="it-IT" sz="2000" u="sng" dirty="0">
                <a:solidFill>
                  <a:srgbClr val="000000"/>
                </a:solidFill>
              </a:rPr>
              <a:t>,</a:t>
            </a:r>
            <a:r>
              <a:rPr lang="it-IT" sz="2000" dirty="0">
                <a:solidFill>
                  <a:srgbClr val="000000"/>
                </a:solidFill>
              </a:rPr>
              <a:t> educatore della vita di fede.</a:t>
            </a:r>
            <a:r>
              <a:rPr lang="it-IT" sz="2000" i="1" dirty="0">
                <a:solidFill>
                  <a:srgbClr val="000000"/>
                </a:solidFill>
              </a:rPr>
              <a:t> Riassumendo le caratteristiche di un catechista compagno di viaggio sono: </a:t>
            </a:r>
            <a:r>
              <a:rPr lang="it-IT" sz="2000" i="1" u="sng" dirty="0">
                <a:solidFill>
                  <a:srgbClr val="000000"/>
                </a:solidFill>
              </a:rPr>
              <a:t>testimone – amico- maestro – educatore – costruttore di comunione.</a:t>
            </a:r>
          </a:p>
          <a:p>
            <a:pPr marL="342900" indent="-342900"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srgbClr val="000000"/>
              </a:solidFill>
            </a:endParaRPr>
          </a:p>
          <a:p>
            <a:pPr marL="342900" indent="-342900" algn="just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0000"/>
                </a:solidFill>
              </a:rPr>
              <a:t>il ministero del catechista accompagnatore</a:t>
            </a:r>
            <a:r>
              <a:rPr lang="it-IT" sz="2000" dirty="0">
                <a:solidFill>
                  <a:srgbClr val="000000"/>
                </a:solidFill>
              </a:rPr>
              <a:t>. L’accompagnamento esprime: </a:t>
            </a:r>
            <a:r>
              <a:rPr lang="it-IT" sz="2000" i="1" dirty="0">
                <a:solidFill>
                  <a:srgbClr val="000000"/>
                </a:solidFill>
              </a:rPr>
              <a:t>“Attenzione alla persona”, “coinvolgimento della comunità”, “gradualità e progresso nella fede”, “solidarietà e amicizia”, “attenzione alla quotidianità”, “rapporto a tu per tu”, “capacità di lavorare in </a:t>
            </a:r>
            <a:r>
              <a:rPr lang="it-IT" sz="2000" i="1" dirty="0" err="1">
                <a:solidFill>
                  <a:srgbClr val="000000"/>
                </a:solidFill>
              </a:rPr>
              <a:t>èquipe</a:t>
            </a:r>
            <a:r>
              <a:rPr lang="it-IT" sz="2000" i="1" dirty="0">
                <a:solidFill>
                  <a:srgbClr val="000000"/>
                </a:solidFill>
              </a:rPr>
              <a:t>”, “accoglienza e cordialità”, “flessibilità” e “testimonianza di se stessi”.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20484" name="Segnaposto piè di pagina 3"/>
          <p:cNvSpPr txBox="1">
            <a:spLocks/>
          </p:cNvSpPr>
          <p:nvPr/>
        </p:nvSpPr>
        <p:spPr bwMode="auto">
          <a:xfrm>
            <a:off x="4670425" y="115888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812088" y="6492875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7146EB-4673-4A00-8F83-D389ED3B4386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1052736"/>
            <a:ext cx="8208913" cy="523220"/>
          </a:xfrm>
          <a:prstGeom prst="rect">
            <a:avLst/>
          </a:prstGeom>
          <a:ln>
            <a:solidFill>
              <a:srgbClr val="F95D07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0000"/>
                </a:solidFill>
              </a:rPr>
              <a:t>2</a:t>
            </a:r>
            <a:r>
              <a:rPr lang="it-IT" sz="2800" b="1" dirty="0">
                <a:ln>
                  <a:solidFill>
                    <a:srgbClr val="F95D07"/>
                  </a:solidFill>
                </a:ln>
                <a:solidFill>
                  <a:srgbClr val="000000"/>
                </a:solidFill>
              </a:rPr>
              <a:t>. L’incontro si vive, si organizza, si verifica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755650" y="2047875"/>
            <a:ext cx="6911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000000"/>
                </a:solidFill>
              </a:rPr>
              <a:t>Segno:</a:t>
            </a:r>
            <a:r>
              <a:rPr lang="it-IT" sz="2400" b="1" i="1">
                <a:solidFill>
                  <a:srgbClr val="000000"/>
                </a:solidFill>
              </a:rPr>
              <a:t> </a:t>
            </a:r>
            <a:r>
              <a:rPr lang="it-IT" sz="2400" i="1">
                <a:solidFill>
                  <a:srgbClr val="000000"/>
                </a:solidFill>
              </a:rPr>
              <a:t>Flauto, spartito e scarpette da danza. </a:t>
            </a:r>
          </a:p>
        </p:txBody>
      </p:sp>
      <p:pic>
        <p:nvPicPr>
          <p:cNvPr id="2053" name="Picture 5" descr="imagesZBGH0729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03604" y="3287956"/>
            <a:ext cx="2720523" cy="173000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" name="Picture 4" descr="imagesG856DWRV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504166">
            <a:off x="1658413" y="3247016"/>
            <a:ext cx="3386331" cy="15315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3716338"/>
            <a:ext cx="14192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Segnaposto piè di pagina 3"/>
          <p:cNvSpPr txBox="1">
            <a:spLocks/>
          </p:cNvSpPr>
          <p:nvPr/>
        </p:nvSpPr>
        <p:spPr bwMode="auto">
          <a:xfrm>
            <a:off x="4670425" y="115888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 INCONTRO E' stato un bel concerto">
  <a:themeElements>
    <a:clrScheme name="Personalizzato 6">
      <a:dk1>
        <a:srgbClr val="B3F200"/>
      </a:dk1>
      <a:lt1>
        <a:srgbClr val="DFF7AE"/>
      </a:lt1>
      <a:dk2>
        <a:srgbClr val="DFF7AE"/>
      </a:dk2>
      <a:lt2>
        <a:srgbClr val="CAF278"/>
      </a:lt2>
      <a:accent1>
        <a:srgbClr val="94C600"/>
      </a:accent1>
      <a:accent2>
        <a:srgbClr val="E682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 INCONTRO E' stato un bel concerto</Template>
  <TotalTime>0</TotalTime>
  <Words>1299</Words>
  <Application>Microsoft Office PowerPoint</Application>
  <PresentationFormat>Presentazione su schermo (4:3)</PresentationFormat>
  <Paragraphs>141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VI INCONTRO E' stato un bel concerto</vt:lpstr>
      <vt:lpstr>E’ stato un bel concerto? Quale musica si è prodotta nel corso  di questi mesi?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E’ stato un bel concerto? Quale musica si è prodotta nel corso  di questi mesi?</dc:title>
  <dc:creator>Liliana</dc:creator>
  <cp:lastModifiedBy>Liliana</cp:lastModifiedBy>
  <cp:revision>1</cp:revision>
  <dcterms:created xsi:type="dcterms:W3CDTF">2014-03-15T14:06:26Z</dcterms:created>
  <dcterms:modified xsi:type="dcterms:W3CDTF">2014-03-15T14:07:03Z</dcterms:modified>
</cp:coreProperties>
</file>