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1" r:id="rId1"/>
  </p:sldMasterIdLst>
  <p:notesMasterIdLst>
    <p:notesMasterId r:id="rId19"/>
  </p:notesMasterIdLst>
  <p:handoutMasterIdLst>
    <p:handoutMasterId r:id="rId20"/>
  </p:handoutMasterIdLst>
  <p:sldIdLst>
    <p:sldId id="257" r:id="rId2"/>
    <p:sldId id="262" r:id="rId3"/>
    <p:sldId id="273" r:id="rId4"/>
    <p:sldId id="274" r:id="rId5"/>
    <p:sldId id="275" r:id="rId6"/>
    <p:sldId id="259" r:id="rId7"/>
    <p:sldId id="263" r:id="rId8"/>
    <p:sldId id="264" r:id="rId9"/>
    <p:sldId id="265" r:id="rId10"/>
    <p:sldId id="270" r:id="rId11"/>
    <p:sldId id="266" r:id="rId12"/>
    <p:sldId id="267" r:id="rId13"/>
    <p:sldId id="268" r:id="rId14"/>
    <p:sldId id="269" r:id="rId15"/>
    <p:sldId id="271" r:id="rId16"/>
    <p:sldId id="276" r:id="rId17"/>
    <p:sldId id="272" r:id="rId18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3900"/>
    <a:srgbClr val="92006C"/>
    <a:srgbClr val="0078A2"/>
    <a:srgbClr val="344600"/>
    <a:srgbClr val="F95D07"/>
    <a:srgbClr val="000000"/>
    <a:srgbClr val="FFFFFF"/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5" d="100"/>
          <a:sy n="55" d="100"/>
        </p:scale>
        <p:origin x="-5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B34F849-F62E-46AE-8FBA-555F72890677}" type="datetimeFigureOut">
              <a:rPr lang="it-IT"/>
              <a:pPr>
                <a:defRPr/>
              </a:pPr>
              <a:t>15/03/2014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66655C0-2474-45C4-8459-F74C8A72197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26B3A87-8F28-4727-A30A-33887EA93267}" type="datetimeFigureOut">
              <a:rPr lang="it-IT"/>
              <a:pPr>
                <a:defRPr/>
              </a:pPr>
              <a:t>15/03/2014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DBFA208-FF7D-48DD-BCA8-427ABB63B10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174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865FA6D-5EE8-4443-8663-BC1EE61BC6F9}" type="slidenum">
              <a:rPr lang="it-IT">
                <a:latin typeface="Arial" pitchFamily="34" charset="0"/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it-IT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1749" name="Segnaposto intestazione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Arial" pitchFamily="34" charset="0"/>
                <a:ea typeface="ＭＳ Ｐゴシック" pitchFamily="34" charset="-128"/>
              </a:rPr>
              <a:t>Ufficio catechistico diocesano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B72A8B0-F87A-4102-9915-A0283B46CFE4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it-IT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2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5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8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0" name="Rectangle 114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1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2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29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7" name="Rectangle 84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8" name="Rectangle 85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9" name="Rectangle 113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4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5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6" name="Rectangle 80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31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2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3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6" name="Freeform 44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Freeform 50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Freeform 51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Hexagon 52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Hexagon 53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Hexagon 54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Hexagon 55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Hexagon 56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Freeform 57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Hexagon 58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Hexagon 60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Hexagon 61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Hexagon 62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Hexagon 63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Hexagon 64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Hexagon 65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Hexagon 66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6" name="Freeform 67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" name="Freeform 68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3" name="Rectangle 45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4" name="Rectangle 46"/>
          <p:cNvSpPr/>
          <p:nvPr/>
        </p:nvSpPr>
        <p:spPr>
          <a:xfrm>
            <a:off x="4649788" y="-22225"/>
            <a:ext cx="3505200" cy="2312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" name="Rectangle 49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6" name="Rectangle 88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7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688" y="1516063"/>
            <a:ext cx="2133600" cy="752475"/>
          </a:xfrm>
        </p:spPr>
        <p:txBody>
          <a:bodyPr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2400" smtClean="0">
                <a:solidFill>
                  <a:srgbClr val="FEFEFE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02A172B-4439-4D49-9D7E-1563A32BF87F}" type="datetime1">
              <a:rPr lang="it-IT"/>
              <a:pPr>
                <a:defRPr/>
              </a:pPr>
              <a:t>15/03/2014</a:t>
            </a:fld>
            <a:endParaRPr lang="it-IT"/>
          </a:p>
        </p:txBody>
      </p:sp>
      <p:sp>
        <p:nvSpPr>
          <p:cNvPr id="4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838" y="5719763"/>
            <a:ext cx="2830512" cy="365125"/>
          </a:xfrm>
        </p:spPr>
        <p:txBody>
          <a:bodyPr>
            <a:normAutofit/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mtClean="0">
                <a:solidFill>
                  <a:schemeClr val="accent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it-IT"/>
              <a:t>UFFICIO CATECHISTICO DIOCESANO</a:t>
            </a:r>
          </a:p>
        </p:txBody>
      </p:sp>
      <p:sp>
        <p:nvSpPr>
          <p:cNvPr id="4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788" y="5719763"/>
            <a:ext cx="642937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>
                <a:solidFill>
                  <a:schemeClr val="accent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F89A954-CF53-486D-9AC4-0B7E64C6B0A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EFEFE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497CB69-81BE-43EF-899A-3D17F6996528}" type="datetime1">
              <a:rPr lang="it-IT"/>
              <a:pPr>
                <a:defRPr/>
              </a:pPr>
              <a:t>15/03/2014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accent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it-IT"/>
              <a:t>UFFICIO CATECHISTICO DIOCESANO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EFFDBF9E-6FF2-4D8A-99B3-6FF46F6D3D9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EFEFE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325840B-B388-4FDE-BA8E-33D5D2084C19}" type="datetime1">
              <a:rPr lang="it-IT"/>
              <a:pPr>
                <a:defRPr/>
              </a:pPr>
              <a:t>15/03/2014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accent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it-IT"/>
              <a:t>UFFICIO CATECHISTICO DIOCESANO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2ED94704-E3AE-43BD-A227-4A1F356B27B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EFEFE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BFE9D29-A710-45CF-87DC-4DEFA7ABF1C2}" type="datetime1">
              <a:rPr lang="it-IT"/>
              <a:pPr>
                <a:defRPr/>
              </a:pPr>
              <a:t>15/03/2014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accent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it-IT"/>
              <a:t>UFFICIO CATECHISTICO DIOCESANO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E5912624-4A5F-4E86-B877-EF763F79EB6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/>
          <a:lstStyle>
            <a:lvl1pPr algn="l">
              <a:defRPr sz="4000" b="0" cap="none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EFEFE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FC273F3-F783-4740-8042-12160254ABF5}" type="datetime1">
              <a:rPr lang="it-IT"/>
              <a:pPr>
                <a:defRPr/>
              </a:pPr>
              <a:t>15/03/2014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accent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it-IT"/>
              <a:t>UFFICIO CATECHISTICO DIOCESANO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78761B55-4810-4438-9500-212C7739664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EFEFE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9AD642D-9920-498F-8CE7-CBB2CBC12644}" type="datetime1">
              <a:rPr lang="it-IT"/>
              <a:pPr>
                <a:defRPr/>
              </a:pPr>
              <a:t>15/03/2014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accent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it-IT"/>
              <a:t>UFFICIO CATECHISTICO DIOCESANO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A742868A-AC78-48A8-9B80-601ED340E9B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EFEFE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4800B4C-6D27-4AFC-B45F-CBAC00C06EEC}" type="datetime1">
              <a:rPr lang="it-IT"/>
              <a:pPr>
                <a:defRPr/>
              </a:pPr>
              <a:t>15/03/2014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accent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it-IT"/>
              <a:t>UFFICIO CATECHISTICO DIOCESANO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8403EBEE-904F-4946-A882-780958CE7DA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EFEFE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27FBCC2-D462-44C3-99BC-2866052B8BB5}" type="datetime1">
              <a:rPr lang="it-IT"/>
              <a:pPr>
                <a:defRPr/>
              </a:pPr>
              <a:t>15/03/2014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accent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it-IT"/>
              <a:t>UFFICIO CATECHISTICO DIOCESANO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9FC2206E-DDDD-4E50-9B82-00523237D86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EFEFE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C16D8A2-8112-430D-922F-82AF91AA4996}" type="datetime1">
              <a:rPr lang="it-IT"/>
              <a:pPr>
                <a:defRPr/>
              </a:pPr>
              <a:t>15/03/2014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accent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it-IT"/>
              <a:t>UFFICIO CATECHISTICO DIOCESANO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C4B59A10-763E-4C20-B67D-8C21B7CBCAB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1" name="Rectangle 83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8" name="Rectangle 80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9" name="Rectangle 81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0" name="Rectangle 82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5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6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7" name="Rectangle 79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32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3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4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7" name="Freeform 46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Freeform 49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Freeform 50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Hexagon 51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Hexagon 52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Hexagon 53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Hexagon 54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Hexagon 55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Freeform 58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Hexagon 61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Hexagon 62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Hexagon 63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Hexagon 64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Hexagon 65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Hexagon 66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Hexagon 67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6" name="Hexagon 68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" name="Freeform 69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8" name="Freeform 70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4" name="Rectangle 45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" name="Rectangle 56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6" name="Rectangle 57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7" name="Rectangle 60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EFEFE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59DA4A8-BE62-41A9-98BD-1BD0D58AD1F4}" type="datetime1">
              <a:rPr lang="it-IT"/>
              <a:pPr>
                <a:defRPr/>
              </a:pPr>
              <a:t>15/03/2014</a:t>
            </a:fld>
            <a:endParaRPr lang="it-IT"/>
          </a:p>
        </p:txBody>
      </p:sp>
      <p:sp>
        <p:nvSpPr>
          <p:cNvPr id="49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A0280092-10AF-4E2F-9546-9834EDD53AE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50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accent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it-IT"/>
              <a:t>UFFICIO CATECHISTICO DIOCESANO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1" name="Rectangle 86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8" name="Rectangle 83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9" name="Rectangle 84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0" name="Rectangle 85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5" name="Rectangle 80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6" name="Rectangle 81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7" name="Rectangle 82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32" name="Rectangle 77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3" name="Rectangle 78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4" name="Rectangle 79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7" name="Freeform 45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Freeform 46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Freeform 47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Freeform 48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Freeform 49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Hexagon 50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Hexagon 51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Hexagon 59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Hexagon 60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Hexagon 61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Freeform 62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Hexagon 63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Hexagon 64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Hexagon 65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Hexagon 66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Hexagon 67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Hexagon 68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Hexagon 69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Hexagon 70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6" name="Hexagon 71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" name="Freeform 72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8" name="Freeform 73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4" name="Rectangle 93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" name="Rectangle 10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6" name="Rectangle 101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7" name="Rectangle 104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EFEFE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DF3E6A9-DBAB-44C0-9EE7-4CC242F5E724}" type="datetime1">
              <a:rPr lang="it-IT"/>
              <a:pPr>
                <a:defRPr/>
              </a:pPr>
              <a:t>15/03/2014</a:t>
            </a:fld>
            <a:endParaRPr lang="it-IT"/>
          </a:p>
        </p:txBody>
      </p:sp>
      <p:sp>
        <p:nvSpPr>
          <p:cNvPr id="4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accent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it-IT"/>
              <a:t>UFFICIO CATECHISTICO DIOCESANO</a:t>
            </a:r>
          </a:p>
        </p:txBody>
      </p:sp>
      <p:sp>
        <p:nvSpPr>
          <p:cNvPr id="5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58194F95-5914-4826-A81A-81F839704A8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41"/>
          <p:cNvGrpSpPr>
            <a:grpSpLocks/>
          </p:cNvGrpSpPr>
          <p:nvPr/>
        </p:nvGrpSpPr>
        <p:grpSpPr bwMode="auto">
          <a:xfrm>
            <a:off x="-304800" y="0"/>
            <a:ext cx="9932988" cy="6858000"/>
            <a:chOff x="-382404" y="0"/>
            <a:chExt cx="9932332" cy="6858000"/>
          </a:xfrm>
        </p:grpSpPr>
        <p:grpSp>
          <p:nvGrpSpPr>
            <p:cNvPr id="1035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58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1059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1060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2540" y="5035550"/>
              <a:ext cx="9144983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2540" y="3467100"/>
              <a:ext cx="9144983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2540" y="5284788"/>
              <a:ext cx="9144983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6793" y="5132388"/>
              <a:ext cx="6982951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5573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19425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8949" y="159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6524" y="32543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2326" y="53832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3969" y="540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542" y="28495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394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09771" y="54117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8820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443" y="15636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997" y="4056063"/>
              <a:ext cx="1242931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997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375"/>
            <a:ext cx="8229600" cy="618648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0888" y="-22225"/>
            <a:ext cx="3679825" cy="700088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1042988" y="1027113"/>
            <a:ext cx="70246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  <a:endParaRPr lang="en-US" smtClean="0"/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42988" y="2324100"/>
            <a:ext cx="6777037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575" y="2238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rgbClr val="B13F9A"/>
                </a:solidFill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FB23AE46-9941-4080-AD3E-CB82CA570DC5}" type="datetime1">
              <a:rPr lang="it-IT"/>
              <a:pPr>
                <a:defRPr/>
              </a:pPr>
              <a:t>15/03/2014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850" y="5851525"/>
            <a:ext cx="350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rgbClr val="B13F9A"/>
                </a:solidFill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it-IT"/>
              <a:t>UFFICIO CATECHISTICO DIOCESANO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788" y="223838"/>
            <a:ext cx="13319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rgbClr val="FEFEFE"/>
                </a:solidFill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it-IT"/>
              <a:t>Pagina </a:t>
            </a:r>
            <a:fld id="{FB44C2D5-1292-4F25-98A6-AAB89A9461D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30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763" indent="-2730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395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25563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agesCAQROY65.jpg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/>
            </a:extLst>
          </a:blip>
          <a:stretch>
            <a:fillRect/>
          </a:stretch>
        </p:blipFill>
        <p:spPr>
          <a:xfrm>
            <a:off x="5314006" y="2814178"/>
            <a:ext cx="2160240" cy="28595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315" name="Rettangolo 10"/>
          <p:cNvSpPr>
            <a:spLocks noChangeArrowheads="1"/>
          </p:cNvSpPr>
          <p:nvPr/>
        </p:nvSpPr>
        <p:spPr bwMode="auto">
          <a:xfrm>
            <a:off x="4572000" y="333375"/>
            <a:ext cx="3671888" cy="181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rgbClr val="000000"/>
                </a:solidFill>
                <a:latin typeface="Franklin Gothic Book" pitchFamily="34" charset="0"/>
                <a:ea typeface="Verdana" pitchFamily="34" charset="0"/>
                <a:cs typeface="Verdana" pitchFamily="34" charset="0"/>
              </a:rPr>
              <a:t>Corso di formazione per  catechisti/accompagnatori</a:t>
            </a:r>
          </a:p>
          <a:p>
            <a:pPr algn="ctr"/>
            <a:endParaRPr lang="it-IT" sz="1200" b="1">
              <a:solidFill>
                <a:srgbClr val="000000"/>
              </a:solidFill>
              <a:latin typeface="Franklin Gothic Book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it-IT" sz="2400" b="1">
                <a:solidFill>
                  <a:srgbClr val="000000"/>
                </a:solidFill>
                <a:latin typeface="Franklin Gothic Book" pitchFamily="34" charset="0"/>
                <a:ea typeface="Verdana" pitchFamily="34" charset="0"/>
                <a:cs typeface="Verdana" pitchFamily="34" charset="0"/>
              </a:rPr>
              <a:t>Anno Pastorale 2013/14 </a:t>
            </a:r>
          </a:p>
          <a:p>
            <a:pPr algn="ctr"/>
            <a:r>
              <a:rPr lang="it-IT" sz="2800" b="1">
                <a:solidFill>
                  <a:srgbClr val="000000"/>
                </a:solidFill>
                <a:latin typeface="Franklin Gothic Book" pitchFamily="34" charset="0"/>
                <a:ea typeface="Verdana" pitchFamily="34" charset="0"/>
                <a:cs typeface="Verdana" pitchFamily="34" charset="0"/>
              </a:rPr>
              <a:t>VI Incontro</a:t>
            </a:r>
            <a:endParaRPr lang="it-IT" sz="2400" b="1">
              <a:solidFill>
                <a:srgbClr val="000000"/>
              </a:solidFill>
              <a:latin typeface="Franklin Gothic Book" pitchFamily="34" charset="0"/>
            </a:endParaRPr>
          </a:p>
        </p:txBody>
      </p:sp>
      <p:sp>
        <p:nvSpPr>
          <p:cNvPr id="13316" name="Rectangle 1"/>
          <p:cNvSpPr>
            <a:spLocks noChangeArrowheads="1"/>
          </p:cNvSpPr>
          <p:nvPr/>
        </p:nvSpPr>
        <p:spPr bwMode="auto">
          <a:xfrm>
            <a:off x="3059113" y="5475288"/>
            <a:ext cx="4826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it-IT" sz="2400" i="1">
                <a:latin typeface="Century Gothic" pitchFamily="34" charset="0"/>
                <a:ea typeface="ArialBlack"/>
                <a:cs typeface="ArialBlack"/>
              </a:rPr>
              <a:t> </a:t>
            </a:r>
            <a:endParaRPr lang="it-IT" sz="3200">
              <a:solidFill>
                <a:srgbClr val="F8F8F8"/>
              </a:solidFill>
              <a:latin typeface="Century Gothic" pitchFamily="34" charset="0"/>
            </a:endParaRPr>
          </a:p>
        </p:txBody>
      </p:sp>
      <p:sp>
        <p:nvSpPr>
          <p:cNvPr id="7" name="Titolo 1"/>
          <p:cNvSpPr>
            <a:spLocks noGrp="1"/>
          </p:cNvSpPr>
          <p:nvPr>
            <p:ph type="ctrTitle"/>
          </p:nvPr>
        </p:nvSpPr>
        <p:spPr>
          <a:xfrm>
            <a:off x="0" y="2565400"/>
            <a:ext cx="4356100" cy="2714625"/>
          </a:xfrm>
        </p:spPr>
        <p:txBody>
          <a:bodyPr rtlCol="0">
            <a:normAutofit fontScale="9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it-IT" sz="4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 stato un bel concerto?</a:t>
            </a:r>
            <a:br>
              <a:rPr lang="it-IT" sz="4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it-IT" sz="3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Quale musica si è prodotta nel corso </a:t>
            </a:r>
            <a:r>
              <a:rPr lang="it-IT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it-IT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it-IT" sz="3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 questi mesi?</a:t>
            </a:r>
            <a:endParaRPr lang="it-IT" sz="3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18" name="Segnaposto piè di pagina 8"/>
          <p:cNvSpPr>
            <a:spLocks noGrp="1"/>
          </p:cNvSpPr>
          <p:nvPr>
            <p:ph type="ftr" sz="quarter" idx="11"/>
          </p:nvPr>
        </p:nvSpPr>
        <p:spPr bwMode="auto">
          <a:xfrm>
            <a:off x="4859338" y="5754688"/>
            <a:ext cx="3241675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>
                <a:solidFill>
                  <a:srgbClr val="78A200"/>
                </a:solidFill>
              </a:rPr>
              <a:t>UFFICIO DIOCESANO PER LA CATECHESI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xfrm>
            <a:off x="8747125" y="6492875"/>
            <a:ext cx="1331913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4A6DBDD-F6AD-48E5-AF09-D3E8553F9BB0}" type="slidenum">
              <a:rPr lang="it-IT" b="1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22531" name="Segnaposto piè di pagina 3"/>
          <p:cNvSpPr txBox="1">
            <a:spLocks/>
          </p:cNvSpPr>
          <p:nvPr/>
        </p:nvSpPr>
        <p:spPr bwMode="auto">
          <a:xfrm>
            <a:off x="4670425" y="115888"/>
            <a:ext cx="35020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1200" b="1">
                <a:solidFill>
                  <a:srgbClr val="000000"/>
                </a:solidFill>
                <a:latin typeface="Century Gothic" pitchFamily="34" charset="0"/>
              </a:rPr>
              <a:t>UFFICIO  DIOCESANO PER LA CATECHESI</a:t>
            </a:r>
          </a:p>
        </p:txBody>
      </p:sp>
      <p:sp>
        <p:nvSpPr>
          <p:cNvPr id="2" name="Rettangolo 1"/>
          <p:cNvSpPr/>
          <p:nvPr/>
        </p:nvSpPr>
        <p:spPr>
          <a:xfrm>
            <a:off x="434975" y="481013"/>
            <a:ext cx="8281988" cy="66643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9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200" b="1" dirty="0">
                <a:solidFill>
                  <a:srgbClr val="000000"/>
                </a:solidFill>
                <a:latin typeface="+mn-lt"/>
                <a:cs typeface="+mn-cs"/>
              </a:rPr>
              <a:t>“L’incontro di catechesi si organizza, si vive, si verifica” si è sviluppato in tre punti: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600" b="1" dirty="0">
              <a:solidFill>
                <a:srgbClr val="000000"/>
              </a:solidFill>
              <a:latin typeface="+mn-lt"/>
              <a:cs typeface="+mn-cs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b="1" dirty="0">
                <a:solidFill>
                  <a:srgbClr val="000000"/>
                </a:solidFill>
                <a:latin typeface="+mn-lt"/>
                <a:cs typeface="+mn-cs"/>
              </a:rPr>
              <a:t>La preparazione: </a:t>
            </a:r>
            <a:r>
              <a:rPr lang="it-IT" dirty="0">
                <a:solidFill>
                  <a:srgbClr val="000000"/>
                </a:solidFill>
                <a:latin typeface="+mn-lt"/>
                <a:cs typeface="+mn-cs"/>
              </a:rPr>
              <a:t>1^ fase: scelta dei temi da trattare; 2^ fase: preparazione di tutto il materiale (fotocopie, scaletta..); 3^ fase: preghiera, invocazione allo Spirito Santo.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dirty="0">
              <a:solidFill>
                <a:srgbClr val="000000"/>
              </a:solidFill>
              <a:latin typeface="+mn-lt"/>
              <a:cs typeface="+mn-cs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 startAt="2"/>
              <a:defRPr/>
            </a:pPr>
            <a:r>
              <a:rPr lang="it-IT" b="1" dirty="0">
                <a:solidFill>
                  <a:srgbClr val="000000"/>
                </a:solidFill>
                <a:latin typeface="+mn-lt"/>
                <a:cs typeface="+mn-cs"/>
              </a:rPr>
              <a:t>L’incontro vero e proprio </a:t>
            </a:r>
            <a:r>
              <a:rPr lang="it-IT" dirty="0">
                <a:solidFill>
                  <a:srgbClr val="000000"/>
                </a:solidFill>
                <a:latin typeface="+mn-lt"/>
                <a:cs typeface="+mn-cs"/>
              </a:rPr>
              <a:t>suddiviso in quattro momenti: La preghiera iniziale dovrà svolgersi possibilmente in chiesa. 1° momento: accoglienza, introduzione del tema ( la prima attività deve essere la chiave con cui si apre la porta della loro mente e del loro cuore, perché il messaggio dell’incontro entri con più facilità. Quindi, deve coinvolgere il più possibile. 2° momento: ascolto della Parola, riflessione. 3° momento: fare – attività manuali e ludiche -, gioco - meglio se di movimento -; 4° momento: preghiera, canto e impegno con i genitori.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900" dirty="0">
              <a:solidFill>
                <a:srgbClr val="000000"/>
              </a:solidFill>
              <a:latin typeface="+mn-lt"/>
              <a:cs typeface="+mn-cs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 startAt="3"/>
              <a:defRPr/>
            </a:pPr>
            <a:r>
              <a:rPr lang="it-IT" b="1" dirty="0">
                <a:solidFill>
                  <a:srgbClr val="000000"/>
                </a:solidFill>
                <a:latin typeface="+mn-lt"/>
                <a:cs typeface="+mn-cs"/>
              </a:rPr>
              <a:t>La verifica: </a:t>
            </a:r>
            <a:r>
              <a:rPr lang="it-IT" dirty="0">
                <a:solidFill>
                  <a:srgbClr val="000000"/>
                </a:solidFill>
                <a:latin typeface="+mn-lt"/>
                <a:cs typeface="+mn-cs"/>
              </a:rPr>
              <a:t>anche quest’aspetto è importante. La finalità della stessa è quella di condividere e riflettere con il gruppo dei catechisti sulle ragioni di successi/insuccessi al fine di correggere metodologie e contenuti per meglio orientare sia la scelta degli strumenti da utilizzare per le attività sia i tempi da dedicare allo svolgimento dell’incontro.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b="1" dirty="0">
              <a:solidFill>
                <a:srgbClr val="0000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xfrm>
            <a:off x="7812088" y="6477000"/>
            <a:ext cx="13319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08AD6A7-C3DF-4EA2-A355-270E786FADF6}" type="slidenum">
              <a:rPr lang="it-IT" b="1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23555" name="Segnaposto piè di pagina 3"/>
          <p:cNvSpPr>
            <a:spLocks noGrp="1"/>
          </p:cNvSpPr>
          <p:nvPr>
            <p:ph type="ftr" sz="quarter" idx="11"/>
          </p:nvPr>
        </p:nvSpPr>
        <p:spPr bwMode="auto">
          <a:xfrm>
            <a:off x="4670425" y="115888"/>
            <a:ext cx="3502025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b="1">
                <a:solidFill>
                  <a:srgbClr val="000000"/>
                </a:solidFill>
              </a:rPr>
              <a:t>UFFICIO  DIOCESANO PER LA CATECHESI</a:t>
            </a:r>
          </a:p>
        </p:txBody>
      </p:sp>
      <p:sp>
        <p:nvSpPr>
          <p:cNvPr id="9" name="Rettangolo 8"/>
          <p:cNvSpPr/>
          <p:nvPr/>
        </p:nvSpPr>
        <p:spPr>
          <a:xfrm>
            <a:off x="467544" y="764704"/>
            <a:ext cx="8280920" cy="954107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dirty="0">
                <a:ln>
                  <a:solidFill>
                    <a:schemeClr val="accent3"/>
                  </a:solidFill>
                </a:ln>
                <a:solidFill>
                  <a:srgbClr val="000000"/>
                </a:solidFill>
              </a:rPr>
              <a:t>3. La parrocchia deve rinnovarsi sul serio  e aprirsi come un cantiere “musicale”</a:t>
            </a:r>
          </a:p>
        </p:txBody>
      </p:sp>
      <p:pic>
        <p:nvPicPr>
          <p:cNvPr id="8196" name="Picture 4" descr="strumenti_musicali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9966"/>
              </a:clrFrom>
              <a:clrTo>
                <a:srgbClr val="FF9966">
                  <a:alpha val="0"/>
                </a:srgbClr>
              </a:clrTo>
            </a:clrChange>
            <a:extLst>
              <a:ext uri="{BEBA8EAE-BF5A-486C-A8C5-ECC9F3942E4B}"/>
              <a:ext uri="{28A0092B-C50C-407E-A947-70E740481C1C}"/>
            </a:extLst>
          </a:blip>
          <a:srcRect l="1212" r="1212"/>
          <a:stretch>
            <a:fillRect/>
          </a:stretch>
        </p:blipFill>
        <p:spPr bwMode="auto">
          <a:xfrm>
            <a:off x="755576" y="3356992"/>
            <a:ext cx="3629424" cy="2667153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0" name="Rettangolo 9"/>
          <p:cNvSpPr>
            <a:spLocks noChangeArrowheads="1"/>
          </p:cNvSpPr>
          <p:nvPr/>
        </p:nvSpPr>
        <p:spPr bwMode="auto">
          <a:xfrm>
            <a:off x="468313" y="2060575"/>
            <a:ext cx="7991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>
                <a:solidFill>
                  <a:srgbClr val="000000"/>
                </a:solidFill>
              </a:rPr>
              <a:t>Segno</a:t>
            </a:r>
            <a:r>
              <a:rPr lang="it-IT" sz="2400">
                <a:solidFill>
                  <a:srgbClr val="000000"/>
                </a:solidFill>
              </a:rPr>
              <a:t>: diversi strumenti musicali, leggio, spartito.</a:t>
            </a: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275856" y="2636912"/>
            <a:ext cx="3735660" cy="3735660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 rot="798517">
            <a:off x="6112473" y="3675343"/>
            <a:ext cx="1875161" cy="1168601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xfrm>
            <a:off x="7812088" y="6488113"/>
            <a:ext cx="13319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19B9270-9777-447C-A06B-3F69C3B0A3D0}" type="slidenum">
              <a:rPr lang="it-IT" b="1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24579" name="Segnaposto piè di pagina 3"/>
          <p:cNvSpPr txBox="1">
            <a:spLocks/>
          </p:cNvSpPr>
          <p:nvPr/>
        </p:nvSpPr>
        <p:spPr bwMode="auto">
          <a:xfrm>
            <a:off x="4670425" y="115888"/>
            <a:ext cx="35020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1200" b="1">
                <a:solidFill>
                  <a:srgbClr val="000000"/>
                </a:solidFill>
                <a:latin typeface="Century Gothic" pitchFamily="34" charset="0"/>
              </a:rPr>
              <a:t>UFFICIO  DIOCESANO PER LA CATECHESI</a:t>
            </a:r>
          </a:p>
        </p:txBody>
      </p:sp>
      <p:sp>
        <p:nvSpPr>
          <p:cNvPr id="4" name="Rettangolo 3"/>
          <p:cNvSpPr/>
          <p:nvPr/>
        </p:nvSpPr>
        <p:spPr>
          <a:xfrm>
            <a:off x="468313" y="765175"/>
            <a:ext cx="8129587" cy="615473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>
                <a:solidFill>
                  <a:srgbClr val="000000"/>
                </a:solidFill>
                <a:latin typeface="+mn-lt"/>
                <a:cs typeface="+mn-cs"/>
              </a:rPr>
              <a:t>L’incontro ”La parrocchia deve rinnovarsi sul serio e aprirsi come un cantiere” si è sviluppato in tre punti: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dirty="0">
              <a:solidFill>
                <a:srgbClr val="000000"/>
              </a:solidFill>
              <a:latin typeface="+mn-lt"/>
              <a:cs typeface="+mn-cs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b="1" dirty="0">
                <a:solidFill>
                  <a:srgbClr val="000000"/>
                </a:solidFill>
                <a:latin typeface="+mn-lt"/>
                <a:cs typeface="+mn-cs"/>
              </a:rPr>
              <a:t>I ragazzi hanno bisogno di un chiesa di compagnia</a:t>
            </a:r>
            <a:r>
              <a:rPr lang="it-IT" dirty="0">
                <a:solidFill>
                  <a:srgbClr val="000000"/>
                </a:solidFill>
                <a:latin typeface="+mn-lt"/>
                <a:cs typeface="+mn-cs"/>
              </a:rPr>
              <a:t>. E’ necessario trasformare la catechesi da “ora di lezione” a “testimonianza” di accoglienza e di amore della comunità parrocchiale, nei confronti di quanti stanno crescendo nella fede, dalla “dottrina” “alla compagnia”.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dirty="0">
              <a:solidFill>
                <a:srgbClr val="000000"/>
              </a:solidFill>
              <a:latin typeface="+mn-lt"/>
              <a:cs typeface="+mn-cs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 startAt="2"/>
              <a:defRPr/>
            </a:pPr>
            <a:r>
              <a:rPr lang="it-IT" b="1" dirty="0">
                <a:solidFill>
                  <a:srgbClr val="000000"/>
                </a:solidFill>
                <a:latin typeface="+mn-lt"/>
                <a:cs typeface="+mn-cs"/>
              </a:rPr>
              <a:t>La parrocchia</a:t>
            </a:r>
            <a:r>
              <a:rPr lang="it-IT" dirty="0">
                <a:solidFill>
                  <a:srgbClr val="000000"/>
                </a:solidFill>
                <a:latin typeface="+mn-lt"/>
                <a:cs typeface="+mn-cs"/>
              </a:rPr>
              <a:t>. La sensibilizzazione dei genitori non basta. E’ tutta la parrocchia che ha il dovere di sentirsi impegnata nell’educazione alla fede dei ragazzi.  Chiesa che si può toccare e che in quel territorio accetta di essere segno e strumento del Regno di Dio. Quindi da parrocchia “Castello” a parrocchia “Cantiere”.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dirty="0">
              <a:solidFill>
                <a:srgbClr val="000000"/>
              </a:solidFill>
              <a:latin typeface="+mn-lt"/>
              <a:cs typeface="+mn-cs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 startAt="3"/>
              <a:defRPr/>
            </a:pPr>
            <a:r>
              <a:rPr lang="it-IT" b="1" dirty="0">
                <a:solidFill>
                  <a:srgbClr val="000000"/>
                </a:solidFill>
                <a:latin typeface="+mn-lt"/>
                <a:cs typeface="+mn-cs"/>
              </a:rPr>
              <a:t>Riscoperta dell’iniziazione cristiana reinventandola per il nostro oggi. </a:t>
            </a:r>
            <a:r>
              <a:rPr lang="it-IT" dirty="0">
                <a:solidFill>
                  <a:srgbClr val="000000"/>
                </a:solidFill>
                <a:latin typeface="+mn-lt"/>
                <a:cs typeface="+mn-cs"/>
              </a:rPr>
              <a:t>Quindi: non basta la catechesi in qualunque modo venga fatta. Non basta ricevere i sacramenti. Occorre tutta la vita della Chiesa. La Chiesa deve diventare segno e strumento per le strade attraverso quattro attività: Comunione – Servizio – Ascolto della Parola – Liturgia. Anche se questo necessita di una capacità di lavoro di strada.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solidFill>
                <a:srgbClr val="0000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xfrm>
            <a:off x="7788275" y="6462713"/>
            <a:ext cx="1331913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8A5ECA5-B9CE-45EB-A4E6-C747FB56102B}" type="slidenum">
              <a:rPr lang="it-IT" b="1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25603" name="Segnaposto piè di pagina 3"/>
          <p:cNvSpPr txBox="1">
            <a:spLocks/>
          </p:cNvSpPr>
          <p:nvPr/>
        </p:nvSpPr>
        <p:spPr bwMode="auto">
          <a:xfrm>
            <a:off x="4600575" y="133350"/>
            <a:ext cx="35020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1200" b="1">
                <a:solidFill>
                  <a:srgbClr val="000000"/>
                </a:solidFill>
                <a:latin typeface="Century Gothic" pitchFamily="34" charset="0"/>
              </a:rPr>
              <a:t>UFFICIO  DIOCESANO PER LA CATECHESI</a:t>
            </a:r>
          </a:p>
        </p:txBody>
      </p:sp>
      <p:sp>
        <p:nvSpPr>
          <p:cNvPr id="8" name="Rettangolo 7"/>
          <p:cNvSpPr/>
          <p:nvPr/>
        </p:nvSpPr>
        <p:spPr>
          <a:xfrm>
            <a:off x="467544" y="869629"/>
            <a:ext cx="8167910" cy="954107"/>
          </a:xfrm>
          <a:prstGeom prst="rect">
            <a:avLst/>
          </a:prstGeom>
          <a:ln>
            <a:solidFill>
              <a:srgbClr val="F95D07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dirty="0">
                <a:ln>
                  <a:solidFill>
                    <a:srgbClr val="F95D07"/>
                  </a:solidFill>
                </a:ln>
                <a:solidFill>
                  <a:srgbClr val="000000"/>
                </a:solidFill>
              </a:rPr>
              <a:t>4. Genitori e catechesi “si può”: “</a:t>
            </a:r>
            <a:r>
              <a:rPr lang="it-IT" sz="2800" dirty="0">
                <a:ln>
                  <a:solidFill>
                    <a:srgbClr val="F95D07"/>
                  </a:solidFill>
                </a:ln>
                <a:solidFill>
                  <a:srgbClr val="000000"/>
                </a:solidFill>
              </a:rPr>
              <a:t>coinvolgere la famiglia nel cammino dell’iniziazione cristiana”</a:t>
            </a:r>
          </a:p>
        </p:txBody>
      </p:sp>
      <p:pic>
        <p:nvPicPr>
          <p:cNvPr id="6145" name="Picture 1" descr="images84NPU1G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5200" y="3197225"/>
            <a:ext cx="4664075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8"/>
          <p:cNvSpPr>
            <a:spLocks noChangeArrowheads="1"/>
          </p:cNvSpPr>
          <p:nvPr/>
        </p:nvSpPr>
        <p:spPr bwMode="auto">
          <a:xfrm>
            <a:off x="539750" y="2636838"/>
            <a:ext cx="80232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>
                <a:solidFill>
                  <a:srgbClr val="000000"/>
                </a:solidFill>
              </a:rPr>
              <a:t>Segno: </a:t>
            </a:r>
            <a:r>
              <a:rPr lang="it-IT" sz="2400" i="1">
                <a:solidFill>
                  <a:srgbClr val="000000"/>
                </a:solidFill>
              </a:rPr>
              <a:t>Pentagramma, note.</a:t>
            </a:r>
            <a:endParaRPr lang="it-IT" sz="2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xfrm>
            <a:off x="7812088" y="6492875"/>
            <a:ext cx="13319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2AA43B3-C845-44B7-B911-F8CBF1A318EC}" type="slidenum">
              <a:rPr lang="it-IT" b="1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26627" name="Segnaposto piè di pagina 3"/>
          <p:cNvSpPr txBox="1">
            <a:spLocks/>
          </p:cNvSpPr>
          <p:nvPr/>
        </p:nvSpPr>
        <p:spPr bwMode="auto">
          <a:xfrm>
            <a:off x="4670425" y="115888"/>
            <a:ext cx="35020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1200" b="1">
                <a:solidFill>
                  <a:srgbClr val="000000"/>
                </a:solidFill>
                <a:latin typeface="Century Gothic" pitchFamily="34" charset="0"/>
              </a:rPr>
              <a:t>UFFICIO  DIOCESANO PER LA CATECHESI</a:t>
            </a:r>
          </a:p>
        </p:txBody>
      </p:sp>
      <p:sp>
        <p:nvSpPr>
          <p:cNvPr id="4" name="Rettangolo 3"/>
          <p:cNvSpPr/>
          <p:nvPr/>
        </p:nvSpPr>
        <p:spPr>
          <a:xfrm>
            <a:off x="539750" y="692150"/>
            <a:ext cx="8064500" cy="62944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>
                <a:solidFill>
                  <a:srgbClr val="000000"/>
                </a:solidFill>
              </a:rPr>
              <a:t>L’incontro genitori e catechesi “si può”  si è sviluppato in sei punti: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500" b="1" dirty="0">
              <a:solidFill>
                <a:srgbClr val="000000"/>
              </a:solidFill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sz="2000" b="1" dirty="0">
                <a:solidFill>
                  <a:srgbClr val="000000"/>
                </a:solidFill>
              </a:rPr>
              <a:t>La causa della latitanza. </a:t>
            </a:r>
            <a:r>
              <a:rPr lang="it-IT" sz="2000" dirty="0">
                <a:solidFill>
                  <a:srgbClr val="000000"/>
                </a:solidFill>
              </a:rPr>
              <a:t>Dobbiamo riconoscere che è ancora prevalente il numero dei genitori che delegano completamente alla parrocchia il compito dell’educazione cristiana dei figli..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700" dirty="0">
              <a:solidFill>
                <a:srgbClr val="000000"/>
              </a:solidFill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 startAt="2"/>
              <a:defRPr/>
            </a:pPr>
            <a:r>
              <a:rPr lang="it-IT" sz="2000" b="1" dirty="0">
                <a:solidFill>
                  <a:srgbClr val="000000"/>
                </a:solidFill>
              </a:rPr>
              <a:t>Può una famiglia non evangelizzata, evangelizzare?  </a:t>
            </a:r>
            <a:r>
              <a:rPr lang="it-IT" sz="2000" dirty="0">
                <a:solidFill>
                  <a:srgbClr val="000000"/>
                </a:solidFill>
              </a:rPr>
              <a:t>E’ necessario che le parrocchie passino da un’iniziazione cristiana dei ragazzi accompagnata dal tentativo di coinvolgere i genitori, all’evangelizzazione dei genitori ed al loro coinvolgimento.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700" dirty="0">
              <a:solidFill>
                <a:srgbClr val="000000"/>
              </a:solidFill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 startAt="3"/>
              <a:defRPr/>
            </a:pPr>
            <a:r>
              <a:rPr lang="it-IT" sz="2000" b="1" dirty="0">
                <a:solidFill>
                  <a:srgbClr val="000000"/>
                </a:solidFill>
              </a:rPr>
              <a:t>Cosa significa evangelizzare i genitori? </a:t>
            </a:r>
            <a:r>
              <a:rPr lang="it-IT" sz="2000" dirty="0">
                <a:solidFill>
                  <a:srgbClr val="000000"/>
                </a:solidFill>
              </a:rPr>
              <a:t>Aiutarli a scoprire ciò che essi sono diventati grazie al matrimonio.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700" dirty="0">
              <a:solidFill>
                <a:srgbClr val="000000"/>
              </a:solidFill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 startAt="4"/>
              <a:defRPr/>
            </a:pPr>
            <a:r>
              <a:rPr lang="it-IT" sz="2000" b="1" dirty="0">
                <a:solidFill>
                  <a:srgbClr val="000000"/>
                </a:solidFill>
              </a:rPr>
              <a:t>Promuovere la fede cristiana nella famiglia.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700" dirty="0">
              <a:solidFill>
                <a:srgbClr val="000000"/>
              </a:solidFill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 startAt="5"/>
              <a:defRPr/>
            </a:pPr>
            <a:r>
              <a:rPr lang="it-IT" sz="2000" b="1" dirty="0">
                <a:solidFill>
                  <a:srgbClr val="000000"/>
                </a:solidFill>
              </a:rPr>
              <a:t>I sette criteri di coinvolgimento dei genitori.</a:t>
            </a:r>
            <a:r>
              <a:rPr lang="it-IT" sz="2000" dirty="0">
                <a:solidFill>
                  <a:srgbClr val="000000"/>
                </a:solidFill>
              </a:rPr>
              <a:t> Il primo è l’accoglienza che significa rispettare ed essere aperti a ogni famiglia, qualunque sia la sua situazione.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700" dirty="0">
              <a:solidFill>
                <a:srgbClr val="000000"/>
              </a:solidFill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 startAt="6"/>
              <a:defRPr/>
            </a:pPr>
            <a:r>
              <a:rPr lang="it-IT" sz="2000" b="1" dirty="0">
                <a:solidFill>
                  <a:srgbClr val="000000"/>
                </a:solidFill>
              </a:rPr>
              <a:t>Nel frattempo cosa possiamo fare noi catechisti.</a:t>
            </a:r>
            <a:r>
              <a:rPr lang="it-IT" sz="2000" dirty="0">
                <a:solidFill>
                  <a:srgbClr val="000000"/>
                </a:solidFill>
              </a:rPr>
              <a:t> </a:t>
            </a:r>
            <a:r>
              <a:rPr lang="it-IT" sz="2000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Amare e stimare. Armarsi di pazienza</a:t>
            </a:r>
            <a:r>
              <a:rPr lang="it-IT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it-IT" sz="2000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Creare relazioni con questa famiglia.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xfrm>
            <a:off x="7816850" y="6492875"/>
            <a:ext cx="1362075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A026927-DEA1-46F5-85C6-43BE167166AF}" type="slidenum">
              <a:rPr lang="it-IT" b="1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27651" name="Segnaposto piè di pagina 3"/>
          <p:cNvSpPr txBox="1">
            <a:spLocks/>
          </p:cNvSpPr>
          <p:nvPr/>
        </p:nvSpPr>
        <p:spPr bwMode="auto">
          <a:xfrm>
            <a:off x="4670425" y="115888"/>
            <a:ext cx="35020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1200" b="1">
                <a:solidFill>
                  <a:srgbClr val="000000"/>
                </a:solidFill>
                <a:latin typeface="Century Gothic" pitchFamily="34" charset="0"/>
              </a:rPr>
              <a:t>UFFICIO  DIOCESANO PER LA CATECHESI</a:t>
            </a:r>
          </a:p>
        </p:txBody>
      </p:sp>
      <p:sp>
        <p:nvSpPr>
          <p:cNvPr id="7" name="Rettangolo 6"/>
          <p:cNvSpPr>
            <a:spLocks noChangeArrowheads="1"/>
          </p:cNvSpPr>
          <p:nvPr/>
        </p:nvSpPr>
        <p:spPr bwMode="auto">
          <a:xfrm>
            <a:off x="1062038" y="1125538"/>
            <a:ext cx="7273925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4800" b="1">
                <a:solidFill>
                  <a:srgbClr val="000000"/>
                </a:solidFill>
                <a:latin typeface="Century Gothic" pitchFamily="34" charset="0"/>
              </a:rPr>
              <a:t>Suddivisione in laboratori di gruppo </a:t>
            </a:r>
          </a:p>
          <a:p>
            <a:pPr algn="ctr"/>
            <a:r>
              <a:rPr lang="it-IT" sz="4800" b="1">
                <a:solidFill>
                  <a:srgbClr val="000000"/>
                </a:solidFill>
                <a:latin typeface="Century Gothic" pitchFamily="34" charset="0"/>
              </a:rPr>
              <a:t>e fase di approfondimento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4157663"/>
            <a:ext cx="6337300" cy="200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xfrm>
            <a:off x="7812088" y="6491288"/>
            <a:ext cx="13319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9A136B7-F4EE-4E4F-A435-FFBB5C7E5C09}" type="slidenum">
              <a:rPr lang="it-IT" b="1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827088" y="1111250"/>
            <a:ext cx="7489825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6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Fase </a:t>
            </a:r>
            <a:r>
              <a:rPr lang="it-IT" sz="6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riespressiva</a:t>
            </a:r>
            <a:r>
              <a:rPr lang="it-IT" sz="6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i="1" dirty="0">
                <a:solidFill>
                  <a:srgbClr val="000000"/>
                </a:solidFill>
                <a:latin typeface="+mn-lt"/>
                <a:cs typeface="+mn-cs"/>
              </a:rPr>
              <a:t>con breve relazione di un segretario per ogni gruppo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3200" b="1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413" y="3141663"/>
            <a:ext cx="3781425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Segnaposto piè di pagina 3"/>
          <p:cNvSpPr>
            <a:spLocks noGrp="1"/>
          </p:cNvSpPr>
          <p:nvPr>
            <p:ph type="ftr" sz="quarter" idx="11"/>
          </p:nvPr>
        </p:nvSpPr>
        <p:spPr bwMode="auto">
          <a:xfrm>
            <a:off x="4670425" y="115888"/>
            <a:ext cx="3502025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b="1">
                <a:solidFill>
                  <a:srgbClr val="000000"/>
                </a:solidFill>
              </a:rPr>
              <a:t>UFFICIO  DIOCESANO PER LA CATECHESI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029" descr="E:\Nuova cartella (4)\LOGO UFFICIO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500035"/>
            <a:ext cx="2941639" cy="1224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699" name="Segnaposto numero diapositiva 6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237288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4FD3DD2-7268-4743-A595-98AB56B085A9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it-IT"/>
          </a:p>
        </p:txBody>
      </p:sp>
      <p:pic>
        <p:nvPicPr>
          <p:cNvPr id="5" name="Immagine 4" descr="gallery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573016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6" name="Immagine 5" descr="gallery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3571876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7" name="Immagine 6" descr="gallery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3571876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9" name="Immagine 8" descr="gallery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3571876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0" name="Immagine 9" descr="gallery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3571876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1" name="Immagine 10" descr="gallery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3571876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4600575" y="3003550"/>
            <a:ext cx="3708400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4000" b="1" i="1">
                <a:solidFill>
                  <a:srgbClr val="002060"/>
                </a:solidFill>
                <a:latin typeface="Comic Sans MS" pitchFamily="66" charset="0"/>
              </a:rPr>
              <a:t>Arrivederci al prossimo incontro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611188" y="692150"/>
            <a:ext cx="7967662" cy="6372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u="sng" dirty="0">
                <a:solidFill>
                  <a:srgbClr val="000000"/>
                </a:solidFill>
                <a:latin typeface="+mn-lt"/>
                <a:cs typeface="+mn-cs"/>
              </a:rPr>
              <a:t>Laboratorio Formativo</a:t>
            </a:r>
            <a:endParaRPr lang="it-IT" sz="3200" dirty="0">
              <a:solidFill>
                <a:srgbClr val="0000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000" b="1" dirty="0">
                <a:solidFill>
                  <a:srgbClr val="000000"/>
                </a:solidFill>
                <a:latin typeface="+mn-lt"/>
                <a:cs typeface="+mn-cs"/>
              </a:rPr>
              <a:t> </a:t>
            </a:r>
            <a:endParaRPr lang="it-IT" sz="1000" dirty="0">
              <a:solidFill>
                <a:srgbClr val="000000"/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it-IT" sz="2400" b="1" i="1" dirty="0">
                <a:solidFill>
                  <a:srgbClr val="000000"/>
                </a:solidFill>
              </a:rPr>
              <a:t>Preghiera iniziale</a:t>
            </a:r>
            <a:endParaRPr lang="it-IT" sz="2400" i="1" dirty="0">
              <a:solidFill>
                <a:srgbClr val="000000"/>
              </a:solidFill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it-IT" sz="2400" b="1" i="1" dirty="0">
                <a:solidFill>
                  <a:srgbClr val="000000"/>
                </a:solidFill>
              </a:rPr>
              <a:t>Fase introduttiva e </a:t>
            </a:r>
            <a:r>
              <a:rPr lang="it-IT" sz="2400" b="1" i="1" u="sng" dirty="0">
                <a:solidFill>
                  <a:srgbClr val="000000"/>
                </a:solidFill>
              </a:rPr>
              <a:t>presentazioni dei segni </a:t>
            </a:r>
            <a:r>
              <a:rPr lang="it-IT" sz="2400" i="1" dirty="0">
                <a:solidFill>
                  <a:srgbClr val="000000"/>
                </a:solidFill>
              </a:rPr>
              <a:t>relativi alle quattro schede di verifica </a:t>
            </a:r>
            <a:endParaRPr lang="it-IT" sz="2400" dirty="0">
              <a:solidFill>
                <a:srgbClr val="0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000" dirty="0">
                <a:solidFill>
                  <a:srgbClr val="000000"/>
                </a:solidFill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dirty="0">
              <a:solidFill>
                <a:srgbClr val="0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dirty="0">
              <a:solidFill>
                <a:srgbClr val="0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dirty="0">
              <a:solidFill>
                <a:srgbClr val="0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dirty="0">
              <a:solidFill>
                <a:srgbClr val="0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dirty="0">
              <a:solidFill>
                <a:srgbClr val="0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dirty="0">
              <a:solidFill>
                <a:srgbClr val="0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400" b="1" i="1" dirty="0">
              <a:solidFill>
                <a:srgbClr val="0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400" b="1" i="1" dirty="0">
              <a:solidFill>
                <a:srgbClr val="0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400" b="1" i="1" dirty="0">
              <a:solidFill>
                <a:srgbClr val="0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400" b="1" i="1" dirty="0">
              <a:solidFill>
                <a:srgbClr val="000000"/>
              </a:solidFill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it-IT" sz="2400" b="1" i="1" dirty="0">
                <a:solidFill>
                  <a:srgbClr val="000000"/>
                </a:solidFill>
              </a:rPr>
              <a:t>Suddivisione in laboratori di gruppo e fase di approfondimento</a:t>
            </a:r>
            <a:endParaRPr lang="it-IT" sz="2400" dirty="0">
              <a:solidFill>
                <a:srgbClr val="0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800" b="1" i="1" dirty="0">
                <a:solidFill>
                  <a:srgbClr val="000000"/>
                </a:solidFill>
              </a:rPr>
              <a:t> </a:t>
            </a:r>
            <a:endParaRPr lang="it-IT" sz="800" dirty="0">
              <a:solidFill>
                <a:srgbClr val="000000"/>
              </a:solidFill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it-IT" sz="2400" b="1" i="1" dirty="0">
                <a:solidFill>
                  <a:srgbClr val="000000"/>
                </a:solidFill>
              </a:rPr>
              <a:t>Fase </a:t>
            </a:r>
            <a:r>
              <a:rPr lang="it-IT" sz="2400" b="1" i="1" dirty="0" err="1">
                <a:solidFill>
                  <a:srgbClr val="000000"/>
                </a:solidFill>
              </a:rPr>
              <a:t>riespressiva</a:t>
            </a:r>
            <a:r>
              <a:rPr lang="it-IT" sz="2400" b="1" i="1" dirty="0">
                <a:solidFill>
                  <a:srgbClr val="000000"/>
                </a:solidFill>
              </a:rPr>
              <a:t> </a:t>
            </a:r>
            <a:r>
              <a:rPr lang="it-IT" sz="2400" i="1" dirty="0">
                <a:solidFill>
                  <a:srgbClr val="000000"/>
                </a:solidFill>
              </a:rPr>
              <a:t>con breve relazione di un segretario per ogni gruppo</a:t>
            </a:r>
            <a:endParaRPr lang="it-IT" sz="2400" dirty="0">
              <a:solidFill>
                <a:srgbClr val="0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800" b="1" i="1" dirty="0">
                <a:solidFill>
                  <a:srgbClr val="000000"/>
                </a:solidFill>
              </a:rPr>
              <a:t> </a:t>
            </a:r>
            <a:endParaRPr lang="it-IT" sz="800" dirty="0">
              <a:solidFill>
                <a:srgbClr val="000000"/>
              </a:solidFill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it-IT" sz="2400" b="1" i="1" dirty="0">
                <a:solidFill>
                  <a:srgbClr val="000000"/>
                </a:solidFill>
              </a:rPr>
              <a:t>Preghiera finale</a:t>
            </a:r>
            <a:r>
              <a:rPr lang="it-IT" sz="2400" b="1" i="1" u="sng" dirty="0">
                <a:solidFill>
                  <a:srgbClr val="000000"/>
                </a:solidFill>
              </a:rPr>
              <a:t> </a:t>
            </a:r>
            <a:endParaRPr lang="it-IT" sz="2400" dirty="0">
              <a:solidFill>
                <a:srgbClr val="0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i="1" dirty="0">
                <a:solidFill>
                  <a:srgbClr val="000000"/>
                </a:solidFill>
              </a:rPr>
              <a:t> </a:t>
            </a:r>
            <a:endParaRPr lang="it-IT" dirty="0">
              <a:solidFill>
                <a:srgbClr val="000000"/>
              </a:solidFill>
            </a:endParaRPr>
          </a:p>
        </p:txBody>
      </p:sp>
      <p:pic>
        <p:nvPicPr>
          <p:cNvPr id="14339" name="Immagin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2492375"/>
            <a:ext cx="6335712" cy="200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Segnaposto numero diapositiva 6"/>
          <p:cNvSpPr>
            <a:spLocks noGrp="1"/>
          </p:cNvSpPr>
          <p:nvPr>
            <p:ph type="sldNum" sz="quarter" idx="12"/>
          </p:nvPr>
        </p:nvSpPr>
        <p:spPr bwMode="auto">
          <a:xfrm>
            <a:off x="7791450" y="6462713"/>
            <a:ext cx="13335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D44C3C6-17F3-48DA-BCF9-13C1CF1F01C3}" type="slidenum">
              <a:rPr lang="it-IT" b="1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4341" name="Segnaposto piè di pagina 3"/>
          <p:cNvSpPr>
            <a:spLocks noGrp="1"/>
          </p:cNvSpPr>
          <p:nvPr>
            <p:ph type="ftr" sz="quarter" idx="11"/>
          </p:nvPr>
        </p:nvSpPr>
        <p:spPr bwMode="auto">
          <a:xfrm>
            <a:off x="4787900" y="115888"/>
            <a:ext cx="3502025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b="1">
                <a:solidFill>
                  <a:srgbClr val="000000"/>
                </a:solidFill>
              </a:rPr>
              <a:t>UFFICIO  DIOCESANO PER LA CATECHESI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xfrm>
            <a:off x="7802563" y="6492875"/>
            <a:ext cx="13319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69C38D5-39F3-422C-9394-CCA38B3E2F7D}" type="slidenum">
              <a:rPr lang="it-IT" b="1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6" name="Rettangolo 5"/>
          <p:cNvSpPr>
            <a:spLocks noChangeArrowheads="1"/>
          </p:cNvSpPr>
          <p:nvPr/>
        </p:nvSpPr>
        <p:spPr bwMode="auto">
          <a:xfrm>
            <a:off x="863600" y="2205038"/>
            <a:ext cx="7416800" cy="427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sz="2800" b="1">
                <a:solidFill>
                  <a:srgbClr val="000000"/>
                </a:solidFill>
              </a:rPr>
              <a:t>Ma che cos’è un metodo? </a:t>
            </a:r>
          </a:p>
          <a:p>
            <a:pPr algn="just"/>
            <a:endParaRPr lang="it-IT" sz="2400">
              <a:solidFill>
                <a:srgbClr val="000000"/>
              </a:solidFill>
              <a:latin typeface="Century Gothic" pitchFamily="34" charset="0"/>
            </a:endParaRPr>
          </a:p>
          <a:p>
            <a:pPr algn="just"/>
            <a:endParaRPr lang="it-IT" sz="2400">
              <a:solidFill>
                <a:srgbClr val="000000"/>
              </a:solidFill>
              <a:latin typeface="Century Gothic" pitchFamily="34" charset="0"/>
            </a:endParaRPr>
          </a:p>
          <a:p>
            <a:pPr algn="ctr"/>
            <a:r>
              <a:rPr lang="it-IT" sz="2400">
                <a:solidFill>
                  <a:srgbClr val="000000"/>
                </a:solidFill>
              </a:rPr>
              <a:t>La parola «metodo» proviene dalla lingua greca e significa «via da percorrere», </a:t>
            </a:r>
          </a:p>
          <a:p>
            <a:pPr algn="ctr"/>
            <a:r>
              <a:rPr lang="it-IT" sz="2400">
                <a:solidFill>
                  <a:srgbClr val="000000"/>
                </a:solidFill>
              </a:rPr>
              <a:t>«itinerario», «viaggio». </a:t>
            </a:r>
          </a:p>
          <a:p>
            <a:pPr algn="just"/>
            <a:endParaRPr lang="it-IT" sz="2400">
              <a:solidFill>
                <a:srgbClr val="000000"/>
              </a:solidFill>
              <a:latin typeface="Century Gothic" pitchFamily="34" charset="0"/>
            </a:endParaRPr>
          </a:p>
          <a:p>
            <a:pPr algn="ctr"/>
            <a:r>
              <a:rPr lang="it-IT" sz="2400">
                <a:solidFill>
                  <a:srgbClr val="000000"/>
                </a:solidFill>
              </a:rPr>
              <a:t>Ritornando al discorso della musica possiamo paragonare un buon metodo a un concerto? </a:t>
            </a:r>
          </a:p>
          <a:p>
            <a:pPr algn="ctr"/>
            <a:endParaRPr lang="it-IT" sz="2400" b="1">
              <a:solidFill>
                <a:srgbClr val="000000"/>
              </a:solidFill>
              <a:latin typeface="Century Gothic" pitchFamily="34" charset="0"/>
            </a:endParaRPr>
          </a:p>
          <a:p>
            <a:pPr algn="ctr"/>
            <a:r>
              <a:rPr lang="it-IT" sz="2800" b="1">
                <a:solidFill>
                  <a:srgbClr val="000000"/>
                </a:solidFill>
              </a:rPr>
              <a:t>Credo di si! </a:t>
            </a:r>
          </a:p>
        </p:txBody>
      </p:sp>
      <p:sp>
        <p:nvSpPr>
          <p:cNvPr id="15364" name="Rettangolo 6"/>
          <p:cNvSpPr>
            <a:spLocks noChangeArrowheads="1"/>
          </p:cNvSpPr>
          <p:nvPr/>
        </p:nvSpPr>
        <p:spPr bwMode="auto">
          <a:xfrm>
            <a:off x="512763" y="788988"/>
            <a:ext cx="80645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rgbClr val="000000"/>
                </a:solidFill>
              </a:rPr>
              <a:t>Per fare bene qualunque cosa ci vuole un metodo. </a:t>
            </a:r>
          </a:p>
          <a:p>
            <a:pPr algn="ctr"/>
            <a:r>
              <a:rPr lang="it-IT" sz="2400" b="1">
                <a:solidFill>
                  <a:srgbClr val="000000"/>
                </a:solidFill>
              </a:rPr>
              <a:t>Anche per fare formazione ci vuole un metodo. 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1619250"/>
            <a:ext cx="1728787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Segnaposto piè di pagina 3"/>
          <p:cNvSpPr>
            <a:spLocks noGrp="1"/>
          </p:cNvSpPr>
          <p:nvPr>
            <p:ph type="ftr" sz="quarter" idx="11"/>
          </p:nvPr>
        </p:nvSpPr>
        <p:spPr bwMode="auto">
          <a:xfrm>
            <a:off x="4670425" y="115888"/>
            <a:ext cx="3502025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b="1">
                <a:solidFill>
                  <a:srgbClr val="000000"/>
                </a:solidFill>
              </a:rPr>
              <a:t>UFFICIO  DIOCESANO PER LA CATECHESI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xfrm>
            <a:off x="7793038" y="6472238"/>
            <a:ext cx="13319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24C6922-A8AD-46FF-A68B-D5157DBD4D36}" type="slidenum">
              <a:rPr lang="it-IT" b="1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611188" y="692150"/>
            <a:ext cx="7993062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un buon concerto (e quindi per fare formazione) sono essenziali tre momenti: </a:t>
            </a:r>
          </a:p>
        </p:txBody>
      </p:sp>
      <p:sp>
        <p:nvSpPr>
          <p:cNvPr id="7" name="Rettangolo 6"/>
          <p:cNvSpPr>
            <a:spLocks noChangeArrowheads="1"/>
          </p:cNvSpPr>
          <p:nvPr/>
        </p:nvSpPr>
        <p:spPr bwMode="auto">
          <a:xfrm>
            <a:off x="539750" y="3789363"/>
            <a:ext cx="80645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rgbClr val="000000"/>
                </a:solidFill>
                <a:latin typeface="Century Gothic" pitchFamily="34" charset="0"/>
              </a:rPr>
              <a:t>A noi, per rispondere al quesito di cui sopra, serve approfondire il terzo punto: LA VERIFICA.</a:t>
            </a:r>
            <a:endParaRPr lang="it-IT" sz="2000" b="1">
              <a:solidFill>
                <a:srgbClr val="000000"/>
              </a:solidFill>
              <a:latin typeface="Century Gothic" pitchFamily="34" charset="0"/>
            </a:endParaRP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539750" y="4724400"/>
            <a:ext cx="8064500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2200">
                <a:solidFill>
                  <a:srgbClr val="000000"/>
                </a:solidFill>
              </a:rPr>
              <a:t>Per fare ciò, è necessario ripercorrere il percorso formativo dell’anno pastorale 2013/2014, articolato su quattro incontri, ai quali sono stati abbinati dei segni che a vario titolo hanno una qualche attinenza con il linguaggio musicale (leitmotiv di tutto l’incontro)..</a:t>
            </a:r>
          </a:p>
        </p:txBody>
      </p:sp>
      <p:sp>
        <p:nvSpPr>
          <p:cNvPr id="10" name="Rettangolo 9"/>
          <p:cNvSpPr/>
          <p:nvPr/>
        </p:nvSpPr>
        <p:spPr>
          <a:xfrm>
            <a:off x="539552" y="1844824"/>
            <a:ext cx="4472699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000000"/>
                </a:solidFill>
              </a:rPr>
              <a:t>1) La preparazione, le prove;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2483768" y="2492896"/>
            <a:ext cx="4514377" cy="46166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000000"/>
                </a:solidFill>
              </a:rPr>
              <a:t>2) la realizzazione, il debutto</a:t>
            </a:r>
            <a:r>
              <a:rPr lang="it-IT" sz="2400" dirty="0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4355976" y="3068960"/>
            <a:ext cx="4293163" cy="461665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000000"/>
                </a:solidFill>
              </a:rPr>
              <a:t>3) la verifica per migliorare.</a:t>
            </a:r>
          </a:p>
        </p:txBody>
      </p:sp>
      <p:sp>
        <p:nvSpPr>
          <p:cNvPr id="16399" name="Segnaposto piè di pagina 3"/>
          <p:cNvSpPr>
            <a:spLocks noGrp="1"/>
          </p:cNvSpPr>
          <p:nvPr>
            <p:ph type="ftr" sz="quarter" idx="11"/>
          </p:nvPr>
        </p:nvSpPr>
        <p:spPr bwMode="auto">
          <a:xfrm>
            <a:off x="4608513" y="0"/>
            <a:ext cx="3502025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b="1">
                <a:solidFill>
                  <a:srgbClr val="000000"/>
                </a:solidFill>
              </a:rPr>
              <a:t>UFFICIO  DIOCESANO PER LA CATECHESI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xfrm>
            <a:off x="7812088" y="6492875"/>
            <a:ext cx="13319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018DC04-9EB9-4F98-A3CE-5A93D490F7DD}" type="slidenum">
              <a:rPr lang="it-IT" sz="1400" b="1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it-IT" sz="1400" b="1">
              <a:solidFill>
                <a:srgbClr val="000000"/>
              </a:solidFill>
            </a:endParaRPr>
          </a:p>
        </p:txBody>
      </p:sp>
      <p:sp>
        <p:nvSpPr>
          <p:cNvPr id="17411" name="Rettangolo 5"/>
          <p:cNvSpPr>
            <a:spLocks noChangeArrowheads="1"/>
          </p:cNvSpPr>
          <p:nvPr/>
        </p:nvSpPr>
        <p:spPr bwMode="auto">
          <a:xfrm>
            <a:off x="539552" y="620688"/>
            <a:ext cx="80645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2400" b="1" dirty="0" err="1">
                <a:solidFill>
                  <a:srgbClr val="000000"/>
                </a:solidFill>
              </a:rPr>
              <a:t>…in</a:t>
            </a:r>
            <a:r>
              <a:rPr lang="it-IT" sz="2400" b="1" dirty="0">
                <a:solidFill>
                  <a:srgbClr val="000000"/>
                </a:solidFill>
              </a:rPr>
              <a:t> linea con il pensiero del Santo Padre che di recente ha così parlato:</a:t>
            </a:r>
          </a:p>
        </p:txBody>
      </p:sp>
      <p:sp>
        <p:nvSpPr>
          <p:cNvPr id="8" name="Angolo ripiegato 7"/>
          <p:cNvSpPr/>
          <p:nvPr/>
        </p:nvSpPr>
        <p:spPr>
          <a:xfrm>
            <a:off x="611560" y="1458575"/>
            <a:ext cx="7920880" cy="4958655"/>
          </a:xfrm>
          <a:prstGeom prst="foldedCorner">
            <a:avLst/>
          </a:prstGeom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i="1" dirty="0">
                <a:solidFill>
                  <a:srgbClr val="000000"/>
                </a:solidFill>
              </a:rPr>
              <a:t>“La Chiesa è cattolica perché è la ‘Casa dell’armonia’ dove unità e diversità sanno coniugarsi insieme per essere ricchezza”. Il Papa propone l’immagine “della sinfonia, che vuol dire accordo e armonia, diversi strumenti suonano insieme; ognuno mantiene il suo timbro inconfondibile e le caratteristiche di suono si accordano su qualcosa di comune, nell’unico spartito dell’amore. Poi c’è chi guida, il direttore, e nella sinfonia che viene eseguita tutti suonano insieme in ‘armonia’”, però “non viene cancellato il timbro di ogni strumento, la peculiarità di ciascuno, anzi è valorizzato al massimo!”. </a:t>
            </a:r>
          </a:p>
        </p:txBody>
      </p:sp>
      <p:sp>
        <p:nvSpPr>
          <p:cNvPr id="17413" name="Segnaposto piè di pagina 3"/>
          <p:cNvSpPr>
            <a:spLocks noGrp="1"/>
          </p:cNvSpPr>
          <p:nvPr>
            <p:ph type="ftr" sz="quarter" idx="11"/>
          </p:nvPr>
        </p:nvSpPr>
        <p:spPr bwMode="auto">
          <a:xfrm>
            <a:off x="4670425" y="115888"/>
            <a:ext cx="3502025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b="1">
                <a:solidFill>
                  <a:srgbClr val="000000"/>
                </a:solidFill>
              </a:rPr>
              <a:t>UFFICIO  DIOCESANO PER LA CATECHESI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shade val="94000"/>
                <a:satMod val="114000"/>
                <a:lumMod val="96000"/>
              </a:schemeClr>
            </a:gs>
            <a:gs pos="86000">
              <a:schemeClr val="bg2">
                <a:tint val="92000"/>
                <a:shade val="66000"/>
                <a:satMod val="110000"/>
                <a:lumMod val="80000"/>
              </a:schemeClr>
            </a:gs>
            <a:gs pos="100000">
              <a:schemeClr val="bg2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asellaDiTesto 26"/>
          <p:cNvSpPr txBox="1">
            <a:spLocks noChangeArrowheads="1"/>
          </p:cNvSpPr>
          <p:nvPr/>
        </p:nvSpPr>
        <p:spPr bwMode="auto">
          <a:xfrm>
            <a:off x="2555875" y="5157788"/>
            <a:ext cx="410368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 sz="2800">
              <a:solidFill>
                <a:schemeClr val="bg1"/>
              </a:solidFill>
              <a:ea typeface="ＭＳ Ｐゴシック" pitchFamily="34" charset="-128"/>
            </a:endParaRPr>
          </a:p>
        </p:txBody>
      </p:sp>
      <p:sp>
        <p:nvSpPr>
          <p:cNvPr id="18435" name="Rettangolo 19"/>
          <p:cNvSpPr>
            <a:spLocks noChangeArrowheads="1"/>
          </p:cNvSpPr>
          <p:nvPr/>
        </p:nvSpPr>
        <p:spPr bwMode="auto">
          <a:xfrm>
            <a:off x="2411413" y="5157788"/>
            <a:ext cx="185737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it-IT">
              <a:solidFill>
                <a:srgbClr val="F8F8F8"/>
              </a:solidFill>
              <a:latin typeface="Century Gothic" pitchFamily="34" charset="0"/>
            </a:endParaRPr>
          </a:p>
        </p:txBody>
      </p:sp>
      <p:sp>
        <p:nvSpPr>
          <p:cNvPr id="18436" name="CasellaDiTesto 20"/>
          <p:cNvSpPr txBox="1">
            <a:spLocks noChangeArrowheads="1"/>
          </p:cNvSpPr>
          <p:nvPr/>
        </p:nvSpPr>
        <p:spPr bwMode="auto">
          <a:xfrm rot="3789160">
            <a:off x="10647363" y="4127500"/>
            <a:ext cx="5032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>
                <a:solidFill>
                  <a:srgbClr val="F8F8F8"/>
                </a:solidFill>
                <a:ea typeface="ＭＳ Ｐゴシック" pitchFamily="34" charset="-128"/>
              </a:rPr>
              <a:t>2</a:t>
            </a:r>
          </a:p>
        </p:txBody>
      </p:sp>
      <p:sp>
        <p:nvSpPr>
          <p:cNvPr id="18437" name="Segnaposto numero diapositiva 2"/>
          <p:cNvSpPr>
            <a:spLocks noGrp="1"/>
          </p:cNvSpPr>
          <p:nvPr>
            <p:ph type="sldNum" sz="quarter" idx="12"/>
          </p:nvPr>
        </p:nvSpPr>
        <p:spPr bwMode="auto">
          <a:xfrm>
            <a:off x="7812088" y="6492875"/>
            <a:ext cx="13319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62874CE-6A78-4995-9A5E-1100C2B03935}" type="slidenum">
              <a:rPr lang="it-IT" b="1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682625" y="1265238"/>
            <a:ext cx="7705725" cy="4124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000000"/>
                </a:solidFill>
              </a:rPr>
              <a:t>Sono state predisposte quattro schede di verifica, ciascuna delle quali riferibile ad ogni singolo incontro, così strutturate: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400" dirty="0">
              <a:solidFill>
                <a:srgbClr val="000000"/>
              </a:solidFill>
              <a:latin typeface="+mn-lt"/>
              <a:cs typeface="+mn-cs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2400" b="1" dirty="0">
                <a:solidFill>
                  <a:srgbClr val="8E3900"/>
                </a:solidFill>
              </a:rPr>
              <a:t>titolo dell’incontro;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400" dirty="0">
              <a:solidFill>
                <a:srgbClr val="000000"/>
              </a:solidFill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2400" b="1" dirty="0">
                <a:solidFill>
                  <a:srgbClr val="344600"/>
                </a:solidFill>
              </a:rPr>
              <a:t>segno;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400" dirty="0">
              <a:solidFill>
                <a:srgbClr val="000000"/>
              </a:solidFill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2400" b="1" dirty="0">
                <a:solidFill>
                  <a:srgbClr val="0078A2"/>
                </a:solidFill>
              </a:rPr>
              <a:t>brevi riflessioni sul segno;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400" dirty="0">
              <a:solidFill>
                <a:srgbClr val="000000"/>
              </a:solidFill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2400" b="1" dirty="0">
                <a:solidFill>
                  <a:srgbClr val="92006C"/>
                </a:solidFill>
              </a:rPr>
              <a:t>sintesi schematica del tema trattato;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400" dirty="0">
              <a:solidFill>
                <a:srgbClr val="000000"/>
              </a:solidFill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2400" b="1" dirty="0">
                <a:solidFill>
                  <a:srgbClr val="000000"/>
                </a:solidFill>
              </a:rPr>
              <a:t>domande per i laboratori di gruppo</a:t>
            </a:r>
            <a:r>
              <a:rPr lang="it-IT" sz="24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8439" name="Segnaposto piè di pagina 3"/>
          <p:cNvSpPr txBox="1">
            <a:spLocks/>
          </p:cNvSpPr>
          <p:nvPr/>
        </p:nvSpPr>
        <p:spPr bwMode="auto">
          <a:xfrm>
            <a:off x="4670425" y="115888"/>
            <a:ext cx="35020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1200" b="1">
                <a:solidFill>
                  <a:srgbClr val="000000"/>
                </a:solidFill>
                <a:latin typeface="Century Gothic" pitchFamily="34" charset="0"/>
              </a:rPr>
              <a:t>UFFICIO  DIOCESANO PER LA CATECHESI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913592" y="4011923"/>
            <a:ext cx="1620946" cy="2291730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xfrm>
            <a:off x="7812088" y="6465888"/>
            <a:ext cx="13319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F559AA1-3A57-419F-B144-1281ACA83E03}" type="slidenum">
              <a:rPr lang="it-IT" b="1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67544" y="764704"/>
            <a:ext cx="8208912" cy="954107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>
            <a:spAutoFit/>
          </a:bodyPr>
          <a:lstStyle/>
          <a:p>
            <a:pPr marL="457200" indent="-4572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>
                <a:ln>
                  <a:solidFill>
                    <a:srgbClr val="F95D07"/>
                  </a:solidFill>
                </a:ln>
                <a:solidFill>
                  <a:srgbClr val="000000"/>
                </a:solidFill>
              </a:rPr>
              <a:t>1. Metamorfosi del catechista: </a:t>
            </a:r>
            <a:r>
              <a:rPr lang="it-IT" sz="2800" b="1" i="1" dirty="0">
                <a:ln>
                  <a:solidFill>
                    <a:srgbClr val="F95D07"/>
                  </a:solidFill>
                </a:ln>
                <a:solidFill>
                  <a:srgbClr val="000000"/>
                </a:solidFill>
              </a:rPr>
              <a:t>divenire catechista/accompagnatore</a:t>
            </a:r>
            <a:endParaRPr lang="it-IT" sz="2800" dirty="0">
              <a:ln>
                <a:solidFill>
                  <a:srgbClr val="F95D07"/>
                </a:solidFill>
              </a:ln>
              <a:solidFill>
                <a:srgbClr val="000000"/>
              </a:solidFill>
            </a:endParaRPr>
          </a:p>
        </p:txBody>
      </p:sp>
      <p:sp>
        <p:nvSpPr>
          <p:cNvPr id="7" name="Rettangolo 6"/>
          <p:cNvSpPr>
            <a:spLocks noChangeArrowheads="1"/>
          </p:cNvSpPr>
          <p:nvPr/>
        </p:nvSpPr>
        <p:spPr bwMode="auto">
          <a:xfrm>
            <a:off x="755650" y="2155825"/>
            <a:ext cx="37893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 b="1">
                <a:solidFill>
                  <a:srgbClr val="000000"/>
                </a:solidFill>
              </a:rPr>
              <a:t>Segno</a:t>
            </a:r>
            <a:r>
              <a:rPr lang="it-IT" sz="2400">
                <a:solidFill>
                  <a:srgbClr val="000000"/>
                </a:solidFill>
              </a:rPr>
              <a:t>: </a:t>
            </a:r>
            <a:r>
              <a:rPr lang="it-IT" sz="2400" i="1">
                <a:solidFill>
                  <a:srgbClr val="000000"/>
                </a:solidFill>
              </a:rPr>
              <a:t>Chitarra, profumo</a:t>
            </a:r>
            <a:r>
              <a:rPr lang="it-IT" sz="2800" i="1">
                <a:solidFill>
                  <a:srgbClr val="000000"/>
                </a:solidFill>
                <a:latin typeface="Century Gothic" pitchFamily="34" charset="0"/>
              </a:rPr>
              <a:t>.</a:t>
            </a:r>
            <a:endParaRPr lang="it-IT" sz="2800">
              <a:solidFill>
                <a:srgbClr val="000000"/>
              </a:solidFill>
              <a:latin typeface="Century Gothic" pitchFamily="34" charset="0"/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/>
              <a:ext uri="{28A0092B-C50C-407E-A947-70E740481C1C}"/>
            </a:extLst>
          </a:blip>
          <a:stretch>
            <a:fillRect/>
          </a:stretch>
        </p:blipFill>
        <p:spPr>
          <a:xfrm rot="20767038">
            <a:off x="1203570" y="2992284"/>
            <a:ext cx="4017010" cy="236956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AFDE2"/>
              </a:clrFrom>
              <a:clrTo>
                <a:srgbClr val="DAFD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2963" y="3213100"/>
            <a:ext cx="2198687" cy="23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3" name="Segnaposto piè di pagina 3"/>
          <p:cNvSpPr txBox="1">
            <a:spLocks/>
          </p:cNvSpPr>
          <p:nvPr/>
        </p:nvSpPr>
        <p:spPr bwMode="auto">
          <a:xfrm>
            <a:off x="4670425" y="115888"/>
            <a:ext cx="35020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1200" b="1">
                <a:solidFill>
                  <a:srgbClr val="000000"/>
                </a:solidFill>
                <a:latin typeface="Century Gothic" pitchFamily="34" charset="0"/>
              </a:rPr>
              <a:t>UFFICIO  DIOCESANO PER LA CATECHESI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xfrm>
            <a:off x="7812088" y="6456363"/>
            <a:ext cx="13319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1FC371D-B0BA-472E-A489-BF862FBFA2F7}" type="slidenum">
              <a:rPr lang="it-IT" b="1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39750" y="692150"/>
            <a:ext cx="7993063" cy="60642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>
                <a:solidFill>
                  <a:srgbClr val="000000"/>
                </a:solidFill>
              </a:rPr>
              <a:t>L’incontro ha sviluppato e approfondito le varie tappe della metamorfosi del catechista in catechista/accompagnatore:</a:t>
            </a: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it-IT" sz="1400" dirty="0">
              <a:solidFill>
                <a:srgbClr val="000000"/>
              </a:solidFill>
            </a:endParaRPr>
          </a:p>
          <a:p>
            <a:pPr marL="342900" indent="-342900" fontAlgn="auto"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2000" b="1" dirty="0">
                <a:solidFill>
                  <a:srgbClr val="000000"/>
                </a:solidFill>
              </a:rPr>
              <a:t>la fisionomia apostolica e spirituale del catechista</a:t>
            </a:r>
            <a:r>
              <a:rPr lang="it-IT" sz="2000" dirty="0">
                <a:solidFill>
                  <a:srgbClr val="000000"/>
                </a:solidFill>
              </a:rPr>
              <a:t>(DB): a)Umiltà e Fiducia;     b)Testimone;  c) Maestro; d) Educatore; e) La preparazione del catechista;</a:t>
            </a: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it-IT" sz="1400" dirty="0">
              <a:solidFill>
                <a:srgbClr val="000000"/>
              </a:solidFill>
            </a:endParaRPr>
          </a:p>
          <a:p>
            <a:pPr marL="342900" indent="-342900" algn="just" fontAlgn="auto"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2000" b="1" dirty="0">
                <a:solidFill>
                  <a:srgbClr val="000000"/>
                </a:solidFill>
              </a:rPr>
              <a:t>l’identità del catechista: </a:t>
            </a:r>
            <a:r>
              <a:rPr lang="it-IT" sz="2000" dirty="0">
                <a:solidFill>
                  <a:srgbClr val="000000"/>
                </a:solidFill>
              </a:rPr>
              <a:t>testimone di Cristo, mediatore della parola di Dio, </a:t>
            </a:r>
            <a:r>
              <a:rPr lang="it-IT" sz="2000" u="sng" dirty="0">
                <a:solidFill>
                  <a:srgbClr val="000000"/>
                </a:solidFill>
              </a:rPr>
              <a:t>“</a:t>
            </a:r>
            <a:r>
              <a:rPr lang="it-IT" sz="2000" i="1" u="sng" dirty="0">
                <a:solidFill>
                  <a:srgbClr val="000000"/>
                </a:solidFill>
              </a:rPr>
              <a:t>compagno di viaggio”</a:t>
            </a:r>
            <a:r>
              <a:rPr lang="it-IT" sz="2000" u="sng" dirty="0">
                <a:solidFill>
                  <a:srgbClr val="000000"/>
                </a:solidFill>
              </a:rPr>
              <a:t>,</a:t>
            </a:r>
            <a:r>
              <a:rPr lang="it-IT" sz="2000" dirty="0">
                <a:solidFill>
                  <a:srgbClr val="000000"/>
                </a:solidFill>
              </a:rPr>
              <a:t> educatore della vita di fede.</a:t>
            </a:r>
            <a:r>
              <a:rPr lang="it-IT" sz="2000" i="1" dirty="0">
                <a:solidFill>
                  <a:srgbClr val="000000"/>
                </a:solidFill>
              </a:rPr>
              <a:t> Riassumendo le caratteristiche di un catechista compagno di viaggio sono: </a:t>
            </a:r>
            <a:r>
              <a:rPr lang="it-IT" sz="2000" i="1" u="sng" dirty="0">
                <a:solidFill>
                  <a:srgbClr val="000000"/>
                </a:solidFill>
              </a:rPr>
              <a:t>testimone – amico- maestro – educatore – costruttore di comunione.</a:t>
            </a:r>
          </a:p>
          <a:p>
            <a:pPr marL="342900" indent="-342900" algn="just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it-IT" sz="1400" dirty="0">
              <a:solidFill>
                <a:srgbClr val="000000"/>
              </a:solidFill>
            </a:endParaRPr>
          </a:p>
          <a:p>
            <a:pPr marL="342900" indent="-342900" algn="just" fontAlgn="auto"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2000" b="1" dirty="0">
                <a:solidFill>
                  <a:srgbClr val="000000"/>
                </a:solidFill>
              </a:rPr>
              <a:t>il ministero del catechista accompagnatore</a:t>
            </a:r>
            <a:r>
              <a:rPr lang="it-IT" sz="2000" dirty="0">
                <a:solidFill>
                  <a:srgbClr val="000000"/>
                </a:solidFill>
              </a:rPr>
              <a:t>. L’accompagnamento esprime: </a:t>
            </a:r>
            <a:r>
              <a:rPr lang="it-IT" sz="2000" i="1" dirty="0">
                <a:solidFill>
                  <a:srgbClr val="000000"/>
                </a:solidFill>
              </a:rPr>
              <a:t>“Attenzione alla persona”, “coinvolgimento della comunità”, “gradualità e progresso nella fede”, “solidarietà e amicizia”, “attenzione alla quotidianità”, “rapporto a tu per tu”, “capacità di lavorare in </a:t>
            </a:r>
            <a:r>
              <a:rPr lang="it-IT" sz="2000" i="1" dirty="0" err="1">
                <a:solidFill>
                  <a:srgbClr val="000000"/>
                </a:solidFill>
              </a:rPr>
              <a:t>èquipe</a:t>
            </a:r>
            <a:r>
              <a:rPr lang="it-IT" sz="2000" i="1" dirty="0">
                <a:solidFill>
                  <a:srgbClr val="000000"/>
                </a:solidFill>
              </a:rPr>
              <a:t>”, “accoglienza e cordialità”, “flessibilità” e “testimonianza di se stessi”.</a:t>
            </a:r>
            <a:endParaRPr lang="it-IT" sz="2000" dirty="0">
              <a:solidFill>
                <a:srgbClr val="000000"/>
              </a:solidFill>
            </a:endParaRPr>
          </a:p>
        </p:txBody>
      </p:sp>
      <p:sp>
        <p:nvSpPr>
          <p:cNvPr id="20484" name="Segnaposto piè di pagina 3"/>
          <p:cNvSpPr txBox="1">
            <a:spLocks/>
          </p:cNvSpPr>
          <p:nvPr/>
        </p:nvSpPr>
        <p:spPr bwMode="auto">
          <a:xfrm>
            <a:off x="4670425" y="115888"/>
            <a:ext cx="35020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1200" b="1">
                <a:solidFill>
                  <a:srgbClr val="000000"/>
                </a:solidFill>
                <a:latin typeface="Century Gothic" pitchFamily="34" charset="0"/>
              </a:rPr>
              <a:t>UFFICIO  DIOCESANO PER LA CATECHESI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xfrm>
            <a:off x="7812088" y="6492875"/>
            <a:ext cx="13319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07146EB-4673-4A00-8F83-D389ED3B4386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67544" y="1052736"/>
            <a:ext cx="8208913" cy="523220"/>
          </a:xfrm>
          <a:prstGeom prst="rect">
            <a:avLst/>
          </a:prstGeom>
          <a:ln>
            <a:solidFill>
              <a:srgbClr val="F95D07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dirty="0">
                <a:solidFill>
                  <a:srgbClr val="000000"/>
                </a:solidFill>
              </a:rPr>
              <a:t>2</a:t>
            </a:r>
            <a:r>
              <a:rPr lang="it-IT" sz="2800" b="1" dirty="0">
                <a:ln>
                  <a:solidFill>
                    <a:srgbClr val="F95D07"/>
                  </a:solidFill>
                </a:ln>
                <a:solidFill>
                  <a:srgbClr val="000000"/>
                </a:solidFill>
              </a:rPr>
              <a:t>. L’incontro si vive, si organizza, si verifica</a:t>
            </a:r>
          </a:p>
        </p:txBody>
      </p:sp>
      <p:sp>
        <p:nvSpPr>
          <p:cNvPr id="7" name="Rettangolo 6"/>
          <p:cNvSpPr>
            <a:spLocks noChangeArrowheads="1"/>
          </p:cNvSpPr>
          <p:nvPr/>
        </p:nvSpPr>
        <p:spPr bwMode="auto">
          <a:xfrm>
            <a:off x="755650" y="2047875"/>
            <a:ext cx="69119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>
                <a:solidFill>
                  <a:srgbClr val="000000"/>
                </a:solidFill>
              </a:rPr>
              <a:t>Segno:</a:t>
            </a:r>
            <a:r>
              <a:rPr lang="it-IT" sz="2400" b="1" i="1">
                <a:solidFill>
                  <a:srgbClr val="000000"/>
                </a:solidFill>
              </a:rPr>
              <a:t> </a:t>
            </a:r>
            <a:r>
              <a:rPr lang="it-IT" sz="2400" i="1">
                <a:solidFill>
                  <a:srgbClr val="000000"/>
                </a:solidFill>
              </a:rPr>
              <a:t>Flauto, spartito e scarpette da danza. </a:t>
            </a:r>
          </a:p>
        </p:txBody>
      </p:sp>
      <p:pic>
        <p:nvPicPr>
          <p:cNvPr id="2053" name="Picture 5" descr="imagesZBGH0729"/>
          <p:cNvPicPr>
            <a:picLocks noChangeAspect="1" noChangeArrowheads="1"/>
          </p:cNvPicPr>
          <p:nvPr/>
        </p:nvPicPr>
        <p:blipFill>
          <a:blip r:embed="rId2" cstate="print">
            <a:biLevel thresh="75000"/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003604" y="3287956"/>
            <a:ext cx="2720523" cy="173000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13" name="Picture 4" descr="imagesG856DWRV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20504166">
            <a:off x="1658413" y="3247016"/>
            <a:ext cx="3386331" cy="153156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6500" y="3716338"/>
            <a:ext cx="1419225" cy="247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2" name="Segnaposto piè di pagina 3"/>
          <p:cNvSpPr txBox="1">
            <a:spLocks/>
          </p:cNvSpPr>
          <p:nvPr/>
        </p:nvSpPr>
        <p:spPr bwMode="auto">
          <a:xfrm>
            <a:off x="4670425" y="115888"/>
            <a:ext cx="35020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1200" b="1">
                <a:solidFill>
                  <a:srgbClr val="000000"/>
                </a:solidFill>
                <a:latin typeface="Century Gothic" pitchFamily="34" charset="0"/>
              </a:rPr>
              <a:t>UFFICIO  DIOCESANO PER LA CATECHESI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I INCONTRO E' stato un bel concerto">
  <a:themeElements>
    <a:clrScheme name="Personalizzato 6">
      <a:dk1>
        <a:srgbClr val="B3F200"/>
      </a:dk1>
      <a:lt1>
        <a:srgbClr val="DFF7AE"/>
      </a:lt1>
      <a:dk2>
        <a:srgbClr val="DFF7AE"/>
      </a:dk2>
      <a:lt2>
        <a:srgbClr val="CAF278"/>
      </a:lt2>
      <a:accent1>
        <a:srgbClr val="94C600"/>
      </a:accent1>
      <a:accent2>
        <a:srgbClr val="E68200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 INCONTRO E' stato un bel concerto</Template>
  <TotalTime>0</TotalTime>
  <Words>1299</Words>
  <Application>Microsoft Office PowerPoint</Application>
  <PresentationFormat>Presentazione su schermo (4:3)</PresentationFormat>
  <Paragraphs>141</Paragraphs>
  <Slides>17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18" baseType="lpstr">
      <vt:lpstr>VI INCONTRO E' stato un bel concerto</vt:lpstr>
      <vt:lpstr>E’ stato un bel concerto? Quale musica si è prodotta nel corso  di questi mesi?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E’ stato un bel concerto? Quale musica si è prodotta nel corso  di questi mesi?</dc:title>
  <dc:creator>Liliana</dc:creator>
  <cp:lastModifiedBy>Liliana</cp:lastModifiedBy>
  <cp:revision>1</cp:revision>
  <dcterms:created xsi:type="dcterms:W3CDTF">2014-03-15T14:06:26Z</dcterms:created>
  <dcterms:modified xsi:type="dcterms:W3CDTF">2014-03-15T14:07:03Z</dcterms:modified>
</cp:coreProperties>
</file>