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Default Extension="png" ContentType="image/png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  <p:sldMasterId id="2147483655" r:id="rId4"/>
    <p:sldMasterId id="2147483657" r:id="rId5"/>
  </p:sldMasterIdLst>
  <p:sldIdLst>
    <p:sldId id="279" r:id="rId6"/>
    <p:sldId id="256" r:id="rId7"/>
    <p:sldId id="277" r:id="rId8"/>
    <p:sldId id="276" r:id="rId9"/>
    <p:sldId id="260" r:id="rId10"/>
    <p:sldId id="282" r:id="rId11"/>
    <p:sldId id="283" r:id="rId12"/>
    <p:sldId id="284" r:id="rId13"/>
    <p:sldId id="261" r:id="rId14"/>
    <p:sldId id="262" r:id="rId15"/>
    <p:sldId id="263" r:id="rId16"/>
    <p:sldId id="264" r:id="rId17"/>
    <p:sldId id="265" r:id="rId18"/>
    <p:sldId id="280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8" r:id="rId30"/>
  </p:sldIdLst>
  <p:sldSz cx="9144000" cy="6858000" type="screen4x3"/>
  <p:notesSz cx="6669088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7D"/>
    <a:srgbClr val="FFCCFF"/>
    <a:srgbClr val="00FF00"/>
    <a:srgbClr val="0033CC"/>
    <a:srgbClr val="CC3300"/>
    <a:srgbClr val="FF0000"/>
    <a:srgbClr val="D60093"/>
    <a:srgbClr val="FF9900"/>
    <a:srgbClr val="FF00FF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microsoft.com/office/2006/relationships/legacyDocTextInfo" Target="legacyDocTextInfo.bin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7.bin"/><Relationship Id="rId2" Type="http://schemas.microsoft.com/office/2006/relationships/legacyDiagramText" Target="legacyDiagramText6.bin"/><Relationship Id="rId1" Type="http://schemas.microsoft.com/office/2006/relationships/legacyDiagramText" Target="legacyDiagramText5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A3E054-3551-4F60-8BAB-2D235ADDC971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it-IT" sz="2400">
              <a:latin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69E89-9910-4DC1-9AA1-939F6B1FE3C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1D79E-351A-4C76-B652-43A5F3DA1DF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50F19B6C-6ECF-4D85-9D5A-7190FDED516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A3411DE0-B52C-4E94-856C-4754DEDB89F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84591B8A-9502-4403-B5CC-E0BA1A04EC9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AB31095D-B8D7-4E7D-8821-453E92DE477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566738" y="1752600"/>
            <a:ext cx="3924300" cy="2057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66738" y="3962400"/>
            <a:ext cx="3924300" cy="2057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half" idx="3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F807BF7A-5640-4061-B274-E70CF614790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34F1535-E5DE-4B51-9D5A-C25AF11A161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7470D-88C4-419A-B4B1-72B738F840B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BC67A-F70D-4C10-86B2-1D7E1C97FC1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E911-8765-4B14-BE03-27473F4657D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55219-0DC6-4B82-9683-DB7469524D6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1B60BB-5E05-4D38-ABD2-FF2FCBE19E3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0DF3B-3CD0-4BAC-9FF0-5A07839B6DE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F5B498-B9CB-47F3-BD98-3ECC310D5CF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F6E34-5DD8-4F1A-800E-07C9E9B1386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50CF0-4FBF-43BA-8165-B603382E8D5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609DBA-FAB7-41C9-9DD4-F0DFE51E8A6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50D8CE-C265-4572-B451-725F08D4AA6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120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it-IT" sz="2400">
                <a:latin typeface="Times New Roman" pitchFamily="18" charset="0"/>
              </a:endParaRPr>
            </a:p>
          </p:txBody>
        </p:sp>
        <p:sp>
          <p:nvSpPr>
            <p:cNvPr id="51204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it-IT" sz="2400">
                <a:latin typeface="Times New Roman" pitchFamily="18" charset="0"/>
              </a:endParaRPr>
            </a:p>
          </p:txBody>
        </p:sp>
      </p:grp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51206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207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120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1209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51210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it-IT"/>
          </a:p>
        </p:txBody>
      </p:sp>
      <p:sp>
        <p:nvSpPr>
          <p:cNvPr id="51211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D8E6E9AE-ABEC-41B2-8E7F-F252E574B87D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5121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CCF8A-51D6-44C0-80D0-AC47F8E51AA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9429A-6F00-4768-AB6C-B819B81B300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1011E-8572-4790-B8D9-E449F8003F8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B4D9D-5D24-4470-9087-53D34F4D862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31C2C-5A8A-4393-AF4B-CAD1939891F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00309-5EA9-4232-BDE3-25F381E6D1D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F3FDD-2DF0-45F2-ADC6-4FEDC94324D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52BC4-8082-4F88-93B6-4C54338ED22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B69CE-55F3-4D77-B98E-3E9257006CD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D1231-810B-4579-B54A-09F6A59CC3B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F955B-0045-471B-AE83-B16C235E3DF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half" idx="3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5AF0EB55-0E40-49C1-A0A6-B42BFA31E7D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8548-F826-4DDB-9116-35069E7B8FA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73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57350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73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73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7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7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7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737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737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grpSp>
          <p:nvGrpSpPr>
            <p:cNvPr id="5737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737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7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38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738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738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738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738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7385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7386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7387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67F82F6-C413-458D-8343-EC944854D9B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82B3B-5BF7-4B36-AD4E-CA7A6272806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2426A-962F-4815-BB05-96492260DF9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1278F-085B-454B-8A89-BCB9A264C25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F7920-51BF-473E-8A1A-D9EEEC8EAEE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EF6E6-9011-49A2-A76C-37607868AF5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D856D-AA71-41FD-BC20-E4137CD2A54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0AD9C-99E8-4510-ADE9-0F4CC409E5C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12A40-F8CE-46DF-B193-43C656625CF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2AC4E-8D5B-4DBF-8CB7-ABD53B4BBF2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1F9A6-1726-445F-B22A-CFD9D54C496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32CEB-280E-473A-A112-B22E3070ECF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C4A1263-0ECC-423C-8F27-F10794201EE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AC846-7187-4E2D-AC19-CE24A56BBE5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A6B39-A889-418E-93DF-A4087B59F9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CFBCB-2B52-4B55-8A85-2D3952950F7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40CC1-5440-4451-B372-82D024C2569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95EE9-F14B-4F6D-AB94-FE0BB1EA950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92639-25E2-4D06-8E5B-DE4505B7EA1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9C005-FAAC-49B9-A3AF-139FDD424E5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58182-B400-4F98-A760-B37BC2857C7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C8776-9E03-4AA5-99BD-6D754F60873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3AC3-B983-4DF2-8A90-6F5E6F6D1D05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1A781-FACF-457C-82F4-311254C2A7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0FFEA-DB3A-41F8-855B-0C39A018504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82A634D-C3D1-421A-AA66-83B17ACCEEA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95B6637-4272-453D-A854-82046E19B5C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65433-2FA5-4BF9-B361-E9872EEC67B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5A805-7F7A-4676-9997-A6EB23EEDC5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5C554-7B04-4D0B-9DBD-39BAA214D54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it-IT" sz="2400">
              <a:latin typeface="Times New Roman" pitchFamily="18" charset="0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it-IT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F2EA35-7959-4942-8085-A23E4F8AFCEB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709" r:id="rId12"/>
    <p:sldLayoutId id="2147483710" r:id="rId13"/>
    <p:sldLayoutId id="2147483711" r:id="rId14"/>
    <p:sldLayoutId id="2147483712" r:id="rId15"/>
    <p:sldLayoutId id="2147483716" r:id="rId16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4B88ADA4-D55A-426F-BC68-E2F8D086B686}" type="slidenum">
              <a:rPr lang="it-IT"/>
              <a:pPr/>
              <a:t>‹N›</a:t>
            </a:fld>
            <a:endParaRPr 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50179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50180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0181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50182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50183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0184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018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018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018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5018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6B1DAEE9-E7FC-41EE-82BB-CCFB4D64EEF3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1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3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3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5632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63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63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3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3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34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34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3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34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34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63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63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63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grpSp>
          <p:nvGrpSpPr>
            <p:cNvPr id="5635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63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63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63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63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63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63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563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563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BFF6097-E9CD-40E3-A68C-391A08F00E03}" type="slidenum">
              <a:rPr lang="it-IT"/>
              <a:pPr/>
              <a:t>‹N›</a:t>
            </a:fld>
            <a:endParaRPr lang="it-IT"/>
          </a:p>
        </p:txBody>
      </p:sp>
      <p:sp>
        <p:nvSpPr>
          <p:cNvPr id="563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13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957F9C2-AB43-419F-A774-E7451D008DE0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4" r:id="rId12"/>
    <p:sldLayoutId id="2147483715" r:id="rId13"/>
  </p:sldLayoutIdLst>
  <p:transition>
    <p:wheel spokes="8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2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99"/>
            </a:gs>
            <a:gs pos="100000">
              <a:srgbClr val="FFCC99">
                <a:gamma/>
                <a:shade val="46275"/>
                <a:invGamma/>
              </a:srgb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Grp="1" noChangeArrowheads="1"/>
          </p:cNvSpPr>
          <p:nvPr>
            <p:ph type="title"/>
          </p:nvPr>
        </p:nvSpPr>
        <p:spPr>
          <a:xfrm>
            <a:off x="574675" y="404664"/>
            <a:ext cx="8001000" cy="1116161"/>
          </a:xfrm>
        </p:spPr>
        <p:txBody>
          <a:bodyPr/>
          <a:lstStyle/>
          <a:p>
            <a:pPr algn="ctr"/>
            <a:r>
              <a:rPr lang="it-IT" sz="3600" b="1" dirty="0">
                <a:solidFill>
                  <a:srgbClr val="CC0066"/>
                </a:solidFill>
                <a:latin typeface="Narkisim" pitchFamily="34" charset="-79"/>
                <a:cs typeface="Narkisim" pitchFamily="34" charset="-79"/>
              </a:rPr>
              <a:t>LO STILE CATECUMENALE</a:t>
            </a:r>
            <a:r>
              <a:rPr lang="it-IT" sz="4400" b="1" dirty="0">
                <a:solidFill>
                  <a:srgbClr val="CC0066"/>
                </a:solidFill>
                <a:latin typeface="Narkisim" pitchFamily="34" charset="-79"/>
                <a:cs typeface="Narkisim" pitchFamily="34" charset="-79"/>
              </a:rPr>
              <a:t> </a:t>
            </a:r>
            <a:br>
              <a:rPr lang="it-IT" sz="4400" b="1" dirty="0">
                <a:solidFill>
                  <a:srgbClr val="CC0066"/>
                </a:solidFill>
                <a:latin typeface="Narkisim" pitchFamily="34" charset="-79"/>
                <a:cs typeface="Narkisim" pitchFamily="34" charset="-79"/>
              </a:rPr>
            </a:br>
            <a:r>
              <a:rPr lang="it-IT" sz="4400" b="1" dirty="0">
                <a:solidFill>
                  <a:srgbClr val="CC0066"/>
                </a:solidFill>
                <a:latin typeface="Narkisim" pitchFamily="34" charset="-79"/>
                <a:cs typeface="Narkisim" pitchFamily="34" charset="-79"/>
              </a:rPr>
              <a:t>negli itinerari </a:t>
            </a:r>
            <a:r>
              <a:rPr lang="it-IT" sz="4400" b="1" dirty="0" smtClean="0">
                <a:solidFill>
                  <a:srgbClr val="CC0066"/>
                </a:solidFill>
                <a:latin typeface="Narkisim" pitchFamily="34" charset="-79"/>
                <a:cs typeface="Narkisim" pitchFamily="34" charset="-79"/>
              </a:rPr>
              <a:t>pastorali</a:t>
            </a:r>
            <a:endParaRPr lang="it-IT" sz="3400" b="1" dirty="0">
              <a:solidFill>
                <a:srgbClr val="CC0066"/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348038" y="4292600"/>
            <a:ext cx="5795962" cy="1943100"/>
          </a:xfrm>
        </p:spPr>
        <p:txBody>
          <a:bodyPr/>
          <a:lstStyle/>
          <a:p>
            <a:pPr marL="571500" indent="-5715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it-IT" sz="2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Iniziare “di nuovo” alla vita cristiana 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it-IT" sz="2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Azioni di accompagnamento 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it-IT" sz="2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sequenza di un percorso nello stile catecumenale 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it-IT" sz="2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Come costruire una “nuova identità” cristiana</a:t>
            </a:r>
          </a:p>
          <a:p>
            <a:pPr marL="571500" indent="-571500">
              <a:lnSpc>
                <a:spcPct val="90000"/>
              </a:lnSpc>
              <a:buFont typeface="Wingdings" pitchFamily="2" charset="2"/>
              <a:buNone/>
            </a:pPr>
            <a:endParaRPr lang="it-IT" sz="2000" b="1" dirty="0">
              <a:solidFill>
                <a:srgbClr val="66FF33"/>
              </a:solidFill>
            </a:endParaRPr>
          </a:p>
        </p:txBody>
      </p:sp>
      <p:pic>
        <p:nvPicPr>
          <p:cNvPr id="59400" name="Picture 8" descr="Emmaus la str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44675"/>
            <a:ext cx="3086100" cy="431958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59401" name="Picture 9" descr="Battistero Lourd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484313"/>
            <a:ext cx="3744912" cy="2736850"/>
          </a:xfrm>
          <a:prstGeom prst="rect">
            <a:avLst/>
          </a:prstGeom>
          <a:noFill/>
        </p:spPr>
      </p:pic>
      <p:pic>
        <p:nvPicPr>
          <p:cNvPr id="59402" name="Picture 10" descr="Vale la pena credere in Gesù avan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44675"/>
            <a:ext cx="3062287" cy="432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3375"/>
            <a:ext cx="9144000" cy="1223963"/>
          </a:xfrm>
        </p:spPr>
        <p:txBody>
          <a:bodyPr/>
          <a:lstStyle/>
          <a:p>
            <a:pPr algn="ctr"/>
            <a:r>
              <a:rPr lang="it-IT" sz="32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de Latin" pitchFamily="18" charset="0"/>
              </a:rPr>
              <a:t>2. Azioni di accompagnamento 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87900" y="3789363"/>
            <a:ext cx="3770313" cy="2968625"/>
          </a:xfrm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it-IT" sz="2400">
                <a:solidFill>
                  <a:srgbClr val="FFFF00"/>
                </a:solidFill>
              </a:rPr>
              <a:t>Modelliamo </a:t>
            </a:r>
          </a:p>
          <a:p>
            <a:pPr algn="r">
              <a:lnSpc>
                <a:spcPct val="90000"/>
              </a:lnSpc>
            </a:pPr>
            <a:r>
              <a:rPr lang="it-IT" sz="2400">
                <a:solidFill>
                  <a:srgbClr val="FFFF00"/>
                </a:solidFill>
              </a:rPr>
              <a:t>il nostro percorso</a:t>
            </a:r>
          </a:p>
          <a:p>
            <a:pPr algn="r">
              <a:lnSpc>
                <a:spcPct val="90000"/>
              </a:lnSpc>
            </a:pPr>
            <a:r>
              <a:rPr lang="it-IT" sz="2400">
                <a:solidFill>
                  <a:srgbClr val="FFFF00"/>
                </a:solidFill>
              </a:rPr>
              <a:t>su quello che è successo</a:t>
            </a:r>
          </a:p>
          <a:p>
            <a:pPr algn="r">
              <a:lnSpc>
                <a:spcPct val="90000"/>
              </a:lnSpc>
            </a:pPr>
            <a:r>
              <a:rPr lang="it-IT" sz="2400">
                <a:solidFill>
                  <a:srgbClr val="FFFF00"/>
                </a:solidFill>
              </a:rPr>
              <a:t>lungo la strada </a:t>
            </a:r>
          </a:p>
          <a:p>
            <a:pPr algn="r">
              <a:lnSpc>
                <a:spcPct val="90000"/>
              </a:lnSpc>
            </a:pPr>
            <a:r>
              <a:rPr lang="it-IT" sz="2400">
                <a:solidFill>
                  <a:srgbClr val="FFFF00"/>
                </a:solidFill>
              </a:rPr>
              <a:t>verso Emmaus </a:t>
            </a:r>
          </a:p>
          <a:p>
            <a:pPr algn="r">
              <a:lnSpc>
                <a:spcPct val="90000"/>
              </a:lnSpc>
            </a:pPr>
            <a:r>
              <a:rPr lang="it-IT" sz="2400">
                <a:solidFill>
                  <a:srgbClr val="FFFF00"/>
                </a:solidFill>
              </a:rPr>
              <a:t>[Lc 24]</a:t>
            </a:r>
          </a:p>
        </p:txBody>
      </p:sp>
      <p:pic>
        <p:nvPicPr>
          <p:cNvPr id="15364" name="Picture 4" descr="Il racconto dell'itinerar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88" y="1628775"/>
            <a:ext cx="3376612" cy="5040313"/>
          </a:xfrm>
          <a:prstGeom prst="rect">
            <a:avLst/>
          </a:prstGeom>
          <a:noFill/>
        </p:spPr>
      </p:pic>
      <p:pic>
        <p:nvPicPr>
          <p:cNvPr id="15365" name="Picture 5" descr="logo Progetto Emma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571612"/>
            <a:ext cx="2232025" cy="2049462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>
                <a:solidFill>
                  <a:srgbClr val="FF9933"/>
                </a:solidFill>
              </a:rPr>
              <a:t>“Si avvicinò e camminava con loro”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340768"/>
            <a:ext cx="4037013" cy="5257800"/>
          </a:xfrm>
        </p:spPr>
        <p:txBody>
          <a:bodyPr/>
          <a:lstStyle/>
          <a:p>
            <a:pPr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2060"/>
                </a:solidFill>
                <a:latin typeface="Papyrus" pitchFamily="66" charset="0"/>
              </a:rPr>
              <a:t>I fatti accaduti “in questi ultimi tempi”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2060"/>
                </a:solidFill>
                <a:latin typeface="Papyrus" pitchFamily="66" charset="0"/>
              </a:rPr>
              <a:t>Le sensazioni provate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2060"/>
                </a:solidFill>
                <a:latin typeface="Papyrus" pitchFamily="66" charset="0"/>
              </a:rPr>
              <a:t>Le delusioni patite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2060"/>
                </a:solidFill>
                <a:latin typeface="Papyrus" pitchFamily="66" charset="0"/>
              </a:rPr>
              <a:t>Dove sta andando la tua vita ora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2060"/>
                </a:solidFill>
                <a:latin typeface="Papyrus" pitchFamily="66" charset="0"/>
              </a:rPr>
              <a:t>Quale situazione vivi: personale, familiare, professionale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2060"/>
                </a:solidFill>
                <a:latin typeface="Papyrus" pitchFamily="66" charset="0"/>
              </a:rPr>
              <a:t>Le tue gioie e le tue </a:t>
            </a:r>
            <a:r>
              <a:rPr lang="it-IT" sz="2400" b="1" dirty="0" smtClean="0">
                <a:solidFill>
                  <a:srgbClr val="002060"/>
                </a:solidFill>
                <a:latin typeface="Papyrus" pitchFamily="66" charset="0"/>
              </a:rPr>
              <a:t>sofferenze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it-IT" sz="2400" b="1" dirty="0" smtClean="0">
                <a:solidFill>
                  <a:srgbClr val="002060"/>
                </a:solidFill>
                <a:latin typeface="Papyrus" pitchFamily="66" charset="0"/>
              </a:rPr>
              <a:t>Il bisogno  di amare/essere amati</a:t>
            </a:r>
            <a:endParaRPr lang="it-IT" sz="2400" b="1" dirty="0">
              <a:solidFill>
                <a:srgbClr val="002060"/>
              </a:solidFill>
              <a:latin typeface="Papyrus" pitchFamily="66" charset="0"/>
            </a:endParaRPr>
          </a:p>
          <a:p>
            <a:pPr>
              <a:buFont typeface="Wingdings" pitchFamily="2" charset="2"/>
              <a:buBlip>
                <a:blip r:embed="rId2"/>
              </a:buBlip>
            </a:pPr>
            <a:endParaRPr lang="it-IT" sz="2400" b="1" dirty="0">
              <a:solidFill>
                <a:srgbClr val="CC0000"/>
              </a:solidFill>
              <a:latin typeface="Papyrus" pitchFamily="66" charset="0"/>
            </a:endParaRPr>
          </a:p>
        </p:txBody>
      </p:sp>
      <p:pic>
        <p:nvPicPr>
          <p:cNvPr id="16394" name="Picture 10" descr="Emmaus disegnet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1557338"/>
            <a:ext cx="4392612" cy="4037012"/>
          </a:xfrm>
          <a:noFill/>
          <a:ln w="19050">
            <a:solidFill>
              <a:srgbClr val="FF3300"/>
            </a:solidFill>
          </a:ln>
        </p:spPr>
      </p:pic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859338" y="5805488"/>
            <a:ext cx="3455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rte" pitchFamily="66" charset="0"/>
              </a:rPr>
              <a:t>La loro storia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8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800"/>
                            </p:stCondLst>
                            <p:childTnLst>
                              <p:par>
                                <p:cTn id="2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00"/>
                            </p:stCondLst>
                            <p:childTnLst>
                              <p:par>
                                <p:cTn id="2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800"/>
                            </p:stCondLst>
                            <p:childTnLst>
                              <p:par>
                                <p:cTn id="3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800"/>
                            </p:stCondLst>
                            <p:childTnLst>
                              <p:par>
                                <p:cTn id="4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800"/>
                            </p:stCondLst>
                            <p:childTnLst>
                              <p:par>
                                <p:cTn id="4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800"/>
                            </p:stCondLst>
                            <p:childTnLst>
                              <p:par>
                                <p:cTn id="5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/>
      <p:bldP spid="1639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r>
              <a:rPr lang="it-IT">
                <a:solidFill>
                  <a:srgbClr val="FF6600"/>
                </a:solidFill>
              </a:rPr>
              <a:t>“Che cosa vi è successo?”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8596" y="1214422"/>
            <a:ext cx="4037012" cy="45307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FF00"/>
                </a:solidFill>
                <a:latin typeface="Occidental" pitchFamily="2" charset="0"/>
              </a:rPr>
              <a:t>Ho incontrato un uomo che mi ha </a:t>
            </a:r>
            <a:r>
              <a:rPr lang="it-IT" sz="2400" b="1" dirty="0" err="1">
                <a:solidFill>
                  <a:srgbClr val="00FF00"/>
                </a:solidFill>
                <a:latin typeface="Occidental" pitchFamily="2" charset="0"/>
              </a:rPr>
              <a:t>detto…</a:t>
            </a:r>
            <a:endParaRPr lang="it-IT" sz="2400" b="1" dirty="0">
              <a:solidFill>
                <a:srgbClr val="00FF00"/>
              </a:solidFill>
              <a:latin typeface="Occidental" pitchFamily="2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FF00"/>
                </a:solidFill>
                <a:latin typeface="Occidental" pitchFamily="2" charset="0"/>
              </a:rPr>
              <a:t>Sto cercando un senso alla mia </a:t>
            </a:r>
            <a:r>
              <a:rPr lang="it-IT" sz="2400" b="1" dirty="0" err="1">
                <a:solidFill>
                  <a:srgbClr val="00FF00"/>
                </a:solidFill>
                <a:latin typeface="Occidental" pitchFamily="2" charset="0"/>
              </a:rPr>
              <a:t>vita…</a:t>
            </a:r>
            <a:endParaRPr lang="it-IT" sz="2400" b="1" dirty="0">
              <a:solidFill>
                <a:srgbClr val="00FF00"/>
              </a:solidFill>
              <a:latin typeface="Occidental" pitchFamily="2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FF00"/>
                </a:solidFill>
                <a:latin typeface="Occidental" pitchFamily="2" charset="0"/>
              </a:rPr>
              <a:t>Sono deluso dalla mia </a:t>
            </a:r>
            <a:r>
              <a:rPr lang="it-IT" sz="2400" b="1" dirty="0" err="1">
                <a:solidFill>
                  <a:srgbClr val="00FF00"/>
                </a:solidFill>
                <a:latin typeface="Occidental" pitchFamily="2" charset="0"/>
              </a:rPr>
              <a:t>vita…</a:t>
            </a:r>
            <a:endParaRPr lang="it-IT" sz="2400" b="1" dirty="0">
              <a:solidFill>
                <a:srgbClr val="00FF00"/>
              </a:solidFill>
              <a:latin typeface="Occidental" pitchFamily="2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FF00"/>
                </a:solidFill>
                <a:latin typeface="Occidental" pitchFamily="2" charset="0"/>
              </a:rPr>
              <a:t>Voglio essere felice e fare una vita </a:t>
            </a:r>
            <a:r>
              <a:rPr lang="it-IT" sz="2400" b="1" dirty="0" err="1">
                <a:solidFill>
                  <a:srgbClr val="00FF00"/>
                </a:solidFill>
                <a:latin typeface="Occidental" pitchFamily="2" charset="0"/>
              </a:rPr>
              <a:t>degna…</a:t>
            </a:r>
            <a:endParaRPr lang="it-IT" sz="2400" b="1" dirty="0">
              <a:solidFill>
                <a:srgbClr val="00FF00"/>
              </a:solidFill>
              <a:latin typeface="Occidental" pitchFamily="2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FF00"/>
                </a:solidFill>
                <a:latin typeface="Occidental" pitchFamily="2" charset="0"/>
              </a:rPr>
              <a:t>Ho incontrato il Signore in una certa </a:t>
            </a:r>
            <a:r>
              <a:rPr lang="it-IT" sz="2400" b="1" dirty="0" err="1">
                <a:solidFill>
                  <a:srgbClr val="00FF00"/>
                </a:solidFill>
                <a:latin typeface="Occidental" pitchFamily="2" charset="0"/>
              </a:rPr>
              <a:t>circostanza…</a:t>
            </a:r>
            <a:endParaRPr lang="it-IT" sz="2400" b="1" dirty="0">
              <a:solidFill>
                <a:srgbClr val="00FF00"/>
              </a:solidFill>
              <a:latin typeface="Occidental" pitchFamily="2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it-IT" sz="2400" b="1" dirty="0">
                <a:solidFill>
                  <a:srgbClr val="00FF00"/>
                </a:solidFill>
                <a:latin typeface="Occidental" pitchFamily="2" charset="0"/>
              </a:rPr>
              <a:t>Ricordo con nostalgia la mia infanzia, ora voglio </a:t>
            </a:r>
            <a:r>
              <a:rPr lang="it-IT" sz="2400" b="1" dirty="0" err="1">
                <a:solidFill>
                  <a:srgbClr val="00FF00"/>
                </a:solidFill>
                <a:latin typeface="Occidental" pitchFamily="2" charset="0"/>
              </a:rPr>
              <a:t>capire…</a:t>
            </a:r>
            <a:endParaRPr lang="it-IT" sz="2400" b="1" dirty="0">
              <a:solidFill>
                <a:srgbClr val="00FF00"/>
              </a:solidFill>
              <a:latin typeface="Occidental" pitchFamily="2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it-IT" sz="2400" b="1" dirty="0">
              <a:solidFill>
                <a:srgbClr val="FF0066"/>
              </a:solidFill>
              <a:latin typeface="Occidental" pitchFamily="2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it-IT" sz="2400" dirty="0">
              <a:solidFill>
                <a:srgbClr val="FF0066"/>
              </a:solidFill>
            </a:endParaRPr>
          </a:p>
        </p:txBody>
      </p:sp>
      <p:sp>
        <p:nvSpPr>
          <p:cNvPr id="19460" name="Rectangle 4"/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4649788" y="1600200"/>
            <a:ext cx="4037012" cy="4133850"/>
          </a:xfrm>
        </p:spPr>
      </p:sp>
      <p:pic>
        <p:nvPicPr>
          <p:cNvPr id="19461" name="Picture 5" descr="Bassano Jacopo Emma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68413"/>
            <a:ext cx="4027487" cy="4464050"/>
          </a:xfrm>
          <a:prstGeom prst="rect">
            <a:avLst/>
          </a:prstGeom>
          <a:noFill/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003800" y="6021388"/>
            <a:ext cx="34559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rte" pitchFamily="66" charset="0"/>
              </a:rPr>
              <a:t>I loro motivi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575675" cy="1216025"/>
          </a:xfrm>
        </p:spPr>
        <p:txBody>
          <a:bodyPr/>
          <a:lstStyle/>
          <a:p>
            <a:r>
              <a:rPr lang="it-IT" sz="4000" b="1">
                <a:solidFill>
                  <a:srgbClr val="FF6600"/>
                </a:solidFill>
              </a:rPr>
              <a:t>“Spiegò loro in tutte le Scritture ciò che si riferiva a Lui”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7013" cy="4530725"/>
          </a:xfrm>
        </p:spPr>
        <p:txBody>
          <a:bodyPr/>
          <a:lstStyle/>
          <a:p>
            <a:pPr>
              <a:buFont typeface="Wingdings" pitchFamily="2" charset="2"/>
              <a:buChar char="&amp;"/>
            </a:pPr>
            <a:r>
              <a:rPr lang="it-IT" dirty="0">
                <a:solidFill>
                  <a:srgbClr val="FF0000"/>
                </a:solidFill>
                <a:latin typeface="Haettenschweiler" pitchFamily="34" charset="0"/>
              </a:rPr>
              <a:t>Attraverso le Scritture</a:t>
            </a:r>
          </a:p>
          <a:p>
            <a:pPr>
              <a:buFont typeface="Wingdings" pitchFamily="2" charset="2"/>
              <a:buChar char="&amp;"/>
            </a:pPr>
            <a:r>
              <a:rPr lang="it-IT" dirty="0">
                <a:solidFill>
                  <a:srgbClr val="FF0000"/>
                </a:solidFill>
                <a:latin typeface="Haettenschweiler" pitchFamily="34" charset="0"/>
              </a:rPr>
              <a:t>Rileggere la propria storia e i propri motivi</a:t>
            </a:r>
          </a:p>
          <a:p>
            <a:pPr>
              <a:buFont typeface="Wingdings" pitchFamily="2" charset="2"/>
              <a:buChar char="&amp;"/>
            </a:pPr>
            <a:r>
              <a:rPr lang="it-IT" dirty="0">
                <a:solidFill>
                  <a:srgbClr val="FF0000"/>
                </a:solidFill>
                <a:latin typeface="Haettenschweiler" pitchFamily="34" charset="0"/>
              </a:rPr>
              <a:t>In riferimento a Gesù</a:t>
            </a:r>
          </a:p>
          <a:p>
            <a:pPr>
              <a:buFont typeface="Wingdings" pitchFamily="2" charset="2"/>
              <a:buChar char="&amp;"/>
            </a:pPr>
            <a:r>
              <a:rPr lang="it-IT" dirty="0">
                <a:solidFill>
                  <a:srgbClr val="FF0000"/>
                </a:solidFill>
                <a:latin typeface="Haettenschweiler" pitchFamily="34" charset="0"/>
              </a:rPr>
              <a:t>Non il sacramento conta</a:t>
            </a:r>
          </a:p>
          <a:p>
            <a:pPr>
              <a:buFont typeface="Wingdings" pitchFamily="2" charset="2"/>
              <a:buChar char="&amp;"/>
            </a:pPr>
            <a:r>
              <a:rPr lang="it-IT" dirty="0">
                <a:solidFill>
                  <a:srgbClr val="FF0000"/>
                </a:solidFill>
                <a:latin typeface="Haettenschweiler" pitchFamily="34" charset="0"/>
              </a:rPr>
              <a:t>Ma il diventare discepoli di Cristo</a:t>
            </a:r>
          </a:p>
          <a:p>
            <a:pPr>
              <a:buFont typeface="Wingdings" pitchFamily="2" charset="2"/>
              <a:buChar char="&amp;"/>
            </a:pPr>
            <a:r>
              <a:rPr lang="it-IT" dirty="0">
                <a:solidFill>
                  <a:srgbClr val="FF0000"/>
                </a:solidFill>
                <a:latin typeface="Haettenschweiler" pitchFamily="34" charset="0"/>
              </a:rPr>
              <a:t>E’ Lui il Salvatore della nostra vita</a:t>
            </a:r>
          </a:p>
        </p:txBody>
      </p:sp>
      <p:pic>
        <p:nvPicPr>
          <p:cNvPr id="20485" name="Picture 5" descr="19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22000"/>
          </a:blip>
          <a:srcRect/>
          <a:stretch>
            <a:fillRect/>
          </a:stretch>
        </p:blipFill>
        <p:spPr>
          <a:xfrm>
            <a:off x="4427538" y="1844675"/>
            <a:ext cx="4465637" cy="3744913"/>
          </a:xfrm>
          <a:noFill/>
          <a:ln/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572000" y="5876925"/>
            <a:ext cx="4176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rte" pitchFamily="66" charset="0"/>
              </a:rPr>
              <a:t>La Parola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>
                <a:solidFill>
                  <a:srgbClr val="FF6600"/>
                </a:solidFill>
              </a:rPr>
              <a:t>“Non ardeva forse in noi il nostro cuore?”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7900" y="1557338"/>
            <a:ext cx="4619625" cy="45307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C"/>
            </a:pPr>
            <a:r>
              <a:rPr lang="it-IT" sz="2800" dirty="0">
                <a:solidFill>
                  <a:srgbClr val="FF0000"/>
                </a:solidFill>
                <a:latin typeface="Franklin Gothic Medium" pitchFamily="34" charset="0"/>
              </a:rPr>
              <a:t>Destrutturare</a:t>
            </a:r>
          </a:p>
          <a:p>
            <a:pPr>
              <a:lnSpc>
                <a:spcPct val="90000"/>
              </a:lnSpc>
              <a:buFont typeface="Wingdings" pitchFamily="2" charset="2"/>
              <a:buChar char="C"/>
            </a:pPr>
            <a:r>
              <a:rPr lang="it-IT" sz="2800" dirty="0">
                <a:solidFill>
                  <a:srgbClr val="FF0000"/>
                </a:solidFill>
                <a:latin typeface="Franklin Gothic Medium" pitchFamily="34" charset="0"/>
              </a:rPr>
              <a:t>Ristrutturare</a:t>
            </a:r>
          </a:p>
          <a:p>
            <a:pPr>
              <a:lnSpc>
                <a:spcPct val="90000"/>
              </a:lnSpc>
              <a:buFont typeface="Wingdings" pitchFamily="2" charset="2"/>
              <a:buChar char="C"/>
            </a:pPr>
            <a:r>
              <a:rPr lang="it-IT" sz="2800" dirty="0">
                <a:solidFill>
                  <a:srgbClr val="FF0000"/>
                </a:solidFill>
                <a:latin typeface="Franklin Gothic Medium" pitchFamily="34" charset="0"/>
              </a:rPr>
              <a:t>Convincere</a:t>
            </a:r>
          </a:p>
          <a:p>
            <a:pPr>
              <a:lnSpc>
                <a:spcPct val="90000"/>
              </a:lnSpc>
              <a:buFont typeface="Wingdings" pitchFamily="2" charset="2"/>
              <a:buChar char="C"/>
            </a:pPr>
            <a:r>
              <a:rPr lang="it-IT" sz="2800" dirty="0" err="1">
                <a:solidFill>
                  <a:srgbClr val="FF0000"/>
                </a:solidFill>
                <a:latin typeface="Franklin Gothic Medium" pitchFamily="34" charset="0"/>
              </a:rPr>
              <a:t>Rimotivare</a:t>
            </a:r>
            <a:endParaRPr lang="it-IT" sz="2800" dirty="0">
              <a:solidFill>
                <a:srgbClr val="FF0000"/>
              </a:solidFill>
              <a:latin typeface="Franklin Gothic Medium" pitchFamily="34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C"/>
            </a:pPr>
            <a:r>
              <a:rPr lang="it-IT" sz="2800" dirty="0">
                <a:solidFill>
                  <a:srgbClr val="FF0000"/>
                </a:solidFill>
                <a:latin typeface="Franklin Gothic Medium" pitchFamily="34" charset="0"/>
              </a:rPr>
              <a:t>Emozionare</a:t>
            </a:r>
          </a:p>
          <a:p>
            <a:pPr>
              <a:lnSpc>
                <a:spcPct val="90000"/>
              </a:lnSpc>
              <a:buFont typeface="Wingdings" pitchFamily="2" charset="2"/>
              <a:buChar char="C"/>
            </a:pPr>
            <a:r>
              <a:rPr lang="it-IT" sz="2800" dirty="0">
                <a:solidFill>
                  <a:srgbClr val="FF0000"/>
                </a:solidFill>
                <a:latin typeface="Franklin Gothic Medium" pitchFamily="34" charset="0"/>
              </a:rPr>
              <a:t>Aiutare a decidere</a:t>
            </a:r>
          </a:p>
          <a:p>
            <a:pPr>
              <a:lnSpc>
                <a:spcPct val="90000"/>
              </a:lnSpc>
              <a:buFont typeface="Wingdings" pitchFamily="2" charset="2"/>
              <a:buChar char="C"/>
            </a:pPr>
            <a:r>
              <a:rPr lang="it-IT" sz="2800" dirty="0">
                <a:solidFill>
                  <a:srgbClr val="FF0000"/>
                </a:solidFill>
                <a:latin typeface="Franklin Gothic Medium" pitchFamily="34" charset="0"/>
              </a:rPr>
              <a:t>Proporre azioni</a:t>
            </a:r>
          </a:p>
          <a:p>
            <a:pPr>
              <a:lnSpc>
                <a:spcPct val="90000"/>
              </a:lnSpc>
              <a:buFont typeface="Wingdings" pitchFamily="2" charset="2"/>
              <a:buChar char="C"/>
            </a:pPr>
            <a:r>
              <a:rPr lang="it-IT" sz="2800" dirty="0">
                <a:solidFill>
                  <a:srgbClr val="FF0000"/>
                </a:solidFill>
                <a:latin typeface="Franklin Gothic Medium" pitchFamily="34" charset="0"/>
              </a:rPr>
              <a:t>Abituare ad esprimere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it-IT" sz="2800" dirty="0">
                <a:solidFill>
                  <a:srgbClr val="FF0000"/>
                </a:solidFill>
                <a:latin typeface="Franklin Gothic Medium" pitchFamily="34" charset="0"/>
              </a:rPr>
              <a:t>	la propria fede </a:t>
            </a:r>
          </a:p>
          <a:p>
            <a:pPr>
              <a:lnSpc>
                <a:spcPct val="90000"/>
              </a:lnSpc>
            </a:pPr>
            <a:endParaRPr lang="it-IT" sz="2800" dirty="0"/>
          </a:p>
        </p:txBody>
      </p:sp>
      <p:pic>
        <p:nvPicPr>
          <p:cNvPr id="62468" name="Picture 4" descr="oceandive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73238"/>
            <a:ext cx="4319587" cy="3240087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755650" y="5300663"/>
            <a:ext cx="532851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it-IT" sz="36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rte" pitchFamily="66" charset="0"/>
              </a:rPr>
              <a:t>La </a:t>
            </a:r>
            <a:r>
              <a:rPr lang="it-IT" sz="36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rte" pitchFamily="66" charset="0"/>
              </a:rPr>
              <a:t>conversione</a:t>
            </a:r>
          </a:p>
          <a:p>
            <a:pPr>
              <a:spcBef>
                <a:spcPts val="0"/>
              </a:spcBef>
            </a:pPr>
            <a:r>
              <a:rPr lang="it-IT" sz="36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orte" pitchFamily="66" charset="0"/>
              </a:rPr>
              <a:t>per un nuovo cammino </a:t>
            </a:r>
          </a:p>
          <a:p>
            <a:pPr>
              <a:spcBef>
                <a:spcPts val="0"/>
              </a:spcBef>
            </a:pPr>
            <a:endParaRPr lang="it-IT" sz="3600" b="1" dirty="0">
              <a:solidFill>
                <a:srgbClr val="CC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759024"/>
          </a:xfrm>
        </p:spPr>
        <p:txBody>
          <a:bodyPr/>
          <a:lstStyle/>
          <a:p>
            <a:pPr algn="ctr"/>
            <a:r>
              <a:rPr lang="it-IT" sz="44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  <a:t/>
            </a:r>
            <a:br>
              <a:rPr lang="it-IT" sz="44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</a:br>
            <a:r>
              <a:rPr lang="it-IT" sz="44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  <a:t/>
            </a:r>
            <a:br>
              <a:rPr lang="it-IT" sz="44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</a:br>
            <a:r>
              <a:rPr lang="it-IT" sz="44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  <a:t/>
            </a:r>
            <a:br>
              <a:rPr lang="it-IT" sz="44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</a:br>
            <a:r>
              <a:rPr lang="it-IT" sz="44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  <a:t/>
            </a:r>
            <a:br>
              <a:rPr lang="it-IT" sz="44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</a:br>
            <a:r>
              <a:rPr lang="it-IT" sz="3600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  <a:t>3</a:t>
            </a:r>
            <a:r>
              <a:rPr lang="it-IT" sz="36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  <a:t>. La sequenza di un percorso in stile catecumenale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4941888"/>
            <a:ext cx="5472113" cy="1600200"/>
          </a:xfrm>
        </p:spPr>
        <p:txBody>
          <a:bodyPr/>
          <a:lstStyle/>
          <a:p>
            <a:r>
              <a:rPr lang="it-IT">
                <a:solidFill>
                  <a:srgbClr val="FFFF00"/>
                </a:solidFill>
              </a:rPr>
              <a:t>Da Gerusalemme </a:t>
            </a:r>
          </a:p>
          <a:p>
            <a:r>
              <a:rPr lang="it-IT">
                <a:solidFill>
                  <a:srgbClr val="FFFF00"/>
                </a:solidFill>
              </a:rPr>
              <a:t>a Emmaus,</a:t>
            </a:r>
          </a:p>
          <a:p>
            <a:r>
              <a:rPr lang="it-IT">
                <a:solidFill>
                  <a:srgbClr val="FFFF00"/>
                </a:solidFill>
              </a:rPr>
              <a:t>andata e ritorno…</a:t>
            </a:r>
          </a:p>
        </p:txBody>
      </p:sp>
      <p:pic>
        <p:nvPicPr>
          <p:cNvPr id="21508" name="Picture 4" descr="logo Progetto Emma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2643182"/>
            <a:ext cx="3111500" cy="2855913"/>
          </a:xfrm>
          <a:prstGeom prst="rect">
            <a:avLst/>
          </a:prstGeom>
          <a:noFill/>
        </p:spPr>
      </p:pic>
      <p:pic>
        <p:nvPicPr>
          <p:cNvPr id="21509" name="Picture 5" descr="Icone Guida vol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9" y="2000240"/>
            <a:ext cx="2729228" cy="2660647"/>
          </a:xfrm>
          <a:prstGeom prst="rect">
            <a:avLst/>
          </a:prstGeom>
          <a:noFill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692275" y="2060575"/>
            <a:ext cx="1079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>
                <a:solidFill>
                  <a:srgbClr val="FF0000"/>
                </a:solidFill>
              </a:rPr>
              <a:t>Emmaus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 rot="18713857">
            <a:off x="690972" y="2967335"/>
            <a:ext cx="776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Il primo annuncio</a:t>
            </a:r>
            <a:endParaRPr lang="it-IT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L’incontro con Gesù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3943350"/>
            <a:ext cx="8229600" cy="2182813"/>
          </a:xfrm>
        </p:spPr>
        <p:txBody>
          <a:bodyPr/>
          <a:lstStyle/>
          <a:p>
            <a:pPr algn="ctr">
              <a:buFontTx/>
              <a:buNone/>
            </a:pPr>
            <a:r>
              <a:rPr lang="it-IT" sz="2800">
                <a:solidFill>
                  <a:srgbClr val="D60093"/>
                </a:solidFill>
                <a:latin typeface="Bodoni MT Black" pitchFamily="18" charset="0"/>
              </a:rPr>
              <a:t>Iniziamo con la narrazione dell’evento</a:t>
            </a:r>
          </a:p>
          <a:p>
            <a:pPr algn="ctr">
              <a:buFontTx/>
              <a:buNone/>
            </a:pPr>
            <a:r>
              <a:rPr lang="it-IT" sz="2800">
                <a:solidFill>
                  <a:srgbClr val="D60093"/>
                </a:solidFill>
                <a:latin typeface="Bodoni MT Black" pitchFamily="18" charset="0"/>
              </a:rPr>
              <a:t>Gesù Cristo, morto e risorto,</a:t>
            </a:r>
          </a:p>
          <a:p>
            <a:pPr algn="ctr">
              <a:buFontTx/>
              <a:buNone/>
            </a:pPr>
            <a:r>
              <a:rPr lang="it-IT" sz="2800">
                <a:solidFill>
                  <a:srgbClr val="D60093"/>
                </a:solidFill>
                <a:latin typeface="Bodoni MT Black" pitchFamily="18" charset="0"/>
              </a:rPr>
              <a:t>guidati dal vangelo di Marco,</a:t>
            </a:r>
          </a:p>
          <a:p>
            <a:pPr algn="ctr">
              <a:buFontTx/>
              <a:buNone/>
            </a:pPr>
            <a:r>
              <a:rPr lang="it-IT" sz="2800">
                <a:solidFill>
                  <a:srgbClr val="D60093"/>
                </a:solidFill>
                <a:latin typeface="Bodoni MT Black" pitchFamily="18" charset="0"/>
              </a:rPr>
              <a:t>per prendere una decisione a Suo riguardo</a:t>
            </a:r>
          </a:p>
        </p:txBody>
      </p:sp>
      <p:pic>
        <p:nvPicPr>
          <p:cNvPr id="22536" name="Picture 8" descr="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lum bright="-6000" contrast="38000"/>
          </a:blip>
          <a:srcRect/>
          <a:stretch>
            <a:fillRect/>
          </a:stretch>
        </p:blipFill>
        <p:spPr>
          <a:xfrm>
            <a:off x="971600" y="1412776"/>
            <a:ext cx="2376487" cy="2330450"/>
          </a:xfrm>
          <a:noFill/>
          <a:ln w="28575">
            <a:solidFill>
              <a:srgbClr val="993366"/>
            </a:solidFill>
          </a:ln>
        </p:spPr>
      </p:pic>
      <p:sp>
        <p:nvSpPr>
          <p:cNvPr id="22538" name="plant"/>
          <p:cNvSpPr>
            <a:spLocks noEditPoints="1" noChangeArrowheads="1"/>
          </p:cNvSpPr>
          <p:nvPr/>
        </p:nvSpPr>
        <p:spPr bwMode="auto">
          <a:xfrm>
            <a:off x="5940152" y="1268760"/>
            <a:ext cx="2663825" cy="244792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6588224" y="2276872"/>
            <a:ext cx="11525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>
                <a:solidFill>
                  <a:schemeClr val="bg1"/>
                </a:solidFill>
              </a:rPr>
              <a:t>La bella</a:t>
            </a:r>
          </a:p>
          <a:p>
            <a:pPr algn="ctr">
              <a:spcBef>
                <a:spcPct val="50000"/>
              </a:spcBef>
            </a:pPr>
            <a:r>
              <a:rPr lang="it-IT" dirty="0">
                <a:solidFill>
                  <a:schemeClr val="bg1"/>
                </a:solidFill>
              </a:rPr>
              <a:t>notizia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25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25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 rot="18951136">
            <a:off x="1681809" y="4576564"/>
            <a:ext cx="3876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La Parola</a:t>
            </a:r>
            <a:endParaRPr lang="it-IT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La storia della salvezza nella Sacra Scrittura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it-IT" sz="2800" dirty="0">
                <a:solidFill>
                  <a:srgbClr val="0033CC"/>
                </a:solidFill>
                <a:latin typeface="Bodoni MT Black" pitchFamily="18" charset="0"/>
              </a:rPr>
              <a:t>La storia della salvezza, riletta alla luce della nostra vita, nella quale essa continua a realizzarsi,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2800" dirty="0">
                <a:solidFill>
                  <a:srgbClr val="0033CC"/>
                </a:solidFill>
                <a:latin typeface="Bodoni MT Black" pitchFamily="18" charset="0"/>
              </a:rPr>
              <a:t>ci abitua a vedere la storia e l’esistenza terrena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2800" dirty="0">
                <a:solidFill>
                  <a:srgbClr val="0033CC"/>
                </a:solidFill>
                <a:latin typeface="Bodoni MT Black" pitchFamily="18" charset="0"/>
              </a:rPr>
              <a:t>alla luce della fede in Cristo,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2800" dirty="0">
                <a:solidFill>
                  <a:srgbClr val="0033CC"/>
                </a:solidFill>
                <a:latin typeface="Bodoni MT Black" pitchFamily="18" charset="0"/>
              </a:rPr>
              <a:t>principio e fine di tutto. </a:t>
            </a:r>
          </a:p>
        </p:txBody>
      </p:sp>
      <p:pic>
        <p:nvPicPr>
          <p:cNvPr id="23560" name="Picture 8" descr="Copertina Schede 2b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600200"/>
            <a:ext cx="3457575" cy="2185988"/>
          </a:xfrm>
          <a:noFill/>
          <a:ln w="28575">
            <a:solidFill>
              <a:srgbClr val="993300"/>
            </a:solidFill>
          </a:ln>
        </p:spPr>
      </p:pic>
      <p:pic>
        <p:nvPicPr>
          <p:cNvPr id="23561" name="Picture 9" descr="Emmasu miniatur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48263" y="1600200"/>
            <a:ext cx="2808287" cy="2185988"/>
          </a:xfrm>
          <a:noFill/>
          <a:ln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23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23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hold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hold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hold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hold"/>
                                        <p:tgtEl>
                                          <p:spTgt spid="235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r>
              <a:rPr lang="it-IT" sz="4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Entrò per rimanere con loro</a:t>
            </a:r>
            <a:br>
              <a:rPr lang="it-IT" sz="4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</a:br>
            <a:r>
              <a:rPr lang="it-IT" sz="40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a spezzare il pane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395288" y="4365625"/>
            <a:ext cx="8229600" cy="2187575"/>
          </a:xfrm>
        </p:spPr>
        <p:txBody>
          <a:bodyPr/>
          <a:lstStyle/>
          <a:p>
            <a:pPr algn="ctr">
              <a:buFontTx/>
              <a:buNone/>
            </a:pPr>
            <a:r>
              <a:rPr lang="it-IT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Gesù,  compimento della storia della salvezza, </a:t>
            </a:r>
          </a:p>
          <a:p>
            <a:pPr algn="ctr">
              <a:buFontTx/>
              <a:buNone/>
            </a:pPr>
            <a:r>
              <a:rPr lang="it-IT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 manifesta l’amore del Padre, </a:t>
            </a:r>
          </a:p>
          <a:p>
            <a:pPr algn="ctr">
              <a:buFontTx/>
              <a:buNone/>
            </a:pPr>
            <a:r>
              <a:rPr lang="it-IT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 oggi noi incontriamo soprattutto nelle celebrazioni cristiane sotto il linguaggio dei segni </a:t>
            </a:r>
          </a:p>
          <a:p>
            <a:pPr algn="ctr">
              <a:buFontTx/>
              <a:buNone/>
            </a:pPr>
            <a:r>
              <a:rPr lang="it-IT" sz="24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cui ci abituiamo a poco a poco lungo il cammino</a:t>
            </a:r>
          </a:p>
        </p:txBody>
      </p:sp>
      <p:pic>
        <p:nvPicPr>
          <p:cNvPr id="24584" name="Picture 8" descr="Chiesa di AlQubeibeh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15816" y="2204864"/>
            <a:ext cx="2933700" cy="2200275"/>
          </a:xfrm>
          <a:noFill/>
          <a:ln/>
        </p:spPr>
      </p:pic>
      <p:pic>
        <p:nvPicPr>
          <p:cNvPr id="24586" name="Picture 10" descr="mex eben sabsan07_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9638" y="1557338"/>
            <a:ext cx="2182812" cy="2806700"/>
          </a:xfrm>
          <a:prstGeom prst="rect">
            <a:avLst/>
          </a:prstGeom>
          <a:noFill/>
          <a:ln w="44450" cap="rnd">
            <a:solidFill>
              <a:srgbClr val="0000FF"/>
            </a:solidFill>
            <a:prstDash val="sysDot"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 rot="20430868">
            <a:off x="1081988" y="2479072"/>
            <a:ext cx="6551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t-IT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 celebrazione</a:t>
            </a:r>
            <a:endParaRPr lang="it-IT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4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hold"/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hold"/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24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hold"/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hold"/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hold"/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24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hold"/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hold"/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hold"/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hold"/>
                                        <p:tgtEl>
                                          <p:spTgt spid="24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8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Partirono senza indugio</a:t>
            </a:r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68313" y="1484313"/>
            <a:ext cx="8229600" cy="218757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Così, avendo conosciuto l’amore del Padre, possiamo ora vivere ogni giorno una “nuova vita”, seguendo Gesù come discepoli nell’amore e realizzando il progetto del Padre.</a:t>
            </a:r>
          </a:p>
        </p:txBody>
      </p:sp>
      <p:sp>
        <p:nvSpPr>
          <p:cNvPr id="25611" name="AutoShape 11"/>
          <p:cNvSpPr>
            <a:spLocks noChangeArrowheads="1"/>
          </p:cNvSpPr>
          <p:nvPr/>
        </p:nvSpPr>
        <p:spPr bwMode="auto">
          <a:xfrm>
            <a:off x="4499992" y="3500438"/>
            <a:ext cx="3959796" cy="3095625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4932363" y="4005263"/>
            <a:ext cx="3384550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b="1" i="1">
                <a:solidFill>
                  <a:srgbClr val="FF0000"/>
                </a:solidFill>
                <a:latin typeface="Stencil" pitchFamily="82" charset="0"/>
              </a:rPr>
              <a:t>Le beatitudini …</a:t>
            </a:r>
          </a:p>
          <a:p>
            <a:pPr algn="r">
              <a:spcBef>
                <a:spcPct val="50000"/>
              </a:spcBef>
            </a:pPr>
            <a:r>
              <a:rPr lang="it-IT" b="1" i="1">
                <a:solidFill>
                  <a:srgbClr val="FF0000"/>
                </a:solidFill>
                <a:latin typeface="Stencil" pitchFamily="82" charset="0"/>
              </a:rPr>
              <a:t>Il nuovo comandamento…</a:t>
            </a:r>
          </a:p>
          <a:p>
            <a:pPr algn="r">
              <a:spcBef>
                <a:spcPct val="50000"/>
              </a:spcBef>
            </a:pPr>
            <a:r>
              <a:rPr lang="it-IT" b="1" i="1">
                <a:solidFill>
                  <a:srgbClr val="FF0000"/>
                </a:solidFill>
                <a:latin typeface="Stencil" pitchFamily="82" charset="0"/>
              </a:rPr>
              <a:t>Bisogna pregare sempre…</a:t>
            </a:r>
          </a:p>
          <a:p>
            <a:pPr algn="r">
              <a:spcBef>
                <a:spcPct val="50000"/>
              </a:spcBef>
            </a:pPr>
            <a:r>
              <a:rPr lang="it-IT" b="1" i="1">
                <a:solidFill>
                  <a:srgbClr val="FF0000"/>
                </a:solidFill>
                <a:latin typeface="Stencil" pitchFamily="82" charset="0"/>
              </a:rPr>
              <a:t>Siate misericordiosi…</a:t>
            </a:r>
          </a:p>
          <a:p>
            <a:pPr algn="r">
              <a:spcBef>
                <a:spcPct val="50000"/>
              </a:spcBef>
            </a:pPr>
            <a:r>
              <a:rPr lang="it-IT" b="1" i="1">
                <a:solidFill>
                  <a:srgbClr val="FF0000"/>
                </a:solidFill>
                <a:latin typeface="Stencil" pitchFamily="82" charset="0"/>
              </a:rPr>
              <a:t>Amate anche i nemici…</a:t>
            </a:r>
          </a:p>
        </p:txBody>
      </p:sp>
      <p:pic>
        <p:nvPicPr>
          <p:cNvPr id="25608" name="Picture 8" descr="20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3838575"/>
            <a:ext cx="3589338" cy="2497138"/>
          </a:xfrm>
          <a:noFill/>
          <a:ln/>
        </p:spPr>
      </p:pic>
      <p:sp>
        <p:nvSpPr>
          <p:cNvPr id="7" name="Rettangolo 6"/>
          <p:cNvSpPr/>
          <p:nvPr/>
        </p:nvSpPr>
        <p:spPr>
          <a:xfrm rot="19121677">
            <a:off x="2143689" y="3660916"/>
            <a:ext cx="576952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La vita in cristo</a:t>
            </a:r>
            <a:endParaRPr lang="it-IT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8038" y="765175"/>
            <a:ext cx="5467350" cy="1803400"/>
          </a:xfrm>
        </p:spPr>
        <p:txBody>
          <a:bodyPr/>
          <a:lstStyle/>
          <a:p>
            <a:pPr marL="762000" indent="-762000" algn="r">
              <a:buFontTx/>
              <a:buAutoNum type="arabicPeriod"/>
            </a:pPr>
            <a:r>
              <a:rPr lang="it-IT" sz="3200" b="1">
                <a:solidFill>
                  <a:srgbClr val="66FF33"/>
                </a:solidFill>
                <a:latin typeface="Wide Latin" pitchFamily="18" charset="0"/>
              </a:rPr>
              <a:t>Iniziare </a:t>
            </a:r>
            <a:br>
              <a:rPr lang="it-IT" sz="3200" b="1">
                <a:solidFill>
                  <a:srgbClr val="66FF33"/>
                </a:solidFill>
                <a:latin typeface="Wide Latin" pitchFamily="18" charset="0"/>
              </a:rPr>
            </a:br>
            <a:r>
              <a:rPr lang="it-IT" sz="3200" b="1">
                <a:solidFill>
                  <a:srgbClr val="66FF33"/>
                </a:solidFill>
                <a:latin typeface="Wide Latin" pitchFamily="18" charset="0"/>
              </a:rPr>
              <a:t>“ di nuovo”</a:t>
            </a:r>
            <a:br>
              <a:rPr lang="it-IT" sz="3200" b="1">
                <a:solidFill>
                  <a:srgbClr val="66FF33"/>
                </a:solidFill>
                <a:latin typeface="Wide Latin" pitchFamily="18" charset="0"/>
              </a:rPr>
            </a:br>
            <a:r>
              <a:rPr lang="it-IT" sz="3200" b="1">
                <a:solidFill>
                  <a:srgbClr val="66FF33"/>
                </a:solidFill>
                <a:latin typeface="Wide Latin" pitchFamily="18" charset="0"/>
              </a:rPr>
              <a:t>alla vita cristiana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500438"/>
            <a:ext cx="7010400" cy="1600200"/>
          </a:xfrm>
        </p:spPr>
        <p:txBody>
          <a:bodyPr/>
          <a:lstStyle/>
          <a:p>
            <a:pPr algn="ctr"/>
            <a:r>
              <a:rPr lang="it-IT">
                <a:solidFill>
                  <a:srgbClr val="00FF00"/>
                </a:solidFill>
              </a:rPr>
              <a:t>Azione complessa e unica:</a:t>
            </a:r>
          </a:p>
          <a:p>
            <a:pPr algn="ctr"/>
            <a:r>
              <a:rPr lang="it-IT">
                <a:solidFill>
                  <a:srgbClr val="00FF00"/>
                </a:solidFill>
              </a:rPr>
              <a:t>gli elementi essenziali</a:t>
            </a:r>
          </a:p>
        </p:txBody>
      </p:sp>
      <p:pic>
        <p:nvPicPr>
          <p:cNvPr id="2053" name="Picture 5" descr="Emmaus disegno ingenu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2857500" cy="2286000"/>
          </a:xfrm>
          <a:prstGeom prst="rect">
            <a:avLst/>
          </a:prstGeom>
          <a:noFill/>
        </p:spPr>
      </p:pic>
      <p:pic>
        <p:nvPicPr>
          <p:cNvPr id="2054" name="Picture 6" descr="c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4508500"/>
            <a:ext cx="2808288" cy="222885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Dove erano riuniti gli Undici e gli altri</a:t>
            </a:r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chart" sz="half" idx="1"/>
          </p:nvPr>
        </p:nvSpPr>
        <p:spPr>
          <a:xfrm>
            <a:off x="684213" y="1844675"/>
            <a:ext cx="3311525" cy="4525963"/>
          </a:xfrm>
        </p:spPr>
      </p:sp>
      <p:pic>
        <p:nvPicPr>
          <p:cNvPr id="26634" name="Picture 10" descr="Schede vol 5 copert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916113"/>
            <a:ext cx="3246438" cy="4537075"/>
          </a:xfrm>
          <a:prstGeom prst="rect">
            <a:avLst/>
          </a:prstGeom>
          <a:noFill/>
          <a:ln w="53975">
            <a:solidFill>
              <a:srgbClr val="FF0000"/>
            </a:solidFill>
            <a:prstDash val="sysDot"/>
            <a:miter lim="800000"/>
            <a:headEnd/>
            <a:tailEnd/>
          </a:ln>
        </p:spPr>
      </p:pic>
      <p:sp>
        <p:nvSpPr>
          <p:cNvPr id="26635" name="AutoShape 11"/>
          <p:cNvSpPr>
            <a:spLocks noChangeArrowheads="1"/>
          </p:cNvSpPr>
          <p:nvPr/>
        </p:nvSpPr>
        <p:spPr bwMode="auto">
          <a:xfrm>
            <a:off x="2411413" y="4941888"/>
            <a:ext cx="1871662" cy="1512887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26636" name="AutoShape 12"/>
          <p:cNvSpPr>
            <a:spLocks noGrp="1" noChangeArrowheads="1"/>
          </p:cNvSpPr>
          <p:nvPr>
            <p:ph type="body" sz="half" idx="2"/>
          </p:nvPr>
        </p:nvSpPr>
        <p:spPr>
          <a:xfrm>
            <a:off x="4140200" y="1484313"/>
            <a:ext cx="4752975" cy="4752975"/>
          </a:xfrm>
          <a:prstGeom prst="star5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15875">
              <a:lnSpc>
                <a:spcPct val="80000"/>
              </a:lnSpc>
              <a:buFontTx/>
              <a:buNone/>
            </a:pPr>
            <a:endParaRPr lang="it-IT" sz="1200"/>
          </a:p>
          <a:p>
            <a:pPr marL="0" indent="15875" algn="ctr">
              <a:lnSpc>
                <a:spcPct val="80000"/>
              </a:lnSpc>
              <a:buFontTx/>
              <a:buNone/>
            </a:pPr>
            <a:r>
              <a:rPr lang="it-IT" sz="2000">
                <a:solidFill>
                  <a:srgbClr val="CC3300"/>
                </a:solidFill>
                <a:latin typeface="Bodoni MT Black" pitchFamily="18" charset="0"/>
              </a:rPr>
              <a:t>Attivi nella comunità </a:t>
            </a:r>
          </a:p>
          <a:p>
            <a:pPr marL="0" indent="15875" algn="ctr">
              <a:lnSpc>
                <a:spcPct val="80000"/>
              </a:lnSpc>
              <a:buFontTx/>
              <a:buNone/>
            </a:pPr>
            <a:r>
              <a:rPr lang="it-IT" sz="2000">
                <a:solidFill>
                  <a:srgbClr val="CC3300"/>
                </a:solidFill>
                <a:latin typeface="Bodoni MT Black" pitchFamily="18" charset="0"/>
              </a:rPr>
              <a:t>e </a:t>
            </a:r>
          </a:p>
          <a:p>
            <a:pPr marL="0" indent="15875" algn="ctr">
              <a:lnSpc>
                <a:spcPct val="80000"/>
              </a:lnSpc>
              <a:buFontTx/>
              <a:buNone/>
            </a:pPr>
            <a:r>
              <a:rPr lang="it-IT" sz="2000">
                <a:solidFill>
                  <a:srgbClr val="CC3300"/>
                </a:solidFill>
                <a:latin typeface="Bodoni MT Black" pitchFamily="18" charset="0"/>
              </a:rPr>
              <a:t>testimoni dovunque</a:t>
            </a: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 rot="2524081">
            <a:off x="4740275" y="1773238"/>
            <a:ext cx="1376363" cy="10795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6638" name="AutoShape 14"/>
          <p:cNvSpPr>
            <a:spLocks noChangeArrowheads="1"/>
          </p:cNvSpPr>
          <p:nvPr/>
        </p:nvSpPr>
        <p:spPr bwMode="auto">
          <a:xfrm>
            <a:off x="3492500" y="2420938"/>
            <a:ext cx="215900" cy="576262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1476375" y="2060575"/>
            <a:ext cx="2016125" cy="2159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275856" y="5589240"/>
            <a:ext cx="5344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MISTAGOGIA</a:t>
            </a:r>
            <a:endParaRPr lang="it-IT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bg/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build="p" animBg="1"/>
      <p:bldP spid="266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6250"/>
            <a:ext cx="9144000" cy="1371600"/>
          </a:xfrm>
        </p:spPr>
        <p:txBody>
          <a:bodyPr/>
          <a:lstStyle/>
          <a:p>
            <a:pPr algn="ctr"/>
            <a:r>
              <a:rPr lang="it-IT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 Black" pitchFamily="18" charset="0"/>
              </a:rPr>
              <a:t>4. Come costruire una nuova identità cristiana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1916113"/>
            <a:ext cx="7010400" cy="1600200"/>
          </a:xfrm>
        </p:spPr>
        <p:txBody>
          <a:bodyPr/>
          <a:lstStyle/>
          <a:p>
            <a:pPr algn="ctr"/>
            <a:r>
              <a:rPr lang="it-IT" sz="3600" dirty="0">
                <a:solidFill>
                  <a:srgbClr val="FFFF00"/>
                </a:solidFill>
              </a:rPr>
              <a:t>Il cristiano del terzo millennio</a:t>
            </a:r>
          </a:p>
        </p:txBody>
      </p:sp>
      <p:pic>
        <p:nvPicPr>
          <p:cNvPr id="27652" name="Picture 4" descr="logo Progetto Emma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4508500"/>
            <a:ext cx="2319338" cy="2128838"/>
          </a:xfrm>
          <a:prstGeom prst="rect">
            <a:avLst/>
          </a:prstGeom>
          <a:noFill/>
        </p:spPr>
      </p:pic>
      <p:pic>
        <p:nvPicPr>
          <p:cNvPr id="27653" name="Picture 5" descr="19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2781300"/>
            <a:ext cx="3143250" cy="3887788"/>
          </a:xfrm>
          <a:prstGeom prst="rect">
            <a:avLst/>
          </a:prstGeom>
          <a:noFill/>
        </p:spPr>
      </p:pic>
      <p:pic>
        <p:nvPicPr>
          <p:cNvPr id="27654" name="Picture 6" descr="battesimo di Ges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2781300"/>
            <a:ext cx="2981325" cy="3887788"/>
          </a:xfrm>
          <a:prstGeom prst="rect">
            <a:avLst/>
          </a:prstGeom>
          <a:noFill/>
        </p:spPr>
      </p:pic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4356100" y="3284538"/>
            <a:ext cx="647700" cy="649287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>
                <a:solidFill>
                  <a:schemeClr val="hlink"/>
                </a:solidFill>
                <a:latin typeface="Impact" pitchFamily="34" charset="0"/>
              </a:rPr>
              <a:t>Un metodo</a:t>
            </a:r>
          </a:p>
        </p:txBody>
      </p:sp>
      <p:pic>
        <p:nvPicPr>
          <p:cNvPr id="28679" name="Picture 7" descr="Emmaus il Tintorett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30300" y="1752600"/>
            <a:ext cx="2797175" cy="2057400"/>
          </a:xfrm>
          <a:noFill/>
          <a:ln/>
        </p:spPr>
      </p:pic>
      <p:pic>
        <p:nvPicPr>
          <p:cNvPr id="28680" name="Picture 8" descr="Emmaus dopo Caravaggi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66738" y="4214813"/>
            <a:ext cx="3924300" cy="1550987"/>
          </a:xfrm>
          <a:noFill/>
          <a:ln/>
        </p:spPr>
      </p:pic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003800" y="1773238"/>
            <a:ext cx="3455988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sz="24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 ascoltare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sz="24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 riflettere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sz="24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 attualizzare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sz="24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 </a:t>
            </a:r>
            <a:r>
              <a:rPr lang="it-IT"/>
              <a:t> </a:t>
            </a:r>
            <a:r>
              <a:rPr lang="it-IT" sz="24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accompagnare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sz="24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 agire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sz="24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 ridire la fede</a:t>
            </a:r>
          </a:p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lang="it-IT" sz="240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 pregare</a:t>
            </a:r>
          </a:p>
          <a:p>
            <a:pPr>
              <a:spcBef>
                <a:spcPct val="50000"/>
              </a:spcBef>
            </a:pPr>
            <a:endParaRPr lang="it-IT" sz="240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Rockwell Extra Bold" pitchFamily="18" charset="0"/>
            </a:endParaRP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250825" y="3933825"/>
            <a:ext cx="446563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>
                <a:solidFill>
                  <a:schemeClr val="hlink"/>
                </a:solidFill>
                <a:latin typeface="Impact" pitchFamily="34" charset="0"/>
              </a:rPr>
              <a:t>Un percorso</a:t>
            </a:r>
          </a:p>
        </p:txBody>
      </p:sp>
      <p:graphicFrame>
        <p:nvGraphicFramePr>
          <p:cNvPr id="30726" name="Diagram 6"/>
          <p:cNvGraphicFramePr>
            <a:graphicFrameLocks/>
          </p:cNvGraphicFramePr>
          <p:nvPr>
            <p:ph sz="quarter" idx="2"/>
          </p:nvPr>
        </p:nvGraphicFramePr>
        <p:xfrm>
          <a:off x="5940425" y="3284538"/>
          <a:ext cx="2952750" cy="2752725"/>
        </p:xfrm>
        <a:graphic>
          <a:graphicData uri="http://schemas.openxmlformats.org/drawingml/2006/compatibility">
            <com:legacyDrawing xmlns:com="http://schemas.openxmlformats.org/drawingml/2006/compatibility" spid="_x0000_s30726"/>
          </a:graphicData>
        </a:graphic>
      </p:graphicFrame>
      <p:pic>
        <p:nvPicPr>
          <p:cNvPr id="30735" name="Picture 15" descr="Emmaus orientaleggiant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1773238"/>
            <a:ext cx="2195512" cy="2540000"/>
          </a:xfrm>
          <a:noFill/>
          <a:ln/>
        </p:spPr>
      </p:pic>
      <p:pic>
        <p:nvPicPr>
          <p:cNvPr id="30736" name="Picture 16" descr="emmaus-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4252913"/>
            <a:ext cx="1512887" cy="830262"/>
          </a:xfrm>
          <a:prstGeom prst="rect">
            <a:avLst/>
          </a:prstGeom>
          <a:noFill/>
        </p:spPr>
      </p:pic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2987675" y="1700213"/>
            <a:ext cx="3097213" cy="20431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5"/>
              </a:buBlip>
            </a:pPr>
            <a:r>
              <a:rPr lang="it-IT">
                <a:latin typeface="GungsuhChe" pitchFamily="49" charset="-127"/>
              </a:rPr>
              <a:t> </a:t>
            </a:r>
            <a:r>
              <a:rPr lang="it-IT" b="1">
                <a:latin typeface="GungsuhChe" pitchFamily="49" charset="-127"/>
              </a:rPr>
              <a:t>incontri personali</a:t>
            </a:r>
          </a:p>
          <a:p>
            <a:pPr>
              <a:spcBef>
                <a:spcPct val="50000"/>
              </a:spcBef>
              <a:buFontTx/>
              <a:buBlip>
                <a:blip r:embed="rId5"/>
              </a:buBlip>
            </a:pPr>
            <a:r>
              <a:rPr lang="it-IT" b="1">
                <a:latin typeface="GungsuhChe" pitchFamily="49" charset="-127"/>
              </a:rPr>
              <a:t> incontri informali</a:t>
            </a:r>
          </a:p>
          <a:p>
            <a:pPr>
              <a:spcBef>
                <a:spcPct val="50000"/>
              </a:spcBef>
              <a:buFontTx/>
              <a:buBlip>
                <a:blip r:embed="rId5"/>
              </a:buBlip>
            </a:pPr>
            <a:r>
              <a:rPr lang="it-IT" b="1">
                <a:latin typeface="GungsuhChe" pitchFamily="49" charset="-127"/>
              </a:rPr>
              <a:t> incontri di gruppo</a:t>
            </a:r>
          </a:p>
          <a:p>
            <a:pPr>
              <a:spcBef>
                <a:spcPct val="50000"/>
              </a:spcBef>
              <a:buFontTx/>
              <a:buBlip>
                <a:blip r:embed="rId5"/>
              </a:buBlip>
            </a:pPr>
            <a:r>
              <a:rPr lang="it-IT" b="1">
                <a:latin typeface="GungsuhChe" pitchFamily="49" charset="-127"/>
              </a:rPr>
              <a:t> incontri celebrativi</a:t>
            </a:r>
          </a:p>
          <a:p>
            <a:pPr>
              <a:spcBef>
                <a:spcPct val="50000"/>
              </a:spcBef>
              <a:buFontTx/>
              <a:buBlip>
                <a:blip r:embed="rId5"/>
              </a:buBlip>
            </a:pPr>
            <a:r>
              <a:rPr lang="it-IT" b="1">
                <a:latin typeface="GungsuhChe" pitchFamily="49" charset="-127"/>
              </a:rPr>
              <a:t> incontri esecutivi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900113" y="4581525"/>
            <a:ext cx="180022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33CC"/>
              </a:buClr>
              <a:buFont typeface="Wingdings" pitchFamily="2" charset="2"/>
              <a:buChar char="{"/>
            </a:pPr>
            <a:r>
              <a:rPr lang="it-IT"/>
              <a:t> </a:t>
            </a:r>
            <a:r>
              <a:rPr lang="it-IT">
                <a:solidFill>
                  <a:srgbClr val="0033CC"/>
                </a:solidFill>
              </a:rPr>
              <a:t>accogliere</a:t>
            </a:r>
          </a:p>
          <a:p>
            <a:pPr>
              <a:spcBef>
                <a:spcPct val="50000"/>
              </a:spcBef>
              <a:buClr>
                <a:srgbClr val="0033CC"/>
              </a:buClr>
              <a:buFont typeface="Wingdings" pitchFamily="2" charset="2"/>
              <a:buChar char="{"/>
            </a:pPr>
            <a:r>
              <a:rPr lang="it-IT">
                <a:solidFill>
                  <a:srgbClr val="0033CC"/>
                </a:solidFill>
              </a:rPr>
              <a:t> proporre</a:t>
            </a:r>
          </a:p>
          <a:p>
            <a:pPr>
              <a:spcBef>
                <a:spcPct val="50000"/>
              </a:spcBef>
              <a:buClr>
                <a:srgbClr val="0033CC"/>
              </a:buClr>
              <a:buFont typeface="Wingdings" pitchFamily="2" charset="2"/>
              <a:buChar char="{"/>
            </a:pPr>
            <a:r>
              <a:rPr lang="it-IT">
                <a:solidFill>
                  <a:srgbClr val="0033CC"/>
                </a:solidFill>
              </a:rPr>
              <a:t> eseguire</a:t>
            </a:r>
          </a:p>
          <a:p>
            <a:pPr>
              <a:spcBef>
                <a:spcPct val="50000"/>
              </a:spcBef>
              <a:buClr>
                <a:srgbClr val="0033CC"/>
              </a:buClr>
              <a:buFont typeface="Wingdings" pitchFamily="2" charset="2"/>
              <a:buChar char="{"/>
            </a:pPr>
            <a:r>
              <a:rPr lang="it-IT">
                <a:latin typeface="Arial" charset="0"/>
              </a:rPr>
              <a:t> </a:t>
            </a:r>
            <a:r>
              <a:rPr lang="it-IT">
                <a:solidFill>
                  <a:srgbClr val="0033CC"/>
                </a:solidFill>
              </a:rPr>
              <a:t>verificare</a:t>
            </a:r>
          </a:p>
        </p:txBody>
      </p:sp>
      <p:pic>
        <p:nvPicPr>
          <p:cNvPr id="30739" name="Picture 19" descr="images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238" y="4300538"/>
            <a:ext cx="2447925" cy="1558925"/>
          </a:xfrm>
          <a:prstGeom prst="rect">
            <a:avLst/>
          </a:prstGeom>
          <a:noFill/>
        </p:spPr>
      </p:pic>
      <p:sp>
        <p:nvSpPr>
          <p:cNvPr id="30740" name="Line 20"/>
          <p:cNvSpPr>
            <a:spLocks noChangeShapeType="1"/>
          </p:cNvSpPr>
          <p:nvPr/>
        </p:nvSpPr>
        <p:spPr bwMode="auto">
          <a:xfrm>
            <a:off x="395288" y="4508500"/>
            <a:ext cx="576262" cy="2159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>
            <a:off x="395288" y="4508500"/>
            <a:ext cx="576262" cy="7207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395288" y="4508500"/>
            <a:ext cx="647700" cy="11525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395288" y="4508500"/>
            <a:ext cx="576262" cy="13684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2" name="Oval 38"/>
          <p:cNvSpPr>
            <a:spLocks noChangeArrowheads="1"/>
          </p:cNvSpPr>
          <p:nvPr/>
        </p:nvSpPr>
        <p:spPr bwMode="auto">
          <a:xfrm>
            <a:off x="2051050" y="3500438"/>
            <a:ext cx="1512888" cy="14414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2124075" y="3573463"/>
            <a:ext cx="129698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/>
              <a:t>Nuova identità personale: “rivestirsi di Cristo Gesù”.</a:t>
            </a:r>
          </a:p>
        </p:txBody>
      </p:sp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/>
              <a:t>Una méta</a:t>
            </a:r>
          </a:p>
        </p:txBody>
      </p:sp>
      <p:graphicFrame>
        <p:nvGraphicFramePr>
          <p:cNvPr id="31763" name="Diagram 19"/>
          <p:cNvGraphicFramePr>
            <a:graphicFrameLocks noChangeAspect="1"/>
          </p:cNvGraphicFramePr>
          <p:nvPr/>
        </p:nvGraphicFramePr>
        <p:xfrm>
          <a:off x="827088" y="2636838"/>
          <a:ext cx="3744912" cy="3384550"/>
        </p:xfrm>
        <a:graphic>
          <a:graphicData uri="http://schemas.openxmlformats.org/drawingml/2006/compatibility">
            <com:legacyDrawing xmlns:com="http://schemas.openxmlformats.org/drawingml/2006/compatibility" spid="_x0000_s31763"/>
          </a:graphicData>
        </a:graphic>
      </p:graphicFrame>
      <p:graphicFrame>
        <p:nvGraphicFramePr>
          <p:cNvPr id="31773" name="Diagram 29"/>
          <p:cNvGraphicFramePr>
            <a:graphicFrameLocks/>
          </p:cNvGraphicFramePr>
          <p:nvPr/>
        </p:nvGraphicFramePr>
        <p:xfrm>
          <a:off x="827088" y="2492375"/>
          <a:ext cx="4032250" cy="3960961"/>
        </p:xfrm>
        <a:graphic>
          <a:graphicData uri="http://schemas.openxmlformats.org/drawingml/2006/compatibility">
            <com:legacyDrawing xmlns:com="http://schemas.openxmlformats.org/drawingml/2006/compatibility" spid="_x0000_s31773"/>
          </a:graphicData>
        </a:graphic>
      </p:graphicFrame>
      <p:pic>
        <p:nvPicPr>
          <p:cNvPr id="31783" name="Picture 39" descr="Emmaus Caravaggi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2811463"/>
            <a:ext cx="3960812" cy="2922587"/>
          </a:xfr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>
                                            <p:subSp spid="_x0000_s31780"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>
                                            <p:subSp spid="_x0000_s31780"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1773">
                                            <p:subSp spid="_x0000_s31780"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31773">
                                            <p:subSp spid="_x0000_s31780"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>
                                            <p:subSp spid="_x0000_s31780"/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3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>
                                            <p:subSp spid="_x0000_s31779"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>
                                            <p:subSp spid="_x0000_s31779"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31773">
                                            <p:subSp spid="_x0000_s31779"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31773">
                                            <p:subSp spid="_x0000_s31779"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>
                                            <p:subSp spid="_x0000_s31779"/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3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>
                                            <p:subSp spid="_x0000_s31778"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>
                                            <p:subSp spid="_x0000_s31778"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31773">
                                            <p:subSp spid="_x0000_s31778"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31773">
                                            <p:subSp spid="_x0000_s31778"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">
                                            <p:subSp spid="_x0000_s31778"/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31773" grpId="0" b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tramonti-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916238" y="5013325"/>
            <a:ext cx="41767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000" b="1">
                <a:effectLst>
                  <a:outerShdw blurRad="38100" dist="38100" dir="2700000" algn="tl">
                    <a:srgbClr val="000000"/>
                  </a:outerShdw>
                </a:effectLst>
                <a:latin typeface="Tall Paul" pitchFamily="2" charset="0"/>
              </a:rPr>
              <a:t>F i n 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4643438" y="1700213"/>
            <a:ext cx="2665412" cy="1081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7896" name="Oval 8"/>
          <p:cNvSpPr>
            <a:spLocks noChangeArrowheads="1"/>
          </p:cNvSpPr>
          <p:nvPr/>
        </p:nvSpPr>
        <p:spPr bwMode="auto">
          <a:xfrm>
            <a:off x="250825" y="3429000"/>
            <a:ext cx="4321175" cy="2592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37895" name="Picture 7" descr="emmaus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789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333375"/>
            <a:ext cx="8001000" cy="1216025"/>
          </a:xfrm>
        </p:spPr>
        <p:txBody>
          <a:bodyPr/>
          <a:lstStyle/>
          <a:p>
            <a:pPr algn="ctr"/>
            <a:r>
              <a:rPr lang="it-IT" sz="3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 si è cristiani per nascita</a:t>
            </a:r>
            <a:br>
              <a:rPr lang="it-IT" sz="3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sz="3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 senza saperlo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9750" y="1557338"/>
            <a:ext cx="7488238" cy="2128837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it-IT" sz="2800" b="1">
                <a:solidFill>
                  <a:srgbClr val="00FF00"/>
                </a:solidFill>
              </a:rPr>
              <a:t>… ma per scelta 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2555875" y="2420938"/>
            <a:ext cx="3924300" cy="792038"/>
          </a:xfrm>
          <a:solidFill>
            <a:srgbClr val="00FFFF"/>
          </a:solidFill>
          <a:ln>
            <a:solidFill>
              <a:srgbClr val="993300"/>
            </a:solidFill>
          </a:ln>
        </p:spPr>
        <p:txBody>
          <a:bodyPr/>
          <a:lstStyle/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it-IT" sz="2100" b="1" dirty="0"/>
              <a:t>Non un “corso” </a:t>
            </a:r>
          </a:p>
          <a:p>
            <a:pPr algn="ctr">
              <a:spcBef>
                <a:spcPts val="0"/>
              </a:spcBef>
              <a:buFont typeface="Wingdings" pitchFamily="2" charset="2"/>
              <a:buNone/>
            </a:pPr>
            <a:r>
              <a:rPr lang="it-IT" sz="2100" b="1" dirty="0"/>
              <a:t>ma un “percorso”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sz="quarter" idx="3"/>
          </p:nvPr>
        </p:nvSpPr>
        <p:spPr>
          <a:xfrm>
            <a:off x="250825" y="3962400"/>
            <a:ext cx="4240213" cy="2057400"/>
          </a:xfrm>
          <a:solidFill>
            <a:srgbClr val="CCFFCC">
              <a:alpha val="99001"/>
            </a:srgbClr>
          </a:solidFill>
          <a:ln cap="rnd">
            <a:solidFill>
              <a:srgbClr val="FF0066"/>
            </a:solidFill>
            <a:prstDash val="sysDot"/>
          </a:ln>
        </p:spPr>
        <p:txBody>
          <a:bodyPr/>
          <a:lstStyle/>
          <a:p>
            <a:pPr marL="25400" indent="-25400" algn="ctr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it-IT" sz="2400" b="1" dirty="0">
                <a:solidFill>
                  <a:srgbClr val="0033CC"/>
                </a:solidFill>
                <a:latin typeface="Aharoni" pitchFamily="2" charset="-79"/>
                <a:cs typeface="Aharoni" pitchFamily="2" charset="-79"/>
              </a:rPr>
              <a:t>Non semplice preparazione </a:t>
            </a:r>
          </a:p>
          <a:p>
            <a:pPr marL="25400" indent="-25400" algn="ctr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it-IT" sz="2400" b="1" dirty="0">
                <a:solidFill>
                  <a:srgbClr val="0033CC"/>
                </a:solidFill>
                <a:latin typeface="Aharoni" pitchFamily="2" charset="-79"/>
                <a:cs typeface="Aharoni" pitchFamily="2" charset="-79"/>
              </a:rPr>
              <a:t>ad un sacramento, </a:t>
            </a:r>
          </a:p>
          <a:p>
            <a:pPr marL="25400" indent="-25400" algn="ctr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it-IT" sz="2400" b="1" dirty="0">
                <a:solidFill>
                  <a:srgbClr val="0033CC"/>
                </a:solidFill>
                <a:latin typeface="Aharoni" pitchFamily="2" charset="-79"/>
                <a:cs typeface="Aharoni" pitchFamily="2" charset="-79"/>
              </a:rPr>
              <a:t>ma cammino </a:t>
            </a:r>
          </a:p>
          <a:p>
            <a:pPr marL="25400" indent="-25400" algn="ctr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it-IT" sz="2400" b="1" dirty="0">
                <a:solidFill>
                  <a:srgbClr val="0033CC"/>
                </a:solidFill>
                <a:latin typeface="Aharoni" pitchFamily="2" charset="-79"/>
                <a:cs typeface="Aharoni" pitchFamily="2" charset="-79"/>
              </a:rPr>
              <a:t>per risvegliare la fede </a:t>
            </a:r>
          </a:p>
          <a:p>
            <a:pPr marL="25400" indent="-25400" algn="ctr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it-IT" sz="2400" b="1" u="sng" dirty="0">
                <a:solidFill>
                  <a:srgbClr val="0033CC"/>
                </a:solidFill>
                <a:latin typeface="Aharoni" pitchFamily="2" charset="-79"/>
                <a:cs typeface="Aharoni" pitchFamily="2" charset="-79"/>
              </a:rPr>
              <a:t>in occasione</a:t>
            </a:r>
            <a:r>
              <a:rPr lang="it-IT" sz="2400" b="1" dirty="0">
                <a:solidFill>
                  <a:srgbClr val="0033CC"/>
                </a:solidFill>
                <a:latin typeface="Aharoni" pitchFamily="2" charset="-79"/>
                <a:cs typeface="Aharoni" pitchFamily="2" charset="-79"/>
              </a:rPr>
              <a:t> </a:t>
            </a:r>
          </a:p>
          <a:p>
            <a:pPr marL="25400" indent="-25400" algn="ctr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it-IT" sz="2400" b="1" dirty="0">
                <a:solidFill>
                  <a:srgbClr val="0033CC"/>
                </a:solidFill>
                <a:latin typeface="Aharoni" pitchFamily="2" charset="-79"/>
                <a:cs typeface="Aharoni" pitchFamily="2" charset="-79"/>
              </a:rPr>
              <a:t>del sacramento </a:t>
            </a:r>
          </a:p>
          <a:p>
            <a:pPr marL="25400" indent="-25400" algn="ctr">
              <a:lnSpc>
                <a:spcPct val="7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it-IT" sz="2400" b="1" dirty="0">
                <a:solidFill>
                  <a:srgbClr val="0033CC"/>
                </a:solidFill>
                <a:latin typeface="Aharoni" pitchFamily="2" charset="-79"/>
                <a:cs typeface="Aharoni" pitchFamily="2" charset="-79"/>
              </a:rPr>
              <a:t>da celebrare</a:t>
            </a:r>
          </a:p>
          <a:p>
            <a:pPr marL="25400" indent="-25400">
              <a:buFont typeface="Wingdings" pitchFamily="2" charset="2"/>
              <a:buNone/>
            </a:pPr>
            <a:endParaRPr lang="it-IT" sz="2100" b="1" dirty="0">
              <a:solidFill>
                <a:srgbClr val="0033CC"/>
              </a:solidFill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sz="quarter" idx="4"/>
          </p:nvPr>
        </p:nvSpPr>
        <p:spPr>
          <a:xfrm>
            <a:off x="4643438" y="3789363"/>
            <a:ext cx="3924300" cy="1439862"/>
          </a:xfrm>
          <a:solidFill>
            <a:srgbClr val="00FF00"/>
          </a:solidFill>
        </p:spPr>
        <p:txBody>
          <a:bodyPr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sz="2100"/>
              <a:t>	</a:t>
            </a:r>
            <a:r>
              <a:rPr lang="it-IT" sz="2100" b="1"/>
              <a:t>Non solo programma da svolgere,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sz="2100" b="1"/>
              <a:t>	ma persone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it-IT" sz="2100" b="1"/>
              <a:t>	da accompagnare</a:t>
            </a:r>
          </a:p>
        </p:txBody>
      </p:sp>
      <p:pic>
        <p:nvPicPr>
          <p:cNvPr id="37898" name="Picture 10" descr="disegno emma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5351463"/>
            <a:ext cx="1439862" cy="143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/>
      <p:bldP spid="37892" grpId="0" animBg="1"/>
      <p:bldP spid="378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1" name="Picture 13" descr="Emmaus Qubeybeh"/>
          <p:cNvPicPr>
            <a:picLocks noChangeAspect="1" noChangeArrowheads="1"/>
          </p:cNvPicPr>
          <p:nvPr/>
        </p:nvPicPr>
        <p:blipFill>
          <a:blip r:embed="rId2" cstate="print">
            <a:lum bright="36000" contras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2776" name="Rectangle 8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001000" cy="1216025"/>
          </a:xfrm>
        </p:spPr>
        <p:txBody>
          <a:bodyPr/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quattro </a:t>
            </a: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vie </a:t>
            </a:r>
            <a:b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 diventare cristiani</a:t>
            </a: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484313"/>
            <a:ext cx="3924300" cy="4535487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2400" b="1" u="sng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MT Black" pitchFamily="18" charset="0"/>
              </a:rPr>
              <a:t>Atti degli apostoli, c.2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it-IT" sz="2400" b="1">
              <a:solidFill>
                <a:srgbClr val="D6009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doni MT Black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3"/>
              </a:buBlip>
            </a:pPr>
            <a:r>
              <a:rPr lang="it-IT" sz="2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Il dono di Dio (Sp.Santo): vv.1-12</a:t>
            </a: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3"/>
              </a:buBlip>
            </a:pPr>
            <a:endParaRPr lang="it-IT" sz="22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3"/>
              </a:buBlip>
            </a:pPr>
            <a:r>
              <a:rPr lang="it-IT" sz="2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L’annuncio della morte e risurrezione di Cristo (vv.14-36)</a:t>
            </a: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3"/>
              </a:buBlip>
            </a:pPr>
            <a:endParaRPr lang="it-IT" sz="22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3"/>
              </a:buBlip>
            </a:pPr>
            <a:r>
              <a:rPr lang="it-IT" sz="2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L’adesione di fede e conversione: vv.37-41.</a:t>
            </a: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3"/>
              </a:buBlip>
            </a:pPr>
            <a:endParaRPr lang="it-IT" sz="22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3"/>
              </a:buBlip>
            </a:pPr>
            <a:endParaRPr lang="it-IT" sz="22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3"/>
              </a:buBlip>
            </a:pPr>
            <a:r>
              <a:rPr lang="it-IT" sz="2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L’appartenenza alla comunità: vv.42-47</a:t>
            </a:r>
            <a:r>
              <a:rPr lang="it-IT" sz="2200" b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1196975"/>
            <a:ext cx="3924300" cy="5545138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24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MT Black" pitchFamily="18" charset="0"/>
              </a:rPr>
              <a:t>Passaggi per arrivare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2400" b="1" u="sng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doni MT Black" pitchFamily="18" charset="0"/>
              </a:rPr>
              <a:t>a credere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it-IT" sz="15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it-IT" sz="15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Riti e celebrazioni graduali + Sacramenti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L’ascolto della Parola che annuncia Cristo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it-IT" sz="20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La conversione di vita e nuova identità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it-IT" sz="20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it-IT" sz="20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L’appartenenza viva e la partecipazione alla comunità </a:t>
            </a:r>
            <a:r>
              <a:rPr lang="it-IT" sz="2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legami e relazioni d’amore</a:t>
            </a:r>
            <a:endParaRPr lang="it-IT" sz="20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82" name="AutoShape 14"/>
          <p:cNvSpPr>
            <a:spLocks noChangeArrowheads="1"/>
          </p:cNvSpPr>
          <p:nvPr/>
        </p:nvSpPr>
        <p:spPr bwMode="auto">
          <a:xfrm>
            <a:off x="4356100" y="2205038"/>
            <a:ext cx="647700" cy="341312"/>
          </a:xfrm>
          <a:prstGeom prst="homePlate">
            <a:avLst>
              <a:gd name="adj" fmla="val 4744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2783" name="AutoShape 15"/>
          <p:cNvSpPr>
            <a:spLocks noChangeArrowheads="1"/>
          </p:cNvSpPr>
          <p:nvPr/>
        </p:nvSpPr>
        <p:spPr bwMode="auto">
          <a:xfrm>
            <a:off x="4427538" y="3500438"/>
            <a:ext cx="647700" cy="341312"/>
          </a:xfrm>
          <a:prstGeom prst="homePlate">
            <a:avLst>
              <a:gd name="adj" fmla="val 4744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4427538" y="4724400"/>
            <a:ext cx="647700" cy="341313"/>
          </a:xfrm>
          <a:prstGeom prst="homePlate">
            <a:avLst>
              <a:gd name="adj" fmla="val 4744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2788" name="AutoShape 20"/>
          <p:cNvSpPr>
            <a:spLocks noChangeArrowheads="1"/>
          </p:cNvSpPr>
          <p:nvPr/>
        </p:nvSpPr>
        <p:spPr bwMode="auto">
          <a:xfrm>
            <a:off x="4427538" y="5876925"/>
            <a:ext cx="647700" cy="341313"/>
          </a:xfrm>
          <a:prstGeom prst="homePlate">
            <a:avLst>
              <a:gd name="adj" fmla="val 4744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2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2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2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2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2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32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32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32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32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327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327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327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/>
      <p:bldP spid="32779" grpId="0" build="p"/>
      <p:bldP spid="3278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  <a:latin typeface="Orlando" pitchFamily="2" charset="0"/>
              </a:rPr>
              <a:t>Toccare con mano il dono di Dio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356100" y="1752600"/>
            <a:ext cx="4537075" cy="4267200"/>
          </a:xfrm>
        </p:spPr>
        <p:txBody>
          <a:bodyPr/>
          <a:lstStyle/>
          <a:p>
            <a:pPr>
              <a:buFont typeface="Wingdings" pitchFamily="2" charset="2"/>
              <a:buChar char="I"/>
            </a:pPr>
            <a:r>
              <a:rPr lang="it-IT" sz="2400">
                <a:solidFill>
                  <a:srgbClr val="339933"/>
                </a:solidFill>
                <a:latin typeface="Script MT Bold" pitchFamily="66" charset="0"/>
              </a:rPr>
              <a:t>Il senso della ritualità cristiana: Dio si fa presente</a:t>
            </a:r>
          </a:p>
          <a:p>
            <a:pPr>
              <a:buFont typeface="Wingdings" pitchFamily="2" charset="2"/>
              <a:buChar char="I"/>
            </a:pPr>
            <a:r>
              <a:rPr lang="it-IT" sz="2400">
                <a:solidFill>
                  <a:srgbClr val="339933"/>
                </a:solidFill>
                <a:latin typeface="Script MT Bold" pitchFamily="66" charset="0"/>
              </a:rPr>
              <a:t>Non cerimonia, non gesto magico, non formalità</a:t>
            </a:r>
          </a:p>
          <a:p>
            <a:pPr>
              <a:buFont typeface="Wingdings" pitchFamily="2" charset="2"/>
              <a:buChar char="I"/>
            </a:pPr>
            <a:r>
              <a:rPr lang="it-IT" sz="2400">
                <a:solidFill>
                  <a:srgbClr val="339933"/>
                </a:solidFill>
                <a:latin typeface="Script MT Bold" pitchFamily="66" charset="0"/>
              </a:rPr>
              <a:t>Nel linguaggio dei segni biblici, un dono, un’esperienza unica, una nuova partenza</a:t>
            </a:r>
          </a:p>
          <a:p>
            <a:pPr>
              <a:buFont typeface="Wingdings" pitchFamily="2" charset="2"/>
              <a:buChar char="ð"/>
            </a:pPr>
            <a:r>
              <a:rPr lang="it-IT" sz="2400">
                <a:solidFill>
                  <a:srgbClr val="660033"/>
                </a:solidFill>
                <a:latin typeface="Forte" pitchFamily="66" charset="0"/>
              </a:rPr>
              <a:t>Entrare nel mondo simbolico</a:t>
            </a:r>
          </a:p>
          <a:p>
            <a:pPr>
              <a:buFont typeface="Wingdings" pitchFamily="2" charset="2"/>
              <a:buChar char="ð"/>
            </a:pPr>
            <a:r>
              <a:rPr lang="it-IT" sz="2400">
                <a:solidFill>
                  <a:srgbClr val="660033"/>
                </a:solidFill>
                <a:latin typeface="Forte" pitchFamily="66" charset="0"/>
              </a:rPr>
              <a:t>Partecipare con fede</a:t>
            </a:r>
          </a:p>
          <a:p>
            <a:pPr>
              <a:buFont typeface="Wingdings" pitchFamily="2" charset="2"/>
              <a:buChar char="ð"/>
            </a:pPr>
            <a:r>
              <a:rPr lang="it-IT" sz="2400">
                <a:solidFill>
                  <a:srgbClr val="660033"/>
                </a:solidFill>
                <a:latin typeface="Forte" pitchFamily="66" charset="0"/>
              </a:rPr>
              <a:t>Immergere i riti nella vita</a:t>
            </a:r>
          </a:p>
        </p:txBody>
      </p:sp>
      <p:pic>
        <p:nvPicPr>
          <p:cNvPr id="11272" name="Picture 8" descr="battistero neoniano cattolic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57288" y="1752600"/>
            <a:ext cx="2743200" cy="2057400"/>
          </a:xfrm>
          <a:noFill/>
          <a:ln/>
        </p:spPr>
      </p:pic>
      <p:pic>
        <p:nvPicPr>
          <p:cNvPr id="11273" name="Picture 9" descr="Battesimo 2 a Torin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3902075"/>
            <a:ext cx="3384550" cy="2263775"/>
          </a:xfrm>
          <a:noFill/>
          <a:ln/>
        </p:spPr>
      </p:pic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3348038" y="115888"/>
            <a:ext cx="1223962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36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  <a:latin typeface="Orlando" pitchFamily="2" charset="0"/>
              </a:rPr>
              <a:t>Trasmettere la Parola </a:t>
            </a:r>
            <a:b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  <a:latin typeface="Orlando" pitchFamily="2" charset="0"/>
              </a:rPr>
            </a:br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  <a:latin typeface="Orlando" pitchFamily="2" charset="0"/>
              </a:rPr>
              <a:t>(e restituirla)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"/>
            </a:pPr>
            <a:r>
              <a:rPr lang="it-IT" sz="2200" dirty="0"/>
              <a:t>La storia di Gesù, la sua morte e risurrezione</a:t>
            </a:r>
          </a:p>
          <a:p>
            <a:pPr>
              <a:buFont typeface="Wingdings" pitchFamily="2" charset="2"/>
              <a:buChar char=""/>
            </a:pPr>
            <a:r>
              <a:rPr lang="it-IT" sz="2200" dirty="0"/>
              <a:t>La storia della salvezza</a:t>
            </a:r>
          </a:p>
          <a:p>
            <a:pPr>
              <a:buFont typeface="Wingdings" pitchFamily="2" charset="2"/>
              <a:buChar char=""/>
            </a:pPr>
            <a:r>
              <a:rPr lang="it-IT" sz="2200" dirty="0" smtClean="0"/>
              <a:t>Il senso cristiano della preghiera comunitaria; la </a:t>
            </a:r>
            <a:r>
              <a:rPr lang="it-IT" sz="2200" dirty="0"/>
              <a:t>spiegazione dei gesti, dei simboli, delle forme </a:t>
            </a:r>
            <a:r>
              <a:rPr lang="it-IT" sz="2200" dirty="0" smtClean="0"/>
              <a:t>celebrative.</a:t>
            </a:r>
            <a:endParaRPr lang="it-IT" sz="2200" dirty="0"/>
          </a:p>
          <a:p>
            <a:pPr>
              <a:buFont typeface="Wingdings" pitchFamily="2" charset="2"/>
              <a:buChar char=""/>
            </a:pPr>
            <a:r>
              <a:rPr lang="it-IT" sz="2200" dirty="0"/>
              <a:t>La vita quotidiana e l’appartenenza alla chiesa</a:t>
            </a:r>
          </a:p>
        </p:txBody>
      </p:sp>
      <p:pic>
        <p:nvPicPr>
          <p:cNvPr id="95236" name="Picture 4" descr="Emmaus bassoriliev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68888" y="1844675"/>
            <a:ext cx="3402012" cy="4248150"/>
          </a:xfrm>
          <a:noFill/>
          <a:ln/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684213" y="6251575"/>
            <a:ext cx="770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it-IT" sz="2400" b="1">
                <a:solidFill>
                  <a:srgbClr val="FF0000"/>
                </a:solidFill>
                <a:latin typeface="Orlando" pitchFamily="2" charset="0"/>
              </a:rPr>
              <a:t>…ESPRIMERLA con franchezza testimoniandola</a:t>
            </a:r>
          </a:p>
        </p:txBody>
      </p:sp>
      <p:sp>
        <p:nvSpPr>
          <p:cNvPr id="95238" name="Oval 6"/>
          <p:cNvSpPr>
            <a:spLocks noChangeArrowheads="1"/>
          </p:cNvSpPr>
          <p:nvPr/>
        </p:nvSpPr>
        <p:spPr bwMode="auto">
          <a:xfrm>
            <a:off x="6659563" y="476250"/>
            <a:ext cx="1223962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36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pic>
        <p:nvPicPr>
          <p:cNvPr id="95239" name="Picture 7" descr="Emmaus bassorilie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844675"/>
            <a:ext cx="34020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9" descr="Emmaus iconci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6988" y="1844675"/>
            <a:ext cx="3376612" cy="4248150"/>
          </a:xfrm>
          <a:prstGeom prst="rect">
            <a:avLst/>
          </a:prstGeom>
          <a:noFill/>
        </p:spPr>
      </p:pic>
      <p:pic>
        <p:nvPicPr>
          <p:cNvPr id="95242" name="Picture 10" descr="Emmaus bassoriliev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844675"/>
            <a:ext cx="36099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95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9523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  <a:latin typeface="Orlando" pitchFamily="2" charset="0"/>
              </a:rPr>
              <a:t>Fare esperienze di vita cristiana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43438" y="1773238"/>
            <a:ext cx="3924300" cy="4267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it-IT" sz="2200" dirty="0" smtClean="0"/>
              <a:t>Abituarsi </a:t>
            </a:r>
            <a:r>
              <a:rPr lang="it-IT" sz="2200" dirty="0"/>
              <a:t>a leggere il vangelo</a:t>
            </a: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it-IT" sz="2200" dirty="0"/>
              <a:t>Addentrarsi nella preghiera cristiana</a:t>
            </a: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it-IT" sz="2200" dirty="0"/>
              <a:t>Partecipare a poco a poco alle celebrazioni comunitarie</a:t>
            </a: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it-IT" sz="2200" dirty="0"/>
              <a:t>Abituarsi a perdonare, a condividere, a dare buon esempio</a:t>
            </a:r>
          </a:p>
          <a:p>
            <a:pPr>
              <a:lnSpc>
                <a:spcPct val="80000"/>
              </a:lnSpc>
              <a:buFont typeface="Wingdings" pitchFamily="2" charset="2"/>
              <a:buBlip>
                <a:blip r:embed="rId2"/>
              </a:buBlip>
            </a:pPr>
            <a:r>
              <a:rPr lang="it-IT" sz="2200" dirty="0"/>
              <a:t>Abilitarsi a diventare diffusori della propria </a:t>
            </a:r>
            <a:r>
              <a:rPr lang="it-IT" sz="2200" dirty="0" smtClean="0"/>
              <a:t>testimonianza gioiosa</a:t>
            </a:r>
            <a:endParaRPr lang="it-IT" sz="2200" dirty="0"/>
          </a:p>
          <a:p>
            <a:pPr>
              <a:lnSpc>
                <a:spcPct val="80000"/>
              </a:lnSpc>
            </a:pPr>
            <a:endParaRPr lang="it-IT" sz="2200" dirty="0"/>
          </a:p>
        </p:txBody>
      </p:sp>
      <p:pic>
        <p:nvPicPr>
          <p:cNvPr id="102404" name="Picture 4" descr="Coerenz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944688"/>
            <a:ext cx="4392612" cy="3843337"/>
          </a:xfrm>
          <a:noFill/>
          <a:ln/>
        </p:spPr>
      </p:pic>
      <p:sp>
        <p:nvSpPr>
          <p:cNvPr id="102405" name="Oval 5"/>
          <p:cNvSpPr>
            <a:spLocks noChangeArrowheads="1"/>
          </p:cNvSpPr>
          <p:nvPr/>
        </p:nvSpPr>
        <p:spPr bwMode="auto">
          <a:xfrm>
            <a:off x="7235825" y="404813"/>
            <a:ext cx="1223963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36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  <p:bldP spid="10240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8251825" cy="1216025"/>
          </a:xfrm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FFFFFF"/>
                  </a:outerShdw>
                </a:effectLst>
                <a:latin typeface="Orlando" pitchFamily="2" charset="0"/>
              </a:rPr>
              <a:t>Stabilire legami forti con la comunità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3924300" cy="426878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it-IT" sz="2600" dirty="0"/>
              <a:t>Costruire un legame </a:t>
            </a:r>
            <a:r>
              <a:rPr lang="it-IT" sz="2600" dirty="0" smtClean="0"/>
              <a:t>fraterno </a:t>
            </a:r>
            <a:r>
              <a:rPr lang="it-IT" sz="2600" dirty="0"/>
              <a:t>con l’adulto e le famiglie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it-IT" sz="2600" dirty="0"/>
              <a:t>Relazionarlo con le persone della parrocchia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it-IT" sz="2600" dirty="0"/>
              <a:t>Render familiari a tutti i gruppi, gli incontri, i luoghi cristiani, l’</a:t>
            </a:r>
            <a:r>
              <a:rPr lang="it-IT" sz="2600" dirty="0" err="1"/>
              <a:t>arte…</a:t>
            </a:r>
            <a:endParaRPr lang="it-IT" sz="2600" dirty="0"/>
          </a:p>
        </p:txBody>
      </p:sp>
      <p:pic>
        <p:nvPicPr>
          <p:cNvPr id="103428" name="Picture 4" descr="j014940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092950" y="1628775"/>
            <a:ext cx="1408113" cy="1676400"/>
          </a:xfrm>
        </p:spPr>
      </p:pic>
      <p:pic>
        <p:nvPicPr>
          <p:cNvPr id="103429" name="Picture 5" descr="199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427538" y="3343275"/>
            <a:ext cx="4105275" cy="2773363"/>
          </a:xfrm>
          <a:noFill/>
          <a:ln/>
        </p:spPr>
      </p:pic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2124075" y="6237288"/>
            <a:ext cx="6408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rlando" pitchFamily="2" charset="0"/>
              </a:rPr>
              <a:t>…fino ad assumere un servizio o ministero</a:t>
            </a:r>
          </a:p>
        </p:txBody>
      </p:sp>
      <p:sp>
        <p:nvSpPr>
          <p:cNvPr id="103431" name="Oval 7"/>
          <p:cNvSpPr>
            <a:spLocks noChangeArrowheads="1"/>
          </p:cNvSpPr>
          <p:nvPr/>
        </p:nvSpPr>
        <p:spPr bwMode="auto">
          <a:xfrm>
            <a:off x="7072330" y="428604"/>
            <a:ext cx="1223962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sp>
        <p:nvSpPr>
          <p:cNvPr id="103432" name="Oval 8"/>
          <p:cNvSpPr>
            <a:spLocks noChangeArrowheads="1"/>
          </p:cNvSpPr>
          <p:nvPr/>
        </p:nvSpPr>
        <p:spPr bwMode="auto">
          <a:xfrm>
            <a:off x="4356100" y="1773238"/>
            <a:ext cx="2879725" cy="14398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1600" b="1">
                <a:solidFill>
                  <a:srgbClr val="00FF00"/>
                </a:solidFill>
              </a:rPr>
              <a:t>La “Chiesa…”</a:t>
            </a:r>
          </a:p>
          <a:p>
            <a:pPr algn="ctr"/>
            <a:r>
              <a:rPr lang="it-IT" sz="1600" b="1">
                <a:solidFill>
                  <a:srgbClr val="00FF00"/>
                </a:solidFill>
              </a:rPr>
              <a:t>o</a:t>
            </a:r>
          </a:p>
          <a:p>
            <a:pPr algn="ctr"/>
            <a:r>
              <a:rPr lang="it-IT" sz="1600" b="1">
                <a:solidFill>
                  <a:srgbClr val="00FF00"/>
                </a:solidFill>
              </a:rPr>
              <a:t>meglio ci sentiamo:</a:t>
            </a:r>
          </a:p>
          <a:p>
            <a:pPr algn="ctr"/>
            <a:r>
              <a:rPr lang="it-IT" sz="1600" b="1">
                <a:solidFill>
                  <a:srgbClr val="00FF00"/>
                </a:solidFill>
              </a:rPr>
              <a:t>“NOI…”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4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/>
      <p:bldP spid="1034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571472" y="214290"/>
            <a:ext cx="8001000" cy="949345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FFFFFF"/>
                  </a:outerShdw>
                </a:effectLst>
                <a:latin typeface="Orlando" pitchFamily="2" charset="0"/>
              </a:rPr>
              <a:t>Iniziare: un compito materno …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71472" y="1214422"/>
            <a:ext cx="8001000" cy="4357718"/>
          </a:xfrm>
        </p:spPr>
        <p:txBody>
          <a:bodyPr/>
          <a:lstStyle/>
          <a:p>
            <a:pPr>
              <a:spcBef>
                <a:spcPts val="0"/>
              </a:spcBef>
              <a:buFont typeface="Wingdings" pitchFamily="2" charset="2"/>
              <a:buChar char="["/>
            </a:pPr>
            <a:r>
              <a:rPr lang="it-IT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ccidental" pitchFamily="2" charset="0"/>
              </a:rPr>
              <a:t>Iniziare è “in-trodurre”</a:t>
            </a:r>
          </a:p>
          <a:p>
            <a:pPr>
              <a:spcBef>
                <a:spcPts val="0"/>
              </a:spcBef>
              <a:buFont typeface="Wingdings" pitchFamily="2" charset="2"/>
              <a:buChar char="["/>
            </a:pPr>
            <a:r>
              <a:rPr lang="it-IT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ccidental" pitchFamily="2" charset="0"/>
              </a:rPr>
              <a:t>Iniziare è “cominciare a fare cose nuove”</a:t>
            </a:r>
          </a:p>
          <a:p>
            <a:pPr>
              <a:spcBef>
                <a:spcPts val="0"/>
              </a:spcBef>
              <a:buFont typeface="Wingdings" pitchFamily="2" charset="2"/>
              <a:buChar char="["/>
            </a:pPr>
            <a:r>
              <a:rPr lang="it-IT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ccidental" pitchFamily="2" charset="0"/>
              </a:rPr>
              <a:t>Iniziare è “rendere abituali i comportamenti” (habitus)</a:t>
            </a:r>
          </a:p>
          <a:p>
            <a:pPr>
              <a:spcBef>
                <a:spcPts val="0"/>
              </a:spcBef>
              <a:buFont typeface="Wingdings" pitchFamily="2" charset="2"/>
              <a:buChar char="["/>
            </a:pPr>
            <a:r>
              <a:rPr lang="it-IT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ccidental" pitchFamily="2" charset="0"/>
              </a:rPr>
              <a:t>Iniziare è “personalizzare” uno stile di vita</a:t>
            </a:r>
          </a:p>
          <a:p>
            <a:pPr>
              <a:spcBef>
                <a:spcPts val="0"/>
              </a:spcBef>
              <a:buFont typeface="Wingdings" pitchFamily="2" charset="2"/>
              <a:buChar char="["/>
            </a:pPr>
            <a:r>
              <a:rPr lang="it-IT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ccidental" pitchFamily="2" charset="0"/>
              </a:rPr>
              <a:t>Iniziare è “parlare, fare, appartenere”</a:t>
            </a:r>
          </a:p>
          <a:p>
            <a:pPr>
              <a:spcBef>
                <a:spcPts val="0"/>
              </a:spcBef>
              <a:buFont typeface="Wingdings" pitchFamily="2" charset="2"/>
              <a:buChar char="["/>
            </a:pPr>
            <a:r>
              <a:rPr lang="it-IT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ccidental" pitchFamily="2" charset="0"/>
              </a:rPr>
              <a:t>Iniziare è “identificarsi” con qualcun altro (Cristo): acquisirne il </a:t>
            </a:r>
            <a:r>
              <a:rPr lang="it-IT" sz="28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ccidental" pitchFamily="2" charset="0"/>
              </a:rPr>
              <a:t>DNA</a:t>
            </a:r>
          </a:p>
          <a:p>
            <a:pPr>
              <a:spcBef>
                <a:spcPts val="0"/>
              </a:spcBef>
              <a:buFont typeface="Wingdings" pitchFamily="2" charset="2"/>
              <a:buChar char="["/>
            </a:pPr>
            <a:r>
              <a:rPr lang="it-IT" sz="28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ccidental" pitchFamily="2" charset="0"/>
              </a:rPr>
              <a:t>Iniziare è “riconoscere le relazioni fraterne e </a:t>
            </a:r>
            <a:r>
              <a:rPr lang="it-IT" sz="28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Occidental" pitchFamily="2" charset="0"/>
              </a:rPr>
              <a:t>gioiose”</a:t>
            </a:r>
            <a:endParaRPr lang="it-IT" sz="2800" b="1" dirty="0">
              <a:solidFill>
                <a:srgbClr val="00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ccidental" pitchFamily="2" charset="0"/>
            </a:endParaRPr>
          </a:p>
          <a:p>
            <a:pPr>
              <a:spcBef>
                <a:spcPts val="0"/>
              </a:spcBef>
              <a:buNone/>
            </a:pPr>
            <a:r>
              <a:rPr lang="it-IT" sz="2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  <a:t>Iniziare </a:t>
            </a:r>
            <a:r>
              <a:rPr lang="it-IT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  <a:t>è </a:t>
            </a:r>
            <a:r>
              <a:rPr lang="it-IT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  <a:t>“apprendistato” e “tirocinio</a:t>
            </a:r>
            <a:r>
              <a:rPr lang="it-IT" sz="5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ustralian Sunrise" pitchFamily="2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6" grpId="1"/>
      <p:bldP spid="13317" grpId="0" build="p"/>
    </p:bldLst>
  </p:timing>
</p:sld>
</file>

<file path=ppt/theme/theme1.xml><?xml version="1.0" encoding="utf-8"?>
<a:theme xmlns:a="http://schemas.openxmlformats.org/drawingml/2006/main" name="Profilo">
  <a:themeElements>
    <a:clrScheme name="Profilo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o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o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o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uvole">
  <a:themeElements>
    <a:clrScheme name="Nuvole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Nuvo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uvole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vole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vole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psule">
  <a:themeElements>
    <a:clrScheme name="Capsu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psu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lobo">
  <a:themeElements>
    <a:clrScheme name="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o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646</TotalTime>
  <Words>944</Words>
  <Application>Microsoft Office PowerPoint</Application>
  <PresentationFormat>Presentazione su schermo (4:3)</PresentationFormat>
  <Paragraphs>219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22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25</vt:i4>
      </vt:variant>
    </vt:vector>
  </HeadingPairs>
  <TitlesOfParts>
    <vt:vector size="52" baseType="lpstr">
      <vt:lpstr>Arial</vt:lpstr>
      <vt:lpstr>Verdana</vt:lpstr>
      <vt:lpstr>Times New Roman</vt:lpstr>
      <vt:lpstr>Wingdings</vt:lpstr>
      <vt:lpstr>Outright Televism</vt:lpstr>
      <vt:lpstr>Wide Latin</vt:lpstr>
      <vt:lpstr>Bodoni MT Black</vt:lpstr>
      <vt:lpstr>Orlando</vt:lpstr>
      <vt:lpstr>Script MT Bold</vt:lpstr>
      <vt:lpstr>Forte</vt:lpstr>
      <vt:lpstr>Occidental</vt:lpstr>
      <vt:lpstr>Australian Sunrise</vt:lpstr>
      <vt:lpstr>Papyrus</vt:lpstr>
      <vt:lpstr>Haettenschweiler</vt:lpstr>
      <vt:lpstr>Franklin Gothic Medium</vt:lpstr>
      <vt:lpstr>Copperplate Gothic Bold</vt:lpstr>
      <vt:lpstr>Stencil</vt:lpstr>
      <vt:lpstr>Impact</vt:lpstr>
      <vt:lpstr>Rockwell Extra Bold</vt:lpstr>
      <vt:lpstr>GungsuhChe</vt:lpstr>
      <vt:lpstr>Tall Paul</vt:lpstr>
      <vt:lpstr>Playbill</vt:lpstr>
      <vt:lpstr>Profilo</vt:lpstr>
      <vt:lpstr>Nuvole</vt:lpstr>
      <vt:lpstr>Capsule</vt:lpstr>
      <vt:lpstr>Globo</vt:lpstr>
      <vt:lpstr>Struttura predefinita</vt:lpstr>
      <vt:lpstr>LO STILE CATECUMENALE  negli itinerari pastorali</vt:lpstr>
      <vt:lpstr>Iniziare  “ di nuovo” alla vita cristiana</vt:lpstr>
      <vt:lpstr>Non si è cristiani per nascita o senza saperlo</vt:lpstr>
      <vt:lpstr>Le quattro vie  per diventare cristiani</vt:lpstr>
      <vt:lpstr>Toccare con mano il dono di Dio</vt:lpstr>
      <vt:lpstr>Trasmettere la Parola  (e restituirla)</vt:lpstr>
      <vt:lpstr>Fare esperienze di vita cristiana</vt:lpstr>
      <vt:lpstr>Stabilire legami forti con la comunità</vt:lpstr>
      <vt:lpstr>Iniziare: un compito materno …</vt:lpstr>
      <vt:lpstr>2. Azioni di accompagnamento  </vt:lpstr>
      <vt:lpstr>“Si avvicinò e camminava con loro”</vt:lpstr>
      <vt:lpstr>“Che cosa vi è successo?”</vt:lpstr>
      <vt:lpstr>“Spiegò loro in tutte le Scritture ciò che si riferiva a Lui”</vt:lpstr>
      <vt:lpstr>“Non ardeva forse in noi il nostro cuore?”</vt:lpstr>
      <vt:lpstr>    3. La sequenza di un percorso in stile catecumenale</vt:lpstr>
      <vt:lpstr>L’incontro con Gesù</vt:lpstr>
      <vt:lpstr>La storia della salvezza nella Sacra Scrittura</vt:lpstr>
      <vt:lpstr>Entrò per rimanere con loro a spezzare il pane</vt:lpstr>
      <vt:lpstr>Partirono senza indugio</vt:lpstr>
      <vt:lpstr>Dove erano riuniti gli Undici e gli altri</vt:lpstr>
      <vt:lpstr>4. Come costruire una nuova identità cristiana</vt:lpstr>
      <vt:lpstr>Un metodo</vt:lpstr>
      <vt:lpstr>Un percorso</vt:lpstr>
      <vt:lpstr>Una méta</vt:lpstr>
      <vt:lpstr>Diapositiva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ANDREA FONTANA</dc:creator>
  <cp:lastModifiedBy>Direttore IRC</cp:lastModifiedBy>
  <cp:revision>52</cp:revision>
  <dcterms:created xsi:type="dcterms:W3CDTF">2010-03-30T09:01:40Z</dcterms:created>
  <dcterms:modified xsi:type="dcterms:W3CDTF">2023-12-12T09:22:38Z</dcterms:modified>
</cp:coreProperties>
</file>