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FF"/>
    <a:srgbClr val="FF66FF"/>
    <a:srgbClr val="0031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AB7B1-9A83-4CEC-9C65-23E95EE3A9C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9F862E6-1AC1-4DCB-8511-5B6F0C339050}">
      <dgm:prSet custT="1"/>
      <dgm:spPr>
        <a:solidFill>
          <a:srgbClr val="003192"/>
        </a:solidFill>
        <a:ln>
          <a:solidFill>
            <a:schemeClr val="bg1">
              <a:lumMod val="85000"/>
            </a:schemeClr>
          </a:solidFill>
        </a:ln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pPr algn="ctr" rtl="0"/>
          <a:r>
            <a:rPr lang="it-IT" sz="2800" dirty="0" smtClean="0"/>
            <a:t>Gli adolescenti ed i giovani sentono ancor più che i bambini il desiderio di essere accompagnati nella fede..</a:t>
          </a:r>
          <a:endParaRPr lang="it-IT" sz="2800" dirty="0"/>
        </a:p>
      </dgm:t>
    </dgm:pt>
    <dgm:pt modelId="{25464D8C-7891-47B0-B28A-3742ADD40A81}" type="parTrans" cxnId="{08624B6E-9A3B-41CB-824E-1EF569948C37}">
      <dgm:prSet/>
      <dgm:spPr/>
      <dgm:t>
        <a:bodyPr/>
        <a:lstStyle/>
        <a:p>
          <a:endParaRPr lang="it-IT"/>
        </a:p>
      </dgm:t>
    </dgm:pt>
    <dgm:pt modelId="{E9B72BE3-9EF4-4607-9CCF-FBAA8CCD68D8}" type="sibTrans" cxnId="{08624B6E-9A3B-41CB-824E-1EF569948C37}">
      <dgm:prSet/>
      <dgm:spPr/>
      <dgm:t>
        <a:bodyPr/>
        <a:lstStyle/>
        <a:p>
          <a:endParaRPr lang="it-IT"/>
        </a:p>
      </dgm:t>
    </dgm:pt>
    <dgm:pt modelId="{E52E971A-244D-42BE-8305-A2CA3259874A}" type="pres">
      <dgm:prSet presAssocID="{8B8AB7B1-9A83-4CEC-9C65-23E95EE3A9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E4A949-5A2D-4BC4-B49B-4080ADE05644}" type="pres">
      <dgm:prSet presAssocID="{09F862E6-1AC1-4DCB-8511-5B6F0C3390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96DBB6A-48DE-46E7-923C-0765E90BCF1F}" type="presOf" srcId="{8B8AB7B1-9A83-4CEC-9C65-23E95EE3A9C5}" destId="{E52E971A-244D-42BE-8305-A2CA3259874A}" srcOrd="0" destOrd="0" presId="urn:microsoft.com/office/officeart/2005/8/layout/vList2"/>
    <dgm:cxn modelId="{8F792435-8AA9-4FB0-81BE-AF72EB464F0F}" type="presOf" srcId="{09F862E6-1AC1-4DCB-8511-5B6F0C339050}" destId="{A0E4A949-5A2D-4BC4-B49B-4080ADE05644}" srcOrd="0" destOrd="0" presId="urn:microsoft.com/office/officeart/2005/8/layout/vList2"/>
    <dgm:cxn modelId="{08624B6E-9A3B-41CB-824E-1EF569948C37}" srcId="{8B8AB7B1-9A83-4CEC-9C65-23E95EE3A9C5}" destId="{09F862E6-1AC1-4DCB-8511-5B6F0C339050}" srcOrd="0" destOrd="0" parTransId="{25464D8C-7891-47B0-B28A-3742ADD40A81}" sibTransId="{E9B72BE3-9EF4-4607-9CCF-FBAA8CCD68D8}"/>
    <dgm:cxn modelId="{6AA690AD-BD7A-4991-9F10-1E738B0FA548}" type="presParOf" srcId="{E52E971A-244D-42BE-8305-A2CA3259874A}" destId="{A0E4A949-5A2D-4BC4-B49B-4080ADE05644}" srcOrd="0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34FF3-BCB0-4C14-B4AF-5885D02F2AD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563FF7E-91D3-4D39-95B2-AA2CE6902C5D}">
      <dgm:prSet custT="1"/>
      <dgm:spPr>
        <a:solidFill>
          <a:srgbClr val="003192"/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pPr algn="ctr" rtl="0"/>
          <a:r>
            <a:rPr lang="it-IT" sz="2800" dirty="0" smtClean="0"/>
            <a:t>Apprezzano una catechesi che si dimostri all’altezza delle esigenze culturali che stanno maturando nel confronto con l’esperienza scolastica</a:t>
          </a:r>
          <a:endParaRPr lang="it-IT" sz="2800" dirty="0"/>
        </a:p>
      </dgm:t>
    </dgm:pt>
    <dgm:pt modelId="{2F3229D3-BE52-41C9-B8FE-31653E52411D}" type="parTrans" cxnId="{D4B565A9-5D7C-4A24-B083-7ECD50100754}">
      <dgm:prSet/>
      <dgm:spPr/>
      <dgm:t>
        <a:bodyPr/>
        <a:lstStyle/>
        <a:p>
          <a:endParaRPr lang="it-IT"/>
        </a:p>
      </dgm:t>
    </dgm:pt>
    <dgm:pt modelId="{90EC9683-B8CF-41D8-8D9C-6E07892148DA}" type="sibTrans" cxnId="{D4B565A9-5D7C-4A24-B083-7ECD50100754}">
      <dgm:prSet/>
      <dgm:spPr/>
      <dgm:t>
        <a:bodyPr/>
        <a:lstStyle/>
        <a:p>
          <a:endParaRPr lang="it-IT"/>
        </a:p>
      </dgm:t>
    </dgm:pt>
    <dgm:pt modelId="{477A77E1-775E-4B49-8684-2D04E4E29892}" type="pres">
      <dgm:prSet presAssocID="{4DA34FF3-BCB0-4C14-B4AF-5885D02F2A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6598FB-561C-4179-94A3-B54008820264}" type="pres">
      <dgm:prSet presAssocID="{E563FF7E-91D3-4D39-95B2-AA2CE6902C5D}" presName="parentText" presStyleLbl="node1" presStyleIdx="0" presStyleCnt="1" custLinFactNeighborX="-10232" custLinFactNeighborY="-142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F69280-3B59-4D7F-8DDF-07066150EC83}" type="presOf" srcId="{4DA34FF3-BCB0-4C14-B4AF-5885D02F2ADB}" destId="{477A77E1-775E-4B49-8684-2D04E4E29892}" srcOrd="0" destOrd="0" presId="urn:microsoft.com/office/officeart/2005/8/layout/vList2"/>
    <dgm:cxn modelId="{D4B565A9-5D7C-4A24-B083-7ECD50100754}" srcId="{4DA34FF3-BCB0-4C14-B4AF-5885D02F2ADB}" destId="{E563FF7E-91D3-4D39-95B2-AA2CE6902C5D}" srcOrd="0" destOrd="0" parTransId="{2F3229D3-BE52-41C9-B8FE-31653E52411D}" sibTransId="{90EC9683-B8CF-41D8-8D9C-6E07892148DA}"/>
    <dgm:cxn modelId="{9C72C67D-EFF4-40AC-8827-BAF2B4548756}" type="presOf" srcId="{E563FF7E-91D3-4D39-95B2-AA2CE6902C5D}" destId="{0E6598FB-561C-4179-94A3-B54008820264}" srcOrd="0" destOrd="0" presId="urn:microsoft.com/office/officeart/2005/8/layout/vList2"/>
    <dgm:cxn modelId="{5AE68E13-F568-41B8-AA9F-6FAF287899DE}" type="presParOf" srcId="{477A77E1-775E-4B49-8684-2D04E4E29892}" destId="{0E6598FB-561C-4179-94A3-B540088202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6643A-3A11-4EBE-8605-A69B91C7B3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6840CDA-8AD4-4CEC-BA2B-BEE64F096891}">
      <dgm:prSet custT="1"/>
      <dgm:spPr>
        <a:solidFill>
          <a:srgbClr val="003192"/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pPr algn="ctr" rtl="0"/>
          <a:r>
            <a:rPr lang="it-IT" sz="2800" dirty="0" smtClean="0"/>
            <a:t>ed, insieme, desiderano fare esperienza di vita ecclesiale con i loro pari, accompagnati da sacerdoti, adulti e giovani più grandi in cui si riconoscono.</a:t>
          </a:r>
          <a:endParaRPr lang="it-IT" sz="2800" dirty="0"/>
        </a:p>
      </dgm:t>
    </dgm:pt>
    <dgm:pt modelId="{0E00D69A-8084-4993-8FC5-9CD3DEF7563D}" type="parTrans" cxnId="{3ADC1D76-B30F-4346-94FB-BB4BC25F999A}">
      <dgm:prSet/>
      <dgm:spPr/>
      <dgm:t>
        <a:bodyPr/>
        <a:lstStyle/>
        <a:p>
          <a:endParaRPr lang="it-IT"/>
        </a:p>
      </dgm:t>
    </dgm:pt>
    <dgm:pt modelId="{43DED192-1345-480C-B71E-FC33C83524EC}" type="sibTrans" cxnId="{3ADC1D76-B30F-4346-94FB-BB4BC25F999A}">
      <dgm:prSet/>
      <dgm:spPr/>
      <dgm:t>
        <a:bodyPr/>
        <a:lstStyle/>
        <a:p>
          <a:endParaRPr lang="it-IT"/>
        </a:p>
      </dgm:t>
    </dgm:pt>
    <dgm:pt modelId="{753346CC-114B-4518-A541-0C57BDE7F226}" type="pres">
      <dgm:prSet presAssocID="{4866643A-3A11-4EBE-8605-A69B91C7B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F158859-9E3A-4FA8-B99B-537F15345F33}" type="pres">
      <dgm:prSet presAssocID="{96840CDA-8AD4-4CEC-BA2B-BEE64F096891}" presName="parentText" presStyleLbl="node1" presStyleIdx="0" presStyleCnt="1" custLinFactNeighborX="-1042" custLinFactNeighborY="-295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621B94-4776-46E5-91F6-387F3CD62E49}" type="presOf" srcId="{96840CDA-8AD4-4CEC-BA2B-BEE64F096891}" destId="{BF158859-9E3A-4FA8-B99B-537F15345F33}" srcOrd="0" destOrd="0" presId="urn:microsoft.com/office/officeart/2005/8/layout/vList2"/>
    <dgm:cxn modelId="{038D388A-638C-433E-A8F5-2A5B9F8CAD1D}" type="presOf" srcId="{4866643A-3A11-4EBE-8605-A69B91C7B366}" destId="{753346CC-114B-4518-A541-0C57BDE7F226}" srcOrd="0" destOrd="0" presId="urn:microsoft.com/office/officeart/2005/8/layout/vList2"/>
    <dgm:cxn modelId="{3ADC1D76-B30F-4346-94FB-BB4BC25F999A}" srcId="{4866643A-3A11-4EBE-8605-A69B91C7B366}" destId="{96840CDA-8AD4-4CEC-BA2B-BEE64F096891}" srcOrd="0" destOrd="0" parTransId="{0E00D69A-8084-4993-8FC5-9CD3DEF7563D}" sibTransId="{43DED192-1345-480C-B71E-FC33C83524EC}"/>
    <dgm:cxn modelId="{64771FC4-D82B-4EB1-B006-EB4E5D798273}" type="presParOf" srcId="{753346CC-114B-4518-A541-0C57BDE7F226}" destId="{BF158859-9E3A-4FA8-B99B-537F15345F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E5F2D-EE55-4FA0-9DB1-6D9B13F312B9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E831E49-4DC6-4A8C-8C60-8156FAFCE94E}">
      <dgm:prSet phldrT="[Testo]" custT="1"/>
      <dgm:spPr/>
      <dgm:t>
        <a:bodyPr/>
        <a:lstStyle/>
        <a:p>
          <a:r>
            <a:rPr lang="it-IT" sz="2400" b="1" dirty="0" smtClean="0"/>
            <a:t>E’ cambiata la famiglia patriarcale o matriarcale; </a:t>
          </a:r>
          <a:endParaRPr lang="it-IT" sz="2400" b="1" dirty="0"/>
        </a:p>
      </dgm:t>
    </dgm:pt>
    <dgm:pt modelId="{085C7C5D-9B8E-416F-8A3F-070EEB9F3BBA}" type="parTrans" cxnId="{214ED2BB-5370-444E-9F97-C695B63796F9}">
      <dgm:prSet/>
      <dgm:spPr/>
      <dgm:t>
        <a:bodyPr/>
        <a:lstStyle/>
        <a:p>
          <a:endParaRPr lang="it-IT"/>
        </a:p>
      </dgm:t>
    </dgm:pt>
    <dgm:pt modelId="{636C6477-DD06-4B3C-B9D6-3BEA735ED8C2}" type="sibTrans" cxnId="{214ED2BB-5370-444E-9F97-C695B63796F9}">
      <dgm:prSet/>
      <dgm:spPr>
        <a:solidFill>
          <a:srgbClr val="FFFF00"/>
        </a:solidFill>
        <a:ln w="28575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EE285B88-2D28-4630-8D60-9BEBB9B43E1A}">
      <dgm:prSet phldrT="[Testo]" custT="1"/>
      <dgm:spPr/>
      <dgm:t>
        <a:bodyPr/>
        <a:lstStyle/>
        <a:p>
          <a:r>
            <a:rPr lang="it-IT" sz="2400" b="1" dirty="0" smtClean="0"/>
            <a:t>è cambiato il rapporto giovani-adulti;</a:t>
          </a:r>
          <a:endParaRPr lang="it-IT" sz="2400" b="1" dirty="0"/>
        </a:p>
      </dgm:t>
    </dgm:pt>
    <dgm:pt modelId="{4F66A973-9E50-4806-B43A-EAE1DCD9BE4F}" type="parTrans" cxnId="{DDC681A4-D8D2-4350-B209-619ED7A16460}">
      <dgm:prSet/>
      <dgm:spPr/>
      <dgm:t>
        <a:bodyPr/>
        <a:lstStyle/>
        <a:p>
          <a:endParaRPr lang="it-IT"/>
        </a:p>
      </dgm:t>
    </dgm:pt>
    <dgm:pt modelId="{A34D369D-87E1-44F2-BCBE-5ADF5FEEBCC5}" type="sibTrans" cxnId="{DDC681A4-D8D2-4350-B209-619ED7A16460}">
      <dgm:prSet/>
      <dgm:spPr>
        <a:solidFill>
          <a:srgbClr val="FFC000"/>
        </a:solidFill>
        <a:ln w="28575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6BD15D51-E02D-4777-98F3-353A9A34555A}">
      <dgm:prSet phldrT="[Testo]" custT="1"/>
      <dgm:spPr/>
      <dgm:t>
        <a:bodyPr/>
        <a:lstStyle/>
        <a:p>
          <a:r>
            <a:rPr lang="it-IT" sz="2400" dirty="0" smtClean="0"/>
            <a:t>è cambiato il valore delle istituzioni (stato, partiti, giustizia, scuola, lavoro);</a:t>
          </a:r>
          <a:endParaRPr lang="it-IT" sz="2400" dirty="0"/>
        </a:p>
      </dgm:t>
    </dgm:pt>
    <dgm:pt modelId="{0EB68B4A-43A1-46B7-A98D-D527F24FB1BA}" type="parTrans" cxnId="{E03103FB-B029-419D-8CD3-961C7AD0440E}">
      <dgm:prSet/>
      <dgm:spPr/>
      <dgm:t>
        <a:bodyPr/>
        <a:lstStyle/>
        <a:p>
          <a:endParaRPr lang="it-IT"/>
        </a:p>
      </dgm:t>
    </dgm:pt>
    <dgm:pt modelId="{4228AE94-8735-4722-8A22-A91BC921519E}" type="sibTrans" cxnId="{E03103FB-B029-419D-8CD3-961C7AD0440E}">
      <dgm:prSet/>
      <dgm:spPr>
        <a:ln w="38100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69953F9F-0D96-4118-969F-90B656553762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2400" b="1" dirty="0" smtClean="0"/>
            <a:t>è cambiato il valore sociale della religione</a:t>
          </a:r>
          <a:endParaRPr lang="it-IT" sz="2400" b="1" dirty="0"/>
        </a:p>
      </dgm:t>
    </dgm:pt>
    <dgm:pt modelId="{6D06DF1A-C343-45D0-B0B0-24ADAD02C17C}" type="parTrans" cxnId="{022C902D-8628-4CCD-82FC-E644EC1299CC}">
      <dgm:prSet/>
      <dgm:spPr/>
      <dgm:t>
        <a:bodyPr/>
        <a:lstStyle/>
        <a:p>
          <a:endParaRPr lang="it-IT"/>
        </a:p>
      </dgm:t>
    </dgm:pt>
    <dgm:pt modelId="{2937B7ED-996B-4B67-8E05-A73512928A67}" type="sibTrans" cxnId="{022C902D-8628-4CCD-82FC-E644EC1299CC}">
      <dgm:prSet/>
      <dgm:spPr/>
      <dgm:t>
        <a:bodyPr/>
        <a:lstStyle/>
        <a:p>
          <a:endParaRPr lang="it-IT"/>
        </a:p>
      </dgm:t>
    </dgm:pt>
    <dgm:pt modelId="{D47D1186-5B87-4241-9454-278199DB9DB8}" type="pres">
      <dgm:prSet presAssocID="{7BBE5F2D-EE55-4FA0-9DB1-6D9B13F31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644578-C582-4B2E-98F5-4653397205C3}" type="pres">
      <dgm:prSet presAssocID="{9E831E49-4DC6-4A8C-8C60-8156FAFCE94E}" presName="node" presStyleLbl="node1" presStyleIdx="0" presStyleCnt="4" custLinFactNeighborX="3112" custLinFactNeighborY="-28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405981-C399-44EB-AFCF-639F27C5BB9D}" type="pres">
      <dgm:prSet presAssocID="{636C6477-DD06-4B3C-B9D6-3BEA735ED8C2}" presName="sibTrans" presStyleLbl="sibTrans1D1" presStyleIdx="0" presStyleCnt="3"/>
      <dgm:spPr/>
      <dgm:t>
        <a:bodyPr/>
        <a:lstStyle/>
        <a:p>
          <a:endParaRPr lang="it-IT"/>
        </a:p>
      </dgm:t>
    </dgm:pt>
    <dgm:pt modelId="{15C5D012-701A-4B1A-AA78-076D73F0EE2A}" type="pres">
      <dgm:prSet presAssocID="{636C6477-DD06-4B3C-B9D6-3BEA735ED8C2}" presName="connectorText" presStyleLbl="sibTrans1D1" presStyleIdx="0" presStyleCnt="3"/>
      <dgm:spPr/>
      <dgm:t>
        <a:bodyPr/>
        <a:lstStyle/>
        <a:p>
          <a:endParaRPr lang="it-IT"/>
        </a:p>
      </dgm:t>
    </dgm:pt>
    <dgm:pt modelId="{E707AEA4-D12E-4CDF-B965-F239D122D16F}" type="pres">
      <dgm:prSet presAssocID="{EE285B88-2D28-4630-8D60-9BEBB9B43E1A}" presName="node" presStyleLbl="node1" presStyleIdx="1" presStyleCnt="4" custLinFactNeighborX="-1816" custLinFactNeighborY="-4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81B9FD-4415-4957-8A5C-86DC20772529}" type="pres">
      <dgm:prSet presAssocID="{A34D369D-87E1-44F2-BCBE-5ADF5FEEBCC5}" presName="sibTrans" presStyleLbl="sibTrans1D1" presStyleIdx="1" presStyleCnt="3"/>
      <dgm:spPr/>
      <dgm:t>
        <a:bodyPr/>
        <a:lstStyle/>
        <a:p>
          <a:endParaRPr lang="it-IT"/>
        </a:p>
      </dgm:t>
    </dgm:pt>
    <dgm:pt modelId="{2824A904-CAE5-4A5A-B411-AD7D53F9742F}" type="pres">
      <dgm:prSet presAssocID="{A34D369D-87E1-44F2-BCBE-5ADF5FEEBCC5}" presName="connectorText" presStyleLbl="sibTrans1D1" presStyleIdx="1" presStyleCnt="3"/>
      <dgm:spPr/>
      <dgm:t>
        <a:bodyPr/>
        <a:lstStyle/>
        <a:p>
          <a:endParaRPr lang="it-IT"/>
        </a:p>
      </dgm:t>
    </dgm:pt>
    <dgm:pt modelId="{3DB09B01-2899-4C06-8583-3309709BF2D2}" type="pres">
      <dgm:prSet presAssocID="{6BD15D51-E02D-4777-98F3-353A9A3455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822244-3649-4838-A9CE-0637B5F2940B}" type="pres">
      <dgm:prSet presAssocID="{4228AE94-8735-4722-8A22-A91BC921519E}" presName="sibTrans" presStyleLbl="sibTrans1D1" presStyleIdx="2" presStyleCnt="3"/>
      <dgm:spPr/>
      <dgm:t>
        <a:bodyPr/>
        <a:lstStyle/>
        <a:p>
          <a:endParaRPr lang="it-IT"/>
        </a:p>
      </dgm:t>
    </dgm:pt>
    <dgm:pt modelId="{34B3A5CF-2C47-415D-84B2-6CA01FFC10D8}" type="pres">
      <dgm:prSet presAssocID="{4228AE94-8735-4722-8A22-A91BC921519E}" presName="connectorText" presStyleLbl="sibTrans1D1" presStyleIdx="2" presStyleCnt="3"/>
      <dgm:spPr/>
      <dgm:t>
        <a:bodyPr/>
        <a:lstStyle/>
        <a:p>
          <a:endParaRPr lang="it-IT"/>
        </a:p>
      </dgm:t>
    </dgm:pt>
    <dgm:pt modelId="{3FEFC428-6247-493F-8FE9-C866B753EE10}" type="pres">
      <dgm:prSet presAssocID="{69953F9F-0D96-4118-969F-90B6565537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EF5DA3-F745-4994-8203-7F566B94615A}" type="presOf" srcId="{EE285B88-2D28-4630-8D60-9BEBB9B43E1A}" destId="{E707AEA4-D12E-4CDF-B965-F239D122D16F}" srcOrd="0" destOrd="0" presId="urn:microsoft.com/office/officeart/2005/8/layout/bProcess3"/>
    <dgm:cxn modelId="{C077F90E-EDCE-488E-8EE1-217D26502A7A}" type="presOf" srcId="{9E831E49-4DC6-4A8C-8C60-8156FAFCE94E}" destId="{69644578-C582-4B2E-98F5-4653397205C3}" srcOrd="0" destOrd="0" presId="urn:microsoft.com/office/officeart/2005/8/layout/bProcess3"/>
    <dgm:cxn modelId="{0B08DF2D-0498-41FC-A454-9958E8531F4E}" type="presOf" srcId="{69953F9F-0D96-4118-969F-90B656553762}" destId="{3FEFC428-6247-493F-8FE9-C866B753EE10}" srcOrd="0" destOrd="0" presId="urn:microsoft.com/office/officeart/2005/8/layout/bProcess3"/>
    <dgm:cxn modelId="{022C902D-8628-4CCD-82FC-E644EC1299CC}" srcId="{7BBE5F2D-EE55-4FA0-9DB1-6D9B13F312B9}" destId="{69953F9F-0D96-4118-969F-90B656553762}" srcOrd="3" destOrd="0" parTransId="{6D06DF1A-C343-45D0-B0B0-24ADAD02C17C}" sibTransId="{2937B7ED-996B-4B67-8E05-A73512928A67}"/>
    <dgm:cxn modelId="{6A03E3EA-6B55-446F-A2E5-1C9E4E11A9A8}" type="presOf" srcId="{7BBE5F2D-EE55-4FA0-9DB1-6D9B13F312B9}" destId="{D47D1186-5B87-4241-9454-278199DB9DB8}" srcOrd="0" destOrd="0" presId="urn:microsoft.com/office/officeart/2005/8/layout/bProcess3"/>
    <dgm:cxn modelId="{313D75B2-4A73-4A77-A56D-8ACE55E3D451}" type="presOf" srcId="{636C6477-DD06-4B3C-B9D6-3BEA735ED8C2}" destId="{CF405981-C399-44EB-AFCF-639F27C5BB9D}" srcOrd="0" destOrd="0" presId="urn:microsoft.com/office/officeart/2005/8/layout/bProcess3"/>
    <dgm:cxn modelId="{E3D186DE-6813-4A7F-AD31-F2A82471B972}" type="presOf" srcId="{4228AE94-8735-4722-8A22-A91BC921519E}" destId="{09822244-3649-4838-A9CE-0637B5F2940B}" srcOrd="0" destOrd="0" presId="urn:microsoft.com/office/officeart/2005/8/layout/bProcess3"/>
    <dgm:cxn modelId="{E03103FB-B029-419D-8CD3-961C7AD0440E}" srcId="{7BBE5F2D-EE55-4FA0-9DB1-6D9B13F312B9}" destId="{6BD15D51-E02D-4777-98F3-353A9A34555A}" srcOrd="2" destOrd="0" parTransId="{0EB68B4A-43A1-46B7-A98D-D527F24FB1BA}" sibTransId="{4228AE94-8735-4722-8A22-A91BC921519E}"/>
    <dgm:cxn modelId="{7E3C2436-54E9-4B13-9230-0430527AA05B}" type="presOf" srcId="{A34D369D-87E1-44F2-BCBE-5ADF5FEEBCC5}" destId="{2824A904-CAE5-4A5A-B411-AD7D53F9742F}" srcOrd="1" destOrd="0" presId="urn:microsoft.com/office/officeart/2005/8/layout/bProcess3"/>
    <dgm:cxn modelId="{E435A5DC-C098-4ADA-836F-B962C6C1E713}" type="presOf" srcId="{636C6477-DD06-4B3C-B9D6-3BEA735ED8C2}" destId="{15C5D012-701A-4B1A-AA78-076D73F0EE2A}" srcOrd="1" destOrd="0" presId="urn:microsoft.com/office/officeart/2005/8/layout/bProcess3"/>
    <dgm:cxn modelId="{D1217198-FC9A-4BE8-A389-7F4B972E6204}" type="presOf" srcId="{A34D369D-87E1-44F2-BCBE-5ADF5FEEBCC5}" destId="{8781B9FD-4415-4957-8A5C-86DC20772529}" srcOrd="0" destOrd="0" presId="urn:microsoft.com/office/officeart/2005/8/layout/bProcess3"/>
    <dgm:cxn modelId="{EC3BF22F-2ED9-47BA-ABBE-37E4F478A916}" type="presOf" srcId="{4228AE94-8735-4722-8A22-A91BC921519E}" destId="{34B3A5CF-2C47-415D-84B2-6CA01FFC10D8}" srcOrd="1" destOrd="0" presId="urn:microsoft.com/office/officeart/2005/8/layout/bProcess3"/>
    <dgm:cxn modelId="{214ED2BB-5370-444E-9F97-C695B63796F9}" srcId="{7BBE5F2D-EE55-4FA0-9DB1-6D9B13F312B9}" destId="{9E831E49-4DC6-4A8C-8C60-8156FAFCE94E}" srcOrd="0" destOrd="0" parTransId="{085C7C5D-9B8E-416F-8A3F-070EEB9F3BBA}" sibTransId="{636C6477-DD06-4B3C-B9D6-3BEA735ED8C2}"/>
    <dgm:cxn modelId="{DDC681A4-D8D2-4350-B209-619ED7A16460}" srcId="{7BBE5F2D-EE55-4FA0-9DB1-6D9B13F312B9}" destId="{EE285B88-2D28-4630-8D60-9BEBB9B43E1A}" srcOrd="1" destOrd="0" parTransId="{4F66A973-9E50-4806-B43A-EAE1DCD9BE4F}" sibTransId="{A34D369D-87E1-44F2-BCBE-5ADF5FEEBCC5}"/>
    <dgm:cxn modelId="{FE6D4AAC-2BD1-4AF2-A0AD-6D4BAC225C3C}" type="presOf" srcId="{6BD15D51-E02D-4777-98F3-353A9A34555A}" destId="{3DB09B01-2899-4C06-8583-3309709BF2D2}" srcOrd="0" destOrd="0" presId="urn:microsoft.com/office/officeart/2005/8/layout/bProcess3"/>
    <dgm:cxn modelId="{A8FDEB3F-A417-4D65-A529-A565AD678EB1}" type="presParOf" srcId="{D47D1186-5B87-4241-9454-278199DB9DB8}" destId="{69644578-C582-4B2E-98F5-4653397205C3}" srcOrd="0" destOrd="0" presId="urn:microsoft.com/office/officeart/2005/8/layout/bProcess3"/>
    <dgm:cxn modelId="{6EE7DD74-C200-4791-A4A3-115B4D9EE874}" type="presParOf" srcId="{D47D1186-5B87-4241-9454-278199DB9DB8}" destId="{CF405981-C399-44EB-AFCF-639F27C5BB9D}" srcOrd="1" destOrd="0" presId="urn:microsoft.com/office/officeart/2005/8/layout/bProcess3"/>
    <dgm:cxn modelId="{493FA7E2-BFBF-4D91-BC59-DB449084018D}" type="presParOf" srcId="{CF405981-C399-44EB-AFCF-639F27C5BB9D}" destId="{15C5D012-701A-4B1A-AA78-076D73F0EE2A}" srcOrd="0" destOrd="0" presId="urn:microsoft.com/office/officeart/2005/8/layout/bProcess3"/>
    <dgm:cxn modelId="{381FC449-3307-4414-9215-A163D0D8E505}" type="presParOf" srcId="{D47D1186-5B87-4241-9454-278199DB9DB8}" destId="{E707AEA4-D12E-4CDF-B965-F239D122D16F}" srcOrd="2" destOrd="0" presId="urn:microsoft.com/office/officeart/2005/8/layout/bProcess3"/>
    <dgm:cxn modelId="{37E3DC84-6F7B-46DB-8F07-DAB596F92B5B}" type="presParOf" srcId="{D47D1186-5B87-4241-9454-278199DB9DB8}" destId="{8781B9FD-4415-4957-8A5C-86DC20772529}" srcOrd="3" destOrd="0" presId="urn:microsoft.com/office/officeart/2005/8/layout/bProcess3"/>
    <dgm:cxn modelId="{8B97C8F8-48A9-4EEC-B7A0-6D02AE13F901}" type="presParOf" srcId="{8781B9FD-4415-4957-8A5C-86DC20772529}" destId="{2824A904-CAE5-4A5A-B411-AD7D53F9742F}" srcOrd="0" destOrd="0" presId="urn:microsoft.com/office/officeart/2005/8/layout/bProcess3"/>
    <dgm:cxn modelId="{BCEAC773-2708-4E45-9477-1B275C2B5EA4}" type="presParOf" srcId="{D47D1186-5B87-4241-9454-278199DB9DB8}" destId="{3DB09B01-2899-4C06-8583-3309709BF2D2}" srcOrd="4" destOrd="0" presId="urn:microsoft.com/office/officeart/2005/8/layout/bProcess3"/>
    <dgm:cxn modelId="{2202A281-5596-45E7-9C85-4FEA493AD3ED}" type="presParOf" srcId="{D47D1186-5B87-4241-9454-278199DB9DB8}" destId="{09822244-3649-4838-A9CE-0637B5F2940B}" srcOrd="5" destOrd="0" presId="urn:microsoft.com/office/officeart/2005/8/layout/bProcess3"/>
    <dgm:cxn modelId="{5F6DE5A6-02CC-42E3-9178-0B35B36A4C8A}" type="presParOf" srcId="{09822244-3649-4838-A9CE-0637B5F2940B}" destId="{34B3A5CF-2C47-415D-84B2-6CA01FFC10D8}" srcOrd="0" destOrd="0" presId="urn:microsoft.com/office/officeart/2005/8/layout/bProcess3"/>
    <dgm:cxn modelId="{28AA845A-5A6A-456D-85CE-CFE81A6900F6}" type="presParOf" srcId="{D47D1186-5B87-4241-9454-278199DB9DB8}" destId="{3FEFC428-6247-493F-8FE9-C866B753EE1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14550C-4C32-46E3-A40B-F58BE73B320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207825-C748-4C3D-87AB-A2638CA5F0F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24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graduale, perché adattato alle capacità delle diverse età;</a:t>
          </a:r>
          <a:endParaRPr lang="it-IT" sz="24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2C5E083D-F2F3-4C04-B9E4-3FE38A2C202C}" type="parTrans" cxnId="{C3867493-0C25-44A5-96DA-8B37E695D7EA}">
      <dgm:prSet/>
      <dgm:spPr/>
      <dgm:t>
        <a:bodyPr/>
        <a:lstStyle/>
        <a:p>
          <a:endParaRPr lang="it-IT"/>
        </a:p>
      </dgm:t>
    </dgm:pt>
    <dgm:pt modelId="{C697B2C4-76D4-45E8-80C8-67B80D17136B}" type="sibTrans" cxnId="{C3867493-0C25-44A5-96DA-8B37E695D7EA}">
      <dgm:prSet/>
      <dgm:spPr/>
      <dgm:t>
        <a:bodyPr/>
        <a:lstStyle/>
        <a:p>
          <a:endParaRPr lang="it-IT"/>
        </a:p>
      </dgm:t>
    </dgm:pt>
    <dgm:pt modelId="{3E5CB604-A5AB-4A44-95B0-118760AC8DE0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continuo: … </a:t>
          </a:r>
          <a:r>
            <a:rPr lang="it-IT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è</a:t>
          </a:r>
          <a:r>
            <a:rPr lang="it-IT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tutto il cammino di catechesi che, in quanto educa alla vita cristiana, rende capaci di accogliere la grazia dei Sacramenti;</a:t>
          </a:r>
          <a:endParaRPr lang="it-IT" sz="20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F4802E17-9CC7-4AB9-B3AF-7BF4BA8ABCBC}" type="parTrans" cxnId="{D024CF5E-E311-4D2F-989F-EDEB409DC00A}">
      <dgm:prSet/>
      <dgm:spPr/>
      <dgm:t>
        <a:bodyPr/>
        <a:lstStyle/>
        <a:p>
          <a:endParaRPr lang="it-IT"/>
        </a:p>
      </dgm:t>
    </dgm:pt>
    <dgm:pt modelId="{EA3B5D91-432A-4581-95C5-9A0EE4318E86}" type="sibTrans" cxnId="{D024CF5E-E311-4D2F-989F-EDEB409DC00A}">
      <dgm:prSet/>
      <dgm:spPr/>
      <dgm:t>
        <a:bodyPr/>
        <a:lstStyle/>
        <a:p>
          <a:endParaRPr lang="it-IT"/>
        </a:p>
      </dgm:t>
    </dgm:pt>
    <dgm:pt modelId="{E7ACE001-9651-43AC-8E2B-CDB14C63B43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attivo: il gruppo sia continuamente </a:t>
          </a:r>
          <a:r>
            <a:rPr lang="it-IT" sz="2000" b="1" dirty="0" err="1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coinvolto…con</a:t>
          </a:r>
          <a:r>
            <a:rPr lang="it-IT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la concreta partecipazione attiva alla vita dell'Oratorio, della parrocchia e della Chiesa</a:t>
          </a:r>
          <a:r>
            <a:rPr lang="it-IT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;</a:t>
          </a:r>
          <a:endParaRPr lang="it-IT" sz="20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AB8DF5A7-6BCF-4B3E-B732-72189252118B}" type="parTrans" cxnId="{DA1526F2-F2E8-41F9-BC5B-59CC095DC99B}">
      <dgm:prSet/>
      <dgm:spPr/>
      <dgm:t>
        <a:bodyPr/>
        <a:lstStyle/>
        <a:p>
          <a:endParaRPr lang="it-IT"/>
        </a:p>
      </dgm:t>
    </dgm:pt>
    <dgm:pt modelId="{E6C95E28-F74E-495B-BA58-1351D66FB60C}" type="sibTrans" cxnId="{DA1526F2-F2E8-41F9-BC5B-59CC095DC99B}">
      <dgm:prSet/>
      <dgm:spPr/>
      <dgm:t>
        <a:bodyPr/>
        <a:lstStyle/>
        <a:p>
          <a:endParaRPr lang="it-IT"/>
        </a:p>
      </dgm:t>
    </dgm:pt>
    <dgm:pt modelId="{50548072-22C0-4D72-A086-55F4A6B8BC5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aperto sulla vita e sulla storia; l'annuncio di Cristo deve avvenire anche partendo dai fatti della vita dei ragazzi e dei giovani…</a:t>
          </a:r>
          <a:endParaRPr lang="it-IT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AA306D3-2F4E-4B3A-BBDA-2E4982BA0DF1}" type="parTrans" cxnId="{BF327D34-58B1-40F3-BE58-F28DC994FA42}">
      <dgm:prSet/>
      <dgm:spPr/>
      <dgm:t>
        <a:bodyPr/>
        <a:lstStyle/>
        <a:p>
          <a:endParaRPr lang="it-IT"/>
        </a:p>
      </dgm:t>
    </dgm:pt>
    <dgm:pt modelId="{1A3F9CBE-D359-4F5F-98C1-9372B2725830}" type="sibTrans" cxnId="{BF327D34-58B1-40F3-BE58-F28DC994FA42}">
      <dgm:prSet/>
      <dgm:spPr/>
      <dgm:t>
        <a:bodyPr/>
        <a:lstStyle/>
        <a:p>
          <a:endParaRPr lang="it-IT"/>
        </a:p>
      </dgm:t>
    </dgm:pt>
    <dgm:pt modelId="{76EFA57F-99D9-4AEF-B2CE-F2D45EFF1A8B}" type="pres">
      <dgm:prSet presAssocID="{7C14550C-4C32-46E3-A40B-F58BE73B320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123C28-3564-42EC-B03C-45293FEBEE8D}" type="pres">
      <dgm:prSet presAssocID="{7C14550C-4C32-46E3-A40B-F58BE73B3203}" presName="diamond" presStyleLbl="bgShp" presStyleIdx="0" presStyleCnt="1" custLinFactNeighborX="1136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</dgm:spPr>
    </dgm:pt>
    <dgm:pt modelId="{EB7C3C6A-0682-47E5-970B-324C54BAF18C}" type="pres">
      <dgm:prSet presAssocID="{7C14550C-4C32-46E3-A40B-F58BE73B3203}" presName="quad1" presStyleLbl="node1" presStyleIdx="0" presStyleCnt="4" custScaleX="110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362BCC-2B95-4AC0-B802-3AA1C05D0BAE}" type="pres">
      <dgm:prSet presAssocID="{7C14550C-4C32-46E3-A40B-F58BE73B3203}" presName="quad2" presStyleLbl="node1" presStyleIdx="1" presStyleCnt="4" custScaleX="110545" custLinFactNeighborX="5661" custLinFactNeighborY="1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CF8D58-2012-437A-A045-6159BF70F42E}" type="pres">
      <dgm:prSet presAssocID="{7C14550C-4C32-46E3-A40B-F58BE73B3203}" presName="quad3" presStyleLbl="node1" presStyleIdx="2" presStyleCnt="4" custScaleX="107185" custLinFactNeighborX="-1173" custLinFactNeighborY="-6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A2F1FC-61B2-4E45-BBB1-48D43694AFE4}" type="pres">
      <dgm:prSet presAssocID="{7C14550C-4C32-46E3-A40B-F58BE73B3203}" presName="quad4" presStyleLbl="node1" presStyleIdx="3" presStyleCnt="4" custScaleX="111321" custLinFactNeighborX="6049" custLinFactNeighborY="-6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10A2279-C211-4CA3-9FF5-E5330BB3421A}" type="presOf" srcId="{E7ACE001-9651-43AC-8E2B-CDB14C63B437}" destId="{2BCF8D58-2012-437A-A045-6159BF70F42E}" srcOrd="0" destOrd="0" presId="urn:microsoft.com/office/officeart/2005/8/layout/matrix3"/>
    <dgm:cxn modelId="{B779DA6A-CBCF-4727-829E-4A8DCD5ADB3A}" type="presOf" srcId="{7C14550C-4C32-46E3-A40B-F58BE73B3203}" destId="{76EFA57F-99D9-4AEF-B2CE-F2D45EFF1A8B}" srcOrd="0" destOrd="0" presId="urn:microsoft.com/office/officeart/2005/8/layout/matrix3"/>
    <dgm:cxn modelId="{E66883F1-5408-479F-8BBC-FDDB5D873166}" type="presOf" srcId="{79207825-C748-4C3D-87AB-A2638CA5F0FB}" destId="{EB7C3C6A-0682-47E5-970B-324C54BAF18C}" srcOrd="0" destOrd="0" presId="urn:microsoft.com/office/officeart/2005/8/layout/matrix3"/>
    <dgm:cxn modelId="{BF327D34-58B1-40F3-BE58-F28DC994FA42}" srcId="{7C14550C-4C32-46E3-A40B-F58BE73B3203}" destId="{50548072-22C0-4D72-A086-55F4A6B8BC52}" srcOrd="3" destOrd="0" parTransId="{EAA306D3-2F4E-4B3A-BBDA-2E4982BA0DF1}" sibTransId="{1A3F9CBE-D359-4F5F-98C1-9372B2725830}"/>
    <dgm:cxn modelId="{D024CF5E-E311-4D2F-989F-EDEB409DC00A}" srcId="{7C14550C-4C32-46E3-A40B-F58BE73B3203}" destId="{3E5CB604-A5AB-4A44-95B0-118760AC8DE0}" srcOrd="1" destOrd="0" parTransId="{F4802E17-9CC7-4AB9-B3AF-7BF4BA8ABCBC}" sibTransId="{EA3B5D91-432A-4581-95C5-9A0EE4318E86}"/>
    <dgm:cxn modelId="{27311D27-5B1F-4366-ABA0-2FE24F49558E}" type="presOf" srcId="{50548072-22C0-4D72-A086-55F4A6B8BC52}" destId="{9DA2F1FC-61B2-4E45-BBB1-48D43694AFE4}" srcOrd="0" destOrd="0" presId="urn:microsoft.com/office/officeart/2005/8/layout/matrix3"/>
    <dgm:cxn modelId="{DA1526F2-F2E8-41F9-BC5B-59CC095DC99B}" srcId="{7C14550C-4C32-46E3-A40B-F58BE73B3203}" destId="{E7ACE001-9651-43AC-8E2B-CDB14C63B437}" srcOrd="2" destOrd="0" parTransId="{AB8DF5A7-6BCF-4B3E-B732-72189252118B}" sibTransId="{E6C95E28-F74E-495B-BA58-1351D66FB60C}"/>
    <dgm:cxn modelId="{DEB6CD79-9707-4E42-838F-7E24A8EFCAD9}" type="presOf" srcId="{3E5CB604-A5AB-4A44-95B0-118760AC8DE0}" destId="{F6362BCC-2B95-4AC0-B802-3AA1C05D0BAE}" srcOrd="0" destOrd="0" presId="urn:microsoft.com/office/officeart/2005/8/layout/matrix3"/>
    <dgm:cxn modelId="{C3867493-0C25-44A5-96DA-8B37E695D7EA}" srcId="{7C14550C-4C32-46E3-A40B-F58BE73B3203}" destId="{79207825-C748-4C3D-87AB-A2638CA5F0FB}" srcOrd="0" destOrd="0" parTransId="{2C5E083D-F2F3-4C04-B9E4-3FE38A2C202C}" sibTransId="{C697B2C4-76D4-45E8-80C8-67B80D17136B}"/>
    <dgm:cxn modelId="{4F90B2C7-C661-443E-A6F1-E02634AB37AE}" type="presParOf" srcId="{76EFA57F-99D9-4AEF-B2CE-F2D45EFF1A8B}" destId="{65123C28-3564-42EC-B03C-45293FEBEE8D}" srcOrd="0" destOrd="0" presId="urn:microsoft.com/office/officeart/2005/8/layout/matrix3"/>
    <dgm:cxn modelId="{CCF06E4D-7179-4836-8526-D3BEBB718A91}" type="presParOf" srcId="{76EFA57F-99D9-4AEF-B2CE-F2D45EFF1A8B}" destId="{EB7C3C6A-0682-47E5-970B-324C54BAF18C}" srcOrd="1" destOrd="0" presId="urn:microsoft.com/office/officeart/2005/8/layout/matrix3"/>
    <dgm:cxn modelId="{05CB46A7-AF9D-4F57-9EDD-CACF11798558}" type="presParOf" srcId="{76EFA57F-99D9-4AEF-B2CE-F2D45EFF1A8B}" destId="{F6362BCC-2B95-4AC0-B802-3AA1C05D0BAE}" srcOrd="2" destOrd="0" presId="urn:microsoft.com/office/officeart/2005/8/layout/matrix3"/>
    <dgm:cxn modelId="{5230C081-FF21-41E1-B8E4-C9FE23BE611D}" type="presParOf" srcId="{76EFA57F-99D9-4AEF-B2CE-F2D45EFF1A8B}" destId="{2BCF8D58-2012-437A-A045-6159BF70F42E}" srcOrd="3" destOrd="0" presId="urn:microsoft.com/office/officeart/2005/8/layout/matrix3"/>
    <dgm:cxn modelId="{FA18ED85-C469-4E52-BFDA-865AFD1FAF47}" type="presParOf" srcId="{76EFA57F-99D9-4AEF-B2CE-F2D45EFF1A8B}" destId="{9DA2F1FC-61B2-4E45-BBB1-48D43694AFE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E4A949-5A2D-4BC4-B49B-4080ADE05644}">
      <dsp:nvSpPr>
        <dsp:cNvPr id="0" name=""/>
        <dsp:cNvSpPr/>
      </dsp:nvSpPr>
      <dsp:spPr>
        <a:xfrm>
          <a:off x="0" y="71"/>
          <a:ext cx="5211572" cy="1815739"/>
        </a:xfrm>
        <a:prstGeom prst="roundRect">
          <a:avLst/>
        </a:prstGeom>
        <a:solidFill>
          <a:srgbClr val="003192"/>
        </a:solidFill>
        <a:ln>
          <a:solidFill>
            <a:schemeClr val="bg1">
              <a:lumMod val="8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Gli adolescenti ed i giovani sentono ancor più che i bambini il desiderio di essere accompagnati nella fede..</a:t>
          </a:r>
          <a:endParaRPr lang="it-IT" sz="2800" kern="1200" dirty="0"/>
        </a:p>
      </dsp:txBody>
      <dsp:txXfrm>
        <a:off x="0" y="71"/>
        <a:ext cx="5211572" cy="1815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6598FB-561C-4179-94A3-B54008820264}">
      <dsp:nvSpPr>
        <dsp:cNvPr id="0" name=""/>
        <dsp:cNvSpPr/>
      </dsp:nvSpPr>
      <dsp:spPr>
        <a:xfrm>
          <a:off x="0" y="0"/>
          <a:ext cx="5976664" cy="2246308"/>
        </a:xfrm>
        <a:prstGeom prst="roundRect">
          <a:avLst/>
        </a:prstGeom>
        <a:solidFill>
          <a:srgbClr val="0031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Apprezzano una catechesi che si dimostri all’altezza delle esigenze culturali che stanno maturando nel confronto con l’esperienza scolastica</a:t>
          </a:r>
          <a:endParaRPr lang="it-IT" sz="2800" kern="1200" dirty="0"/>
        </a:p>
      </dsp:txBody>
      <dsp:txXfrm>
        <a:off x="0" y="0"/>
        <a:ext cx="5976664" cy="22463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58859-9E3A-4FA8-B99B-537F15345F33}">
      <dsp:nvSpPr>
        <dsp:cNvPr id="0" name=""/>
        <dsp:cNvSpPr/>
      </dsp:nvSpPr>
      <dsp:spPr>
        <a:xfrm>
          <a:off x="0" y="0"/>
          <a:ext cx="6912768" cy="1901250"/>
        </a:xfrm>
        <a:prstGeom prst="roundRect">
          <a:avLst/>
        </a:prstGeom>
        <a:solidFill>
          <a:srgbClr val="00319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ed, insieme, desiderano fare esperienza di vita ecclesiale con i loro pari, accompagnati da sacerdoti, adulti e giovani più grandi in cui si riconoscono.</a:t>
          </a:r>
          <a:endParaRPr lang="it-IT" sz="2800" kern="1200" dirty="0"/>
        </a:p>
      </dsp:txBody>
      <dsp:txXfrm>
        <a:off x="0" y="0"/>
        <a:ext cx="6912768" cy="1901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05981-C399-44EB-AFCF-639F27C5BB9D}">
      <dsp:nvSpPr>
        <dsp:cNvPr id="0" name=""/>
        <dsp:cNvSpPr/>
      </dsp:nvSpPr>
      <dsp:spPr>
        <a:xfrm>
          <a:off x="3130889" y="951128"/>
          <a:ext cx="631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084"/>
              </a:moveTo>
              <a:lnTo>
                <a:pt x="333098" y="55084"/>
              </a:lnTo>
              <a:lnTo>
                <a:pt x="333098" y="45720"/>
              </a:lnTo>
              <a:lnTo>
                <a:pt x="631996" y="45720"/>
              </a:lnTo>
            </a:path>
          </a:pathLst>
        </a:custGeom>
        <a:noFill/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30320" y="993248"/>
        <a:ext cx="33133" cy="7201"/>
      </dsp:txXfrm>
    </dsp:sp>
    <dsp:sp modelId="{69644578-C582-4B2E-98F5-4653397205C3}">
      <dsp:nvSpPr>
        <dsp:cNvPr id="0" name=""/>
        <dsp:cNvSpPr/>
      </dsp:nvSpPr>
      <dsp:spPr>
        <a:xfrm>
          <a:off x="4875" y="67869"/>
          <a:ext cx="3127813" cy="18766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E’ cambiata la famiglia patriarcale o matriarcale; </a:t>
          </a:r>
          <a:endParaRPr lang="it-IT" sz="2400" b="1" kern="1200" dirty="0"/>
        </a:p>
      </dsp:txBody>
      <dsp:txXfrm>
        <a:off x="4875" y="67869"/>
        <a:ext cx="3127813" cy="1876688"/>
      </dsp:txXfrm>
    </dsp:sp>
    <dsp:sp modelId="{8781B9FD-4415-4957-8A5C-86DC20772529}">
      <dsp:nvSpPr>
        <dsp:cNvPr id="0" name=""/>
        <dsp:cNvSpPr/>
      </dsp:nvSpPr>
      <dsp:spPr>
        <a:xfrm>
          <a:off x="1568782" y="1933392"/>
          <a:ext cx="3790409" cy="698161"/>
        </a:xfrm>
        <a:custGeom>
          <a:avLst/>
          <a:gdLst/>
          <a:ahLst/>
          <a:cxnLst/>
          <a:rect l="0" t="0" r="0" b="0"/>
          <a:pathLst>
            <a:path>
              <a:moveTo>
                <a:pt x="3790409" y="0"/>
              </a:moveTo>
              <a:lnTo>
                <a:pt x="3790409" y="366180"/>
              </a:lnTo>
              <a:lnTo>
                <a:pt x="0" y="366180"/>
              </a:lnTo>
              <a:lnTo>
                <a:pt x="0" y="698161"/>
              </a:lnTo>
            </a:path>
          </a:pathLst>
        </a:custGeom>
        <a:noFill/>
        <a:ln w="11430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367491" y="2278873"/>
        <a:ext cx="192991" cy="7201"/>
      </dsp:txXfrm>
    </dsp:sp>
    <dsp:sp modelId="{E707AEA4-D12E-4CDF-B965-F239D122D16F}">
      <dsp:nvSpPr>
        <dsp:cNvPr id="0" name=""/>
        <dsp:cNvSpPr/>
      </dsp:nvSpPr>
      <dsp:spPr>
        <a:xfrm>
          <a:off x="3795285" y="58504"/>
          <a:ext cx="3127813" cy="1876688"/>
        </a:xfrm>
        <a:prstGeom prst="rect">
          <a:avLst/>
        </a:prstGeom>
        <a:solidFill>
          <a:schemeClr val="accent5">
            <a:hueOff val="2344826"/>
            <a:satOff val="-18899"/>
            <a:lumOff val="53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è cambiato il rapporto giovani-adulti;</a:t>
          </a:r>
          <a:endParaRPr lang="it-IT" sz="2400" b="1" kern="1200" dirty="0"/>
        </a:p>
      </dsp:txBody>
      <dsp:txXfrm>
        <a:off x="3795285" y="58504"/>
        <a:ext cx="3127813" cy="1876688"/>
      </dsp:txXfrm>
    </dsp:sp>
    <dsp:sp modelId="{09822244-3649-4838-A9CE-0637B5F2940B}">
      <dsp:nvSpPr>
        <dsp:cNvPr id="0" name=""/>
        <dsp:cNvSpPr/>
      </dsp:nvSpPr>
      <dsp:spPr>
        <a:xfrm>
          <a:off x="3130889" y="3556578"/>
          <a:ext cx="6887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8797" y="45720"/>
              </a:lnTo>
            </a:path>
          </a:pathLst>
        </a:custGeom>
        <a:noFill/>
        <a:ln w="11430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3457303" y="3598698"/>
        <a:ext cx="35969" cy="7201"/>
      </dsp:txXfrm>
    </dsp:sp>
    <dsp:sp modelId="{3DB09B01-2899-4C06-8583-3309709BF2D2}">
      <dsp:nvSpPr>
        <dsp:cNvPr id="0" name=""/>
        <dsp:cNvSpPr/>
      </dsp:nvSpPr>
      <dsp:spPr>
        <a:xfrm>
          <a:off x="4875" y="2663954"/>
          <a:ext cx="3127813" cy="1876688"/>
        </a:xfrm>
        <a:prstGeom prst="rect">
          <a:avLst/>
        </a:prstGeom>
        <a:solidFill>
          <a:schemeClr val="accent5">
            <a:hueOff val="4689652"/>
            <a:satOff val="-37799"/>
            <a:lumOff val="1071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è cambiato il valore delle istituzioni (stato, partiti, giustizia, scuola, lavoro);</a:t>
          </a:r>
          <a:endParaRPr lang="it-IT" sz="2400" kern="1200" dirty="0"/>
        </a:p>
      </dsp:txBody>
      <dsp:txXfrm>
        <a:off x="4875" y="2663954"/>
        <a:ext cx="3127813" cy="1876688"/>
      </dsp:txXfrm>
    </dsp:sp>
    <dsp:sp modelId="{3FEFC428-6247-493F-8FE9-C866B753EE10}">
      <dsp:nvSpPr>
        <dsp:cNvPr id="0" name=""/>
        <dsp:cNvSpPr/>
      </dsp:nvSpPr>
      <dsp:spPr>
        <a:xfrm>
          <a:off x="3852086" y="2663954"/>
          <a:ext cx="3127813" cy="1876688"/>
        </a:xfrm>
        <a:prstGeom prst="rect">
          <a:avLst/>
        </a:prstGeom>
        <a:solidFill>
          <a:schemeClr val="accent3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è cambiato il valore sociale della religione</a:t>
          </a:r>
          <a:endParaRPr lang="it-IT" sz="2400" b="1" kern="1200" dirty="0"/>
        </a:p>
      </dsp:txBody>
      <dsp:txXfrm>
        <a:off x="3852086" y="2663954"/>
        <a:ext cx="3127813" cy="18766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123C28-3564-42EC-B03C-45293FEBEE8D}">
      <dsp:nvSpPr>
        <dsp:cNvPr id="0" name=""/>
        <dsp:cNvSpPr/>
      </dsp:nvSpPr>
      <dsp:spPr>
        <a:xfrm>
          <a:off x="1842357" y="0"/>
          <a:ext cx="6471427" cy="6471427"/>
        </a:xfrm>
        <a:prstGeom prst="diamond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EB7C3C6A-0682-47E5-970B-324C54BAF18C}">
      <dsp:nvSpPr>
        <dsp:cNvPr id="0" name=""/>
        <dsp:cNvSpPr/>
      </dsp:nvSpPr>
      <dsp:spPr>
        <a:xfrm>
          <a:off x="2383628" y="614785"/>
          <a:ext cx="2523856" cy="2523856"/>
        </a:xfrm>
        <a:prstGeom prst="roundRect">
          <a:avLst/>
        </a:prstGeom>
        <a:solidFill>
          <a:schemeClr val="accent3"/>
        </a:solidFill>
        <a:ln w="400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Arial Black" pitchFamily="34" charset="0"/>
            </a:rPr>
            <a:t>graduale, perché adattato alle capacità delle diverse età;</a:t>
          </a:r>
          <a:endParaRPr lang="it-IT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83628" y="614785"/>
        <a:ext cx="2523856" cy="2523856"/>
      </dsp:txXfrm>
    </dsp:sp>
    <dsp:sp modelId="{F6362BCC-2B95-4AC0-B802-3AA1C05D0BAE}">
      <dsp:nvSpPr>
        <dsp:cNvPr id="0" name=""/>
        <dsp:cNvSpPr/>
      </dsp:nvSpPr>
      <dsp:spPr>
        <a:xfrm>
          <a:off x="5101627" y="614785"/>
          <a:ext cx="2523856" cy="2523856"/>
        </a:xfrm>
        <a:prstGeom prst="roundRect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Arial Black" pitchFamily="34" charset="0"/>
            </a:rPr>
            <a:t>continuo: … è tutto il cammino di catechesi che, in quanto educa alla vita cristiana, rende capaci di accogliere la grazia dei Sacramenti;</a:t>
          </a:r>
          <a:endParaRPr lang="it-IT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101627" y="614785"/>
        <a:ext cx="2523856" cy="2523856"/>
      </dsp:txXfrm>
    </dsp:sp>
    <dsp:sp modelId="{2BCF8D58-2012-437A-A045-6159BF70F42E}">
      <dsp:nvSpPr>
        <dsp:cNvPr id="0" name=""/>
        <dsp:cNvSpPr/>
      </dsp:nvSpPr>
      <dsp:spPr>
        <a:xfrm>
          <a:off x="2354023" y="3180646"/>
          <a:ext cx="2523856" cy="2523856"/>
        </a:xfrm>
        <a:prstGeom prst="roundRect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  <a:latin typeface="Arial Black" pitchFamily="34" charset="0"/>
            </a:rPr>
            <a:t>attivo: il gruppo sia continuamente coinvolto nella realizzazione dell'incontro; con la concreta partecipazione attiva alla vita dell'Oratorio, della parrocchia e della Chiesa</a:t>
          </a:r>
          <a:r>
            <a:rPr lang="it-IT" sz="1400" kern="1200" dirty="0" smtClean="0">
              <a:solidFill>
                <a:schemeClr val="tx1"/>
              </a:solidFill>
              <a:latin typeface="Arial Black" pitchFamily="34" charset="0"/>
            </a:rPr>
            <a:t>;</a:t>
          </a:r>
          <a:endParaRPr lang="it-IT" sz="14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354023" y="3180646"/>
        <a:ext cx="2523856" cy="2523856"/>
      </dsp:txXfrm>
    </dsp:sp>
    <dsp:sp modelId="{9DA2F1FC-61B2-4E45-BBB1-48D43694AFE4}">
      <dsp:nvSpPr>
        <dsp:cNvPr id="0" name=""/>
        <dsp:cNvSpPr/>
      </dsp:nvSpPr>
      <dsp:spPr>
        <a:xfrm>
          <a:off x="5251948" y="3251314"/>
          <a:ext cx="2523856" cy="2523856"/>
        </a:xfrm>
        <a:prstGeom prst="roundRect">
          <a:avLst/>
        </a:prstGeom>
        <a:solidFill>
          <a:schemeClr val="accent2"/>
        </a:solidFill>
        <a:ln w="400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  <a:latin typeface="Arial Black" pitchFamily="34" charset="0"/>
            </a:rPr>
            <a:t>aperto sulla vita e sulla storia; l'annuncio di Cristo deve avvenire anche partendo dai fatti della vita dei ragazzi e dei giovani…</a:t>
          </a:r>
          <a:endParaRPr lang="it-IT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251948" y="3251314"/>
        <a:ext cx="2523856" cy="252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6796-1440-400A-8F51-2A3D0F984A27}" type="datetimeFigureOut">
              <a:rPr lang="it-IT" smtClean="0"/>
              <a:pPr/>
              <a:t>05/11/2025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BC26A-B7A8-4C8E-8CE3-A92DA6E4D8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2626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A58C9-A6E0-4D6E-83B9-62754449118A}" type="datetimeFigureOut">
              <a:rPr lang="it-IT" smtClean="0"/>
              <a:pPr/>
              <a:t>05/11/2025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21FCC-2A07-4EE8-B42A-B93834FE0D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1842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21FCC-2A07-4EE8-B42A-B93834FE0D2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297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61E97F-6934-4C27-B689-90E60FD03349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844397-6E9B-485C-B4F7-DBB3F72D263B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8002D48-C7CA-491F-B538-00BD233DE3ED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1978C-BF15-4629-A2C7-C9598958B7E3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333E32-42C9-4A12-846E-9D5649D46AD9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0C768-BEFF-44B3-8E8B-26089A375C15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9273-38D9-4BDE-BF5C-E5B73AFBBEAF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26FD29-26E4-4D1C-A01A-4085BCB6CF32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5BAEB-3DDC-4761-B350-BE7B16DCDE5F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F1E3D1-7C94-4E3D-8FDE-66C29D7DDB37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69B9A-791E-4EE5-A4D3-C6EA451B450B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E61BEF-EDE8-4211-BBA2-75DC62F89575}" type="datetime1">
              <a:rPr lang="it-IT" smtClean="0"/>
              <a:pPr/>
              <a:t>05/11/2025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it-IT" smtClean="0"/>
              <a:t>Arcidiocesi di Agrigento</a:t>
            </a: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ADC4E3-9730-456D-B07B-91019956C17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9792" y="1150390"/>
            <a:ext cx="6444207" cy="286816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9793" y="2285992"/>
            <a:ext cx="6444207" cy="1101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LA MISTAGOGIA: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la </a:t>
            </a:r>
            <a:r>
              <a:rPr lang="it-IT" sz="2800" b="1" dirty="0">
                <a:solidFill>
                  <a:schemeClr val="bg1"/>
                </a:solidFill>
              </a:rPr>
              <a:t>nascita dei centri giovanili </a:t>
            </a:r>
            <a:r>
              <a:rPr lang="it-IT" sz="2800" b="1" dirty="0" smtClean="0">
                <a:solidFill>
                  <a:schemeClr val="bg1"/>
                </a:solidFill>
              </a:rPr>
              <a:t>oratorio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a cura di don Enzo Sazio</a:t>
            </a:r>
            <a:endParaRPr lang="it-IT" sz="2100" dirty="0"/>
          </a:p>
        </p:txBody>
      </p:sp>
      <p:pic>
        <p:nvPicPr>
          <p:cNvPr id="7" name="Immagine 6" descr="imagesCAQROY65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5720" y="1714488"/>
            <a:ext cx="2194848" cy="2665173"/>
          </a:xfrm>
          <a:prstGeom prst="ellipse">
            <a:avLst/>
          </a:prstGeom>
          <a:ln w="190500" cap="rnd">
            <a:solidFill>
              <a:srgbClr val="00319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8" descr="E:\1002670_521588967960214_134138559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184" b="89082" l="1429" r="96286"/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857496"/>
            <a:ext cx="3546140" cy="32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859" b="100000" l="9524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285728"/>
            <a:ext cx="1380253" cy="1575957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2927722" cy="228600"/>
          </a:xfrm>
        </p:spPr>
        <p:txBody>
          <a:bodyPr/>
          <a:lstStyle/>
          <a:p>
            <a:pPr algn="ctr"/>
            <a:r>
              <a:rPr lang="it-IT" dirty="0" smtClean="0"/>
              <a:t>Arcidiocesi di Agrigento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6784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87624" y="4365104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non </a:t>
            </a:r>
            <a:r>
              <a:rPr lang="it-IT" sz="3200" dirty="0">
                <a:solidFill>
                  <a:schemeClr val="bg1"/>
                </a:solidFill>
              </a:rPr>
              <a:t>può limitarsi a guardare solamente alle problematiche delle famiglie e dei bambini, dimenticando la pastorale giovanile.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512" y="277177"/>
            <a:ext cx="6048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Per tutte queste ragioni sembra allora di </a:t>
            </a:r>
            <a:r>
              <a:rPr lang="it-IT" sz="3200" b="1" dirty="0" smtClean="0">
                <a:solidFill>
                  <a:schemeClr val="bg1"/>
                </a:solidFill>
              </a:rPr>
              <a:t>poter affermare 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che </a:t>
            </a:r>
            <a:endParaRPr lang="it-IT" sz="3200" b="1" dirty="0"/>
          </a:p>
        </p:txBody>
      </p:sp>
      <p:sp>
        <p:nvSpPr>
          <p:cNvPr id="6" name="Rettangolo 5"/>
          <p:cNvSpPr/>
          <p:nvPr/>
        </p:nvSpPr>
        <p:spPr>
          <a:xfrm>
            <a:off x="1279791" y="2348880"/>
            <a:ext cx="7725192" cy="769441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</a:rPr>
              <a:t>un vero rinnovamento dell’IC </a:t>
            </a:r>
            <a:endParaRPr lang="it-IT" sz="4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10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022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764704"/>
            <a:ext cx="76328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Quando si prende in considerazione il mondo dei giovani, tre sono le domande che sorgono spontanee per iniziare un lavoro di studio e di confronto</a:t>
            </a:r>
            <a:r>
              <a:rPr lang="it-IT" sz="2800" dirty="0" smtClean="0">
                <a:solidFill>
                  <a:schemeClr val="bg1"/>
                </a:solidFill>
              </a:rPr>
              <a:t>:</a:t>
            </a: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2800" i="1" dirty="0">
                <a:solidFill>
                  <a:srgbClr val="FFFF00"/>
                </a:solidFill>
              </a:rPr>
              <a:t>chi fa pastorale giovanile? intendendo cioè gli educatori che stanno con i  giovani; </a:t>
            </a:r>
            <a:endParaRPr lang="it-IT" sz="2800" i="1" dirty="0" smtClean="0">
              <a:solidFill>
                <a:srgbClr val="FFFF00"/>
              </a:solidFill>
            </a:endParaRPr>
          </a:p>
          <a:p>
            <a:pPr lvl="0"/>
            <a:endParaRPr lang="it-IT" dirty="0">
              <a:solidFill>
                <a:schemeClr val="bg1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2800" i="1" dirty="0">
                <a:solidFill>
                  <a:srgbClr val="FF66FF"/>
                </a:solidFill>
              </a:rPr>
              <a:t>come si fa pastorale giovanile? intendendo il metodo da usare; </a:t>
            </a:r>
            <a:endParaRPr lang="it-IT" sz="2800" i="1" dirty="0" smtClean="0">
              <a:solidFill>
                <a:srgbClr val="FF66FF"/>
              </a:solidFill>
            </a:endParaRPr>
          </a:p>
          <a:p>
            <a:pPr lvl="0"/>
            <a:endParaRPr lang="it-IT" dirty="0">
              <a:solidFill>
                <a:schemeClr val="bg1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2800" i="1" dirty="0">
                <a:solidFill>
                  <a:srgbClr val="00FFFF"/>
                </a:solidFill>
              </a:rPr>
              <a:t>con quali strumenti si fa pastorale giovanile?</a:t>
            </a:r>
            <a:endParaRPr lang="it-IT" sz="2800" dirty="0">
              <a:solidFill>
                <a:srgbClr val="00FFFF"/>
              </a:solidFill>
              <a:effectLst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11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94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84284"/>
            <a:ext cx="914400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 smtClean="0">
                <a:solidFill>
                  <a:srgbClr val="FFFF00"/>
                </a:solidFill>
              </a:rPr>
              <a:t>1</a:t>
            </a:r>
            <a:r>
              <a:rPr lang="it-IT" sz="3600" b="1" dirty="0" smtClean="0">
                <a:solidFill>
                  <a:srgbClr val="FFFF00"/>
                </a:solidFill>
              </a:rPr>
              <a:t>. </a:t>
            </a:r>
            <a:r>
              <a:rPr lang="it-IT" sz="3600" b="1" u="sng" dirty="0" smtClean="0">
                <a:solidFill>
                  <a:srgbClr val="FFFF00"/>
                </a:solidFill>
              </a:rPr>
              <a:t>Che </a:t>
            </a:r>
            <a:r>
              <a:rPr lang="it-IT" sz="3600" b="1" u="sng" dirty="0">
                <a:solidFill>
                  <a:srgbClr val="FFFF00"/>
                </a:solidFill>
              </a:rPr>
              <a:t>cosa è la Pastorale dei giovani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5760" y="1320309"/>
            <a:ext cx="5166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FF00"/>
                </a:solidFill>
              </a:rPr>
              <a:t>La pastorale giovanile si interessa di tutto quello che la Chiesa mette in opera perché i giovani incontrino </a:t>
            </a:r>
            <a:endParaRPr lang="it-IT" sz="2800" dirty="0" smtClean="0">
              <a:solidFill>
                <a:srgbClr val="FFFF00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Gesù Cristo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9588" y="4006742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FF00"/>
                </a:solidFill>
              </a:rPr>
              <a:t>segue le diverse proposte e ne valuta le impostazioni, </a:t>
            </a:r>
            <a:endParaRPr lang="it-IT" sz="2800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le </a:t>
            </a:r>
            <a:r>
              <a:rPr lang="it-IT" sz="2800" dirty="0">
                <a:solidFill>
                  <a:srgbClr val="FFFF00"/>
                </a:solidFill>
              </a:rPr>
              <a:t>mette in dialogo e dialoga con esse, </a:t>
            </a:r>
            <a:endParaRPr lang="it-IT" sz="2800" dirty="0" smtClean="0">
              <a:solidFill>
                <a:srgbClr val="FFFF00"/>
              </a:solidFill>
            </a:endParaRP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proprio progetto.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5" y="980728"/>
            <a:ext cx="3743641" cy="582678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643438" y="662940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12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748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62068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 caratterizza soprattutto perché prende sul serio i due </a:t>
            </a:r>
            <a:r>
              <a:rPr lang="it-I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termini </a:t>
            </a:r>
          </a:p>
        </p:txBody>
      </p:sp>
      <p:sp>
        <p:nvSpPr>
          <p:cNvPr id="5" name="Angolo ripiegato 4"/>
          <p:cNvSpPr/>
          <p:nvPr/>
        </p:nvSpPr>
        <p:spPr>
          <a:xfrm>
            <a:off x="1937564" y="2601058"/>
            <a:ext cx="2172390" cy="771346"/>
          </a:xfrm>
          <a:prstGeom prst="foldedCorner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pastorale</a:t>
            </a:r>
            <a:endParaRPr lang="it-IT" sz="3600" b="1" dirty="0"/>
          </a:p>
        </p:txBody>
      </p:sp>
      <p:sp>
        <p:nvSpPr>
          <p:cNvPr id="6" name="Angolo ripiegato 5"/>
          <p:cNvSpPr/>
          <p:nvPr/>
        </p:nvSpPr>
        <p:spPr>
          <a:xfrm>
            <a:off x="4603861" y="2601058"/>
            <a:ext cx="2117887" cy="771346"/>
          </a:xfrm>
          <a:prstGeom prst="foldedCorner">
            <a:avLst/>
          </a:prstGeom>
          <a:solidFill>
            <a:srgbClr val="FF66FF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giovanile</a:t>
            </a:r>
            <a:endParaRPr lang="it-IT" sz="3600" b="1" dirty="0"/>
          </a:p>
        </p:txBody>
      </p:sp>
      <p:sp>
        <p:nvSpPr>
          <p:cNvPr id="7" name="Rettangolo 6"/>
          <p:cNvSpPr/>
          <p:nvPr/>
        </p:nvSpPr>
        <p:spPr>
          <a:xfrm>
            <a:off x="146448" y="4437111"/>
            <a:ext cx="7836862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ciascuno secondo la sua valenza</a:t>
            </a:r>
            <a:r>
              <a:rPr lang="it-IT" sz="32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>
                <a:solidFill>
                  <a:schemeClr val="bg1"/>
                </a:solidFill>
              </a:rPr>
              <a:t>per creare tra essi una relazione </a:t>
            </a:r>
            <a:r>
              <a:rPr lang="it-IT" sz="3200" dirty="0" smtClean="0">
                <a:solidFill>
                  <a:schemeClr val="bg1"/>
                </a:solidFill>
              </a:rPr>
              <a:t>nuova e illuminante </a:t>
            </a:r>
            <a:r>
              <a:rPr lang="it-IT" sz="3200" dirty="0">
                <a:solidFill>
                  <a:schemeClr val="bg1"/>
                </a:solidFill>
              </a:rPr>
              <a:t>attraverso </a:t>
            </a:r>
            <a:endParaRPr lang="it-IT" sz="3200" dirty="0" smtClean="0">
              <a:solidFill>
                <a:schemeClr val="bg1"/>
              </a:solidFill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una </a:t>
            </a:r>
            <a:r>
              <a:rPr lang="it-IT" sz="3200" dirty="0">
                <a:solidFill>
                  <a:schemeClr val="bg1"/>
                </a:solidFill>
              </a:rPr>
              <a:t>ricomprensione continua.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Freccia circolare a destra 12"/>
          <p:cNvSpPr/>
          <p:nvPr/>
        </p:nvSpPr>
        <p:spPr>
          <a:xfrm>
            <a:off x="131524" y="1658552"/>
            <a:ext cx="1624136" cy="1630197"/>
          </a:xfrm>
          <a:prstGeom prst="curved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sinistra 13"/>
          <p:cNvSpPr/>
          <p:nvPr/>
        </p:nvSpPr>
        <p:spPr>
          <a:xfrm>
            <a:off x="6804248" y="1605124"/>
            <a:ext cx="1368151" cy="1683625"/>
          </a:xfrm>
          <a:prstGeom prst="curvedLef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13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31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14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786190"/>
            <a:ext cx="81439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Il destinatario «tipo» non è colui che deve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«imparare»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 le verità e la pratica della fede,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 ma chi deve essere ancora interpellato da esse per capirne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 il significato,  per essere aiutato a </a:t>
            </a:r>
            <a:r>
              <a:rPr lang="it-IT" sz="2800" dirty="0" err="1" smtClean="0">
                <a:solidFill>
                  <a:schemeClr val="bg1"/>
                </a:solidFill>
                <a:latin typeface="Arial Narrow" pitchFamily="34" charset="0"/>
              </a:rPr>
              <a:t>riesprimerlo</a:t>
            </a:r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 e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ad arricchirlo della novità di cui è portatore. </a:t>
            </a:r>
            <a:endParaRPr lang="it-IT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214290"/>
            <a:ext cx="821533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Quindi giovanile non si riduce a un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«aggettivo»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ma diventa un’indicazione di contenuti,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</a:rPr>
              <a:t>fa i conti con i grandi fenomeni di «vita» dei giovani</a:t>
            </a:r>
            <a:r>
              <a:rPr lang="it-IT" sz="2400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it-IT" sz="2400" dirty="0"/>
          </a:p>
        </p:txBody>
      </p:sp>
      <p:pic>
        <p:nvPicPr>
          <p:cNvPr id="8" name="Immagine 7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8143900" cy="16430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421523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04664"/>
            <a:ext cx="814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Ne consegue che i giovani sono:</a:t>
            </a:r>
            <a:endParaRPr lang="it-IT" sz="32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Pentagono 4"/>
          <p:cNvSpPr/>
          <p:nvPr/>
        </p:nvSpPr>
        <p:spPr>
          <a:xfrm>
            <a:off x="467544" y="1628800"/>
            <a:ext cx="6696744" cy="954107"/>
          </a:xfrm>
          <a:prstGeom prst="homePlate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da evangelizzare perché presentano una serie di difficoltà,</a:t>
            </a:r>
          </a:p>
        </p:txBody>
      </p:sp>
      <p:sp>
        <p:nvSpPr>
          <p:cNvPr id="6" name="Pentagono 5"/>
          <p:cNvSpPr/>
          <p:nvPr/>
        </p:nvSpPr>
        <p:spPr>
          <a:xfrm>
            <a:off x="500034" y="4572008"/>
            <a:ext cx="6696744" cy="1384995"/>
          </a:xfrm>
          <a:prstGeom prst="homePlate">
            <a:avLst/>
          </a:prstGeom>
          <a:ln w="3810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oggetti ma anche soggetti e protagonisti reali della evangelizzazione.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1071546"/>
            <a:ext cx="4115692" cy="4107853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15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527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04530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solidFill>
                  <a:schemeClr val="bg1"/>
                </a:solidFill>
              </a:rPr>
              <a:t>Il problema non è dato da come avvicinare i giovani alla proposta di </a:t>
            </a:r>
            <a:r>
              <a:rPr lang="it-IT" sz="2400" dirty="0" smtClean="0">
                <a:solidFill>
                  <a:schemeClr val="bg1"/>
                </a:solidFill>
              </a:rPr>
              <a:t>fede….</a:t>
            </a:r>
          </a:p>
          <a:p>
            <a:pPr algn="just" hangingPunct="0"/>
            <a:r>
              <a:rPr lang="it-IT" sz="2400" dirty="0" smtClean="0">
                <a:solidFill>
                  <a:schemeClr val="bg1"/>
                </a:solidFill>
              </a:rPr>
              <a:t>Ci sono altre domande </a:t>
            </a:r>
            <a:r>
              <a:rPr lang="it-IT" sz="2400" dirty="0">
                <a:solidFill>
                  <a:schemeClr val="bg1"/>
                </a:solidFill>
              </a:rPr>
              <a:t>più importanti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 algn="just" hangingPunct="0"/>
            <a:endParaRPr lang="it-IT" sz="1200" dirty="0" smtClean="0">
              <a:solidFill>
                <a:schemeClr val="bg1"/>
              </a:solidFill>
            </a:endParaRPr>
          </a:p>
          <a:p>
            <a:pPr marL="800100" lvl="1" indent="-342900" hangingPunct="0">
              <a:buFont typeface="Courier New" pitchFamily="49" charset="0"/>
              <a:buChar char="o"/>
            </a:pPr>
            <a:r>
              <a:rPr lang="it-IT" sz="2400" dirty="0" smtClean="0">
                <a:solidFill>
                  <a:srgbClr val="00FFFF"/>
                </a:solidFill>
              </a:rPr>
              <a:t>come </a:t>
            </a:r>
            <a:r>
              <a:rPr lang="it-IT" sz="2400" dirty="0">
                <a:solidFill>
                  <a:srgbClr val="00FFFF"/>
                </a:solidFill>
              </a:rPr>
              <a:t>aiutare il giovane a riappropriarsi della sua vita, sentendosi soggetto e protagonista</a:t>
            </a:r>
            <a:r>
              <a:rPr lang="it-IT" sz="2400" dirty="0" smtClean="0">
                <a:solidFill>
                  <a:srgbClr val="00FFFF"/>
                </a:solidFill>
              </a:rPr>
              <a:t>?</a:t>
            </a:r>
          </a:p>
          <a:p>
            <a:pPr lvl="1" hangingPunct="0"/>
            <a:endParaRPr lang="it-IT" sz="1200" dirty="0">
              <a:solidFill>
                <a:schemeClr val="bg1"/>
              </a:solidFill>
            </a:endParaRPr>
          </a:p>
          <a:p>
            <a:pPr marL="800100" lvl="1" indent="-342900" hangingPunct="0">
              <a:buFont typeface="Courier New" pitchFamily="49" charset="0"/>
              <a:buChar char="o"/>
            </a:pPr>
            <a:r>
              <a:rPr lang="it-IT" sz="2400" dirty="0">
                <a:solidFill>
                  <a:srgbClr val="FFFF00"/>
                </a:solidFill>
              </a:rPr>
              <a:t>come risvegliare e tenere vivo il senso della ricerca di ciò che è buono e vero</a:t>
            </a:r>
            <a:r>
              <a:rPr lang="it-IT" sz="2400" dirty="0" smtClean="0">
                <a:solidFill>
                  <a:srgbClr val="FFFF00"/>
                </a:solidFill>
              </a:rPr>
              <a:t>?</a:t>
            </a:r>
          </a:p>
          <a:p>
            <a:pPr lvl="1" hangingPunct="0"/>
            <a:endParaRPr lang="it-IT" sz="1200" dirty="0">
              <a:solidFill>
                <a:schemeClr val="bg1"/>
              </a:solidFill>
            </a:endParaRPr>
          </a:p>
          <a:p>
            <a:pPr marL="800100" lvl="1" indent="-342900" hangingPunct="0">
              <a:buFont typeface="Courier New" pitchFamily="49" charset="0"/>
              <a:buChar char="o"/>
            </a:pPr>
            <a:r>
              <a:rPr lang="it-IT" sz="2400" dirty="0">
                <a:solidFill>
                  <a:srgbClr val="FF66FF"/>
                </a:solidFill>
              </a:rPr>
              <a:t>come aiutarlo ad aprirsi agli altri? Alle loro esperienze, ai loro valori</a:t>
            </a:r>
            <a:r>
              <a:rPr lang="it-IT" sz="2400" dirty="0" smtClean="0">
                <a:solidFill>
                  <a:srgbClr val="FF66FF"/>
                </a:solidFill>
              </a:rPr>
              <a:t>?</a:t>
            </a:r>
          </a:p>
          <a:p>
            <a:pPr lvl="1" hangingPunct="0"/>
            <a:endParaRPr lang="it-IT" sz="1200" dirty="0">
              <a:solidFill>
                <a:schemeClr val="bg1"/>
              </a:solidFill>
            </a:endParaRPr>
          </a:p>
          <a:p>
            <a:pPr marL="800100" lvl="1" indent="-342900" hangingPunct="0">
              <a:buFont typeface="Courier New" pitchFamily="49" charset="0"/>
              <a:buChar char="o"/>
            </a:pPr>
            <a:r>
              <a:rPr lang="it-IT" sz="2400" dirty="0"/>
              <a:t>come far sperimentare che il luogo ecclesiale è un luogo di elaborazione del senso alla vita?</a:t>
            </a:r>
            <a:endParaRPr lang="it-IT" sz="2400" dirty="0">
              <a:effectLst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16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305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" y="4797152"/>
            <a:ext cx="8100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Le </a:t>
            </a:r>
            <a:r>
              <a:rPr lang="it-IT" sz="2800" b="1" dirty="0">
                <a:solidFill>
                  <a:schemeClr val="bg1"/>
                </a:solidFill>
              </a:rPr>
              <a:t>scelte di fondo della pastorale giovanile </a:t>
            </a:r>
            <a:endParaRPr lang="it-IT" sz="28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allora </a:t>
            </a:r>
            <a:r>
              <a:rPr lang="it-IT" sz="2800" b="1" dirty="0">
                <a:solidFill>
                  <a:schemeClr val="bg1"/>
                </a:solidFill>
              </a:rPr>
              <a:t>sono: </a:t>
            </a:r>
            <a:endParaRPr lang="it-IT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35926" y="188640"/>
            <a:ext cx="4868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In questo contesto allora diventa indispensabile mettere al </a:t>
            </a:r>
            <a:r>
              <a:rPr lang="it-IT" sz="3200" dirty="0" smtClean="0">
                <a:solidFill>
                  <a:schemeClr val="bg1"/>
                </a:solidFill>
              </a:rPr>
              <a:t>centro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>
                <a:solidFill>
                  <a:schemeClr val="bg1"/>
                </a:solidFill>
              </a:rPr>
              <a:t>della pastorale, dell’attenzione </a:t>
            </a:r>
            <a:endParaRPr lang="it-IT" sz="3200" dirty="0" smtClean="0">
              <a:solidFill>
                <a:schemeClr val="bg1"/>
              </a:solidFill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della </a:t>
            </a:r>
            <a:r>
              <a:rPr lang="it-IT" sz="3200" dirty="0">
                <a:solidFill>
                  <a:schemeClr val="bg1"/>
                </a:solidFill>
              </a:rPr>
              <a:t>comunità ecclesiale, </a:t>
            </a:r>
            <a:endParaRPr lang="it-IT" sz="3200" dirty="0" smtClean="0">
              <a:solidFill>
                <a:schemeClr val="bg1"/>
              </a:solidFill>
            </a:endParaRPr>
          </a:p>
          <a:p>
            <a:pPr algn="ctr"/>
            <a:r>
              <a:rPr lang="it-IT" sz="3200" b="1" u="sng" dirty="0" smtClean="0">
                <a:solidFill>
                  <a:schemeClr val="bg1"/>
                </a:solidFill>
              </a:rPr>
              <a:t>la </a:t>
            </a:r>
            <a:r>
              <a:rPr lang="it-IT" sz="3200" b="1" u="sng" dirty="0">
                <a:solidFill>
                  <a:schemeClr val="bg1"/>
                </a:solidFill>
              </a:rPr>
              <a:t>persona del giovane. </a:t>
            </a:r>
            <a:endParaRPr lang="it-IT" sz="3200" b="1" u="sng" dirty="0"/>
          </a:p>
        </p:txBody>
      </p:sp>
      <p:sp>
        <p:nvSpPr>
          <p:cNvPr id="6" name="Rettangolo 5"/>
          <p:cNvSpPr/>
          <p:nvPr/>
        </p:nvSpPr>
        <p:spPr>
          <a:xfrm>
            <a:off x="10044608" y="1484209"/>
            <a:ext cx="41548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FF00"/>
                </a:solidFill>
              </a:rPr>
              <a:t>Solo così si cercherà di</a:t>
            </a:r>
            <a:r>
              <a:rPr lang="it-IT" sz="2000" i="1" dirty="0">
                <a:solidFill>
                  <a:srgbClr val="FFFF00"/>
                </a:solidFill>
              </a:rPr>
              <a:t> camminare con i giovani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endParaRPr lang="it-IT" sz="2400" dirty="0" smtClean="0">
              <a:solidFill>
                <a:srgbClr val="FFFF00"/>
              </a:solidFill>
            </a:endParaRP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(</a:t>
            </a:r>
            <a:r>
              <a:rPr lang="it-IT" dirty="0">
                <a:solidFill>
                  <a:srgbClr val="FFFF00"/>
                </a:solidFill>
              </a:rPr>
              <a:t>Educare i giovani alla fede, cap. 19)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427" y="925174"/>
            <a:ext cx="4001013" cy="30457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Rettangolo 9"/>
          <p:cNvSpPr/>
          <p:nvPr/>
        </p:nvSpPr>
        <p:spPr>
          <a:xfrm>
            <a:off x="971600" y="5751259"/>
            <a:ext cx="6543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Educazione ed Evangelizzazione.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17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226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2960" y="620688"/>
            <a:ext cx="770485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900" dirty="0">
                <a:solidFill>
                  <a:schemeClr val="bg1"/>
                </a:solidFill>
              </a:rPr>
              <a:t>Gli operatori di pastorale «come educatori» </a:t>
            </a:r>
            <a:r>
              <a:rPr lang="it-IT" sz="2900" dirty="0" smtClean="0">
                <a:solidFill>
                  <a:schemeClr val="bg1"/>
                </a:solidFill>
              </a:rPr>
              <a:t>alla </a:t>
            </a:r>
            <a:r>
              <a:rPr lang="it-IT" sz="2900" dirty="0">
                <a:solidFill>
                  <a:schemeClr val="bg1"/>
                </a:solidFill>
              </a:rPr>
              <a:t>fede si propongono di rivelare il mistero di Cristo, condurre alla sua persona, far scoprire nel vangelo il senso supremo, aiutare a crescere come uomini nuovi:  </a:t>
            </a:r>
            <a:endParaRPr lang="it-IT" sz="2900" dirty="0" smtClean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  <a:p>
            <a:pPr marL="457200" lvl="0" indent="-457200" hangingPunct="0">
              <a:buFont typeface="Wingdings" pitchFamily="2" charset="2"/>
              <a:buChar char="Ø"/>
            </a:pPr>
            <a:r>
              <a:rPr lang="it-IT" sz="2800" dirty="0">
                <a:solidFill>
                  <a:srgbClr val="00FFFF"/>
                </a:solidFill>
              </a:rPr>
              <a:t>l’educazione suscita la ricerca di senso e il desiderio di Dio</a:t>
            </a:r>
            <a:r>
              <a:rPr lang="it-IT" sz="2800" dirty="0" smtClean="0">
                <a:solidFill>
                  <a:srgbClr val="00FFFF"/>
                </a:solidFill>
              </a:rPr>
              <a:t>;</a:t>
            </a:r>
          </a:p>
          <a:p>
            <a:pPr marL="457200" lvl="0" indent="-457200" hangingPunct="0">
              <a:buFont typeface="Wingdings" pitchFamily="2" charset="2"/>
              <a:buChar char="Ø"/>
            </a:pPr>
            <a:endParaRPr lang="it-IT" sz="2800" dirty="0">
              <a:solidFill>
                <a:schemeClr val="bg1"/>
              </a:solidFill>
            </a:endParaRPr>
          </a:p>
          <a:p>
            <a:pPr marL="457200" lvl="0" indent="-457200" hangingPunct="0">
              <a:buFont typeface="Wingdings" pitchFamily="2" charset="2"/>
              <a:buChar char="Ø"/>
            </a:pPr>
            <a:r>
              <a:rPr lang="it-IT" sz="2800" dirty="0">
                <a:solidFill>
                  <a:srgbClr val="FFFF00"/>
                </a:solidFill>
              </a:rPr>
              <a:t>l’evangelizzazione rapporta alla razionalità e organizza i valori in una personalità originale: quella del credente. </a:t>
            </a:r>
            <a:endParaRPr lang="it-IT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18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460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88640"/>
            <a:ext cx="8568952" cy="64325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Nell’educazione, allora</a:t>
            </a:r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r"/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«soggetto» viene considerato </a:t>
            </a:r>
            <a:endParaRPr lang="it-IT" sz="3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sz="36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 </a:t>
            </a:r>
            <a:r>
              <a:rPr lang="it-IT" sz="36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</a:t>
            </a:r>
          </a:p>
          <a:p>
            <a:pPr algn="r"/>
            <a:endParaRPr lang="it-IT" sz="28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it-IT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e, </a:t>
            </a:r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quindi</a:t>
            </a:r>
            <a:endParaRPr lang="it-IT" sz="32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it-IT" sz="32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 </a:t>
            </a:r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l’evangelizzazione </a:t>
            </a:r>
            <a:endParaRPr lang="it-IT" sz="3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appello alle risorse dell’intelligenza, del cuore, del desiderio di Dio che ogni giovane </a:t>
            </a:r>
            <a:endParaRPr lang="it-IT" sz="36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it-IT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 </a:t>
            </a:r>
            <a:r>
              <a:rPr lang="it-IT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profondo di sé».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19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92781"/>
            <a:ext cx="2664296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712327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10732" y="1196752"/>
            <a:ext cx="5822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La cura degli adolescenti e dei giovani per un vero rinnovamento dell’iniziazione cristiana non deve essere dimenticata.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22889" y="3789040"/>
            <a:ext cx="7294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Non si tratta semplicemente di un tema esterno all’IC….. è, piuttosto, uno dei punti più trascurati quando si discute dell’iniziazione e della sua continuità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nella </a:t>
            </a:r>
            <a:r>
              <a:rPr lang="it-IT" sz="2800" b="1" dirty="0" smtClean="0">
                <a:solidFill>
                  <a:schemeClr val="bg1"/>
                </a:solidFill>
                <a:latin typeface="Comic Sans MS" pitchFamily="66" charset="0"/>
              </a:rPr>
              <a:t>mistagogia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1" y="1032740"/>
            <a:ext cx="2282221" cy="2143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b="1" smtClean="0">
                <a:solidFill>
                  <a:schemeClr val="bg1"/>
                </a:solidFill>
              </a:rPr>
              <a:pPr/>
              <a:t>2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Arcidiocesi di Agrigento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0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84284"/>
            <a:ext cx="8100392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 smtClean="0">
                <a:solidFill>
                  <a:srgbClr val="FFFF00"/>
                </a:solidFill>
              </a:rPr>
              <a:t>2. 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u="sng" dirty="0" smtClean="0">
                <a:solidFill>
                  <a:srgbClr val="FFFF00"/>
                </a:solidFill>
              </a:rPr>
              <a:t>Cosa significa educare 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198647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>
              <a:buFont typeface="Wingdings" pitchFamily="2" charset="2"/>
              <a:buChar char="Ø"/>
            </a:pPr>
            <a:r>
              <a:rPr lang="it-IT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luoghi comuni sull’educazione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6064" y="2204864"/>
            <a:ext cx="6948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Si impara facendo esperienza</a:t>
            </a:r>
            <a:r>
              <a:rPr lang="it-IT" sz="28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>
                <a:solidFill>
                  <a:schemeClr val="bg1"/>
                </a:solidFill>
              </a:rPr>
              <a:t>più che per lezioni su </a:t>
            </a:r>
            <a:r>
              <a:rPr lang="it-IT" sz="2800" b="1" dirty="0" smtClean="0">
                <a:solidFill>
                  <a:schemeClr val="bg1"/>
                </a:solidFill>
              </a:rPr>
              <a:t>ciò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>
                <a:solidFill>
                  <a:schemeClr val="bg1"/>
                </a:solidFill>
              </a:rPr>
              <a:t>che si deve o non si deve fare</a:t>
            </a:r>
            <a:r>
              <a:rPr lang="it-IT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it-IT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Quindi</a:t>
            </a:r>
            <a:r>
              <a:rPr lang="it-IT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t-IT" sz="2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l’educatore ha più da fare che da dire</a:t>
            </a:r>
            <a:r>
              <a:rPr lang="it-IT" sz="28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it-IT" sz="2800" b="1" i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educare ci vuole un rapporto paritario. L’educatore come amico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20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616" y="0"/>
            <a:ext cx="1152307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14576" y="2861022"/>
            <a:ext cx="6858002" cy="1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322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5786" y="2114776"/>
            <a:ext cx="49202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i="1" dirty="0">
                <a:solidFill>
                  <a:srgbClr val="FFFF00"/>
                </a:solidFill>
              </a:rPr>
              <a:t>“L’educazione è cosa del cuore… chi sa di essere amato, ama, e chi è amato ottiene tutto, specialmente dai giovani… i cuori si aprono e fanno conoscere </a:t>
            </a:r>
            <a:endParaRPr lang="it-IT" sz="2800" i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i="1" dirty="0" smtClean="0">
                <a:solidFill>
                  <a:srgbClr val="FFFF00"/>
                </a:solidFill>
              </a:rPr>
              <a:t>i </a:t>
            </a:r>
            <a:r>
              <a:rPr lang="it-IT" sz="2800" i="1" dirty="0">
                <a:solidFill>
                  <a:srgbClr val="FFFF00"/>
                </a:solidFill>
              </a:rPr>
              <a:t>loro bisogni e </a:t>
            </a:r>
            <a:r>
              <a:rPr lang="it-IT" sz="2800" i="1" dirty="0" smtClean="0">
                <a:solidFill>
                  <a:srgbClr val="FFFF00"/>
                </a:solidFill>
              </a:rPr>
              <a:t>palesano</a:t>
            </a:r>
          </a:p>
          <a:p>
            <a:pPr algn="ctr"/>
            <a:r>
              <a:rPr lang="it-IT" sz="2800" i="1" dirty="0" smtClean="0">
                <a:solidFill>
                  <a:srgbClr val="FFFF00"/>
                </a:solidFill>
              </a:rPr>
              <a:t> </a:t>
            </a:r>
            <a:r>
              <a:rPr lang="it-IT" sz="2800" i="1" dirty="0">
                <a:solidFill>
                  <a:srgbClr val="FFFF00"/>
                </a:solidFill>
              </a:rPr>
              <a:t>i loro difetti”.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41777"/>
            <a:ext cx="8172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it-IT" sz="3600" b="1" dirty="0">
                <a:ln/>
                <a:solidFill>
                  <a:schemeClr val="accent3"/>
                </a:solidFill>
              </a:rPr>
              <a:t>Educare è questione di cuore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9552" y="1568797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Dice San Giovanni Bosco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6990" l="0" r="98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781" y="1738449"/>
            <a:ext cx="3915998" cy="3308174"/>
          </a:xfrm>
          <a:prstGeom prst="ellipse">
            <a:avLst/>
          </a:prstGeom>
          <a:ln w="63500" cap="rnd">
            <a:solidFill>
              <a:srgbClr val="00319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ttangolo 7"/>
          <p:cNvSpPr/>
          <p:nvPr/>
        </p:nvSpPr>
        <p:spPr>
          <a:xfrm>
            <a:off x="0" y="5857892"/>
            <a:ext cx="8155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Senza avere capito i bisogni dei ragazzi non si può </a:t>
            </a:r>
            <a:endParaRPr lang="it-IT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instaurare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un dialogo educativo.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21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63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2676" y="620688"/>
            <a:ext cx="6839604" cy="1077218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Bisogno di sentirsi </a:t>
            </a:r>
            <a:r>
              <a:rPr lang="it-IT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valutati</a:t>
            </a:r>
          </a:p>
          <a:p>
            <a:pPr algn="ctr"/>
            <a:r>
              <a:rPr lang="it-IT" sz="2000" i="1" dirty="0">
                <a:solidFill>
                  <a:schemeClr val="bg2"/>
                </a:solidFill>
              </a:rPr>
              <a:t>I nostri ragazzi hanno bisogno di sentire che sono un valore per quello che sono, </a:t>
            </a:r>
            <a:r>
              <a:rPr lang="it-IT" sz="2000" i="1" dirty="0" smtClean="0">
                <a:solidFill>
                  <a:schemeClr val="bg2"/>
                </a:solidFill>
              </a:rPr>
              <a:t>non </a:t>
            </a:r>
            <a:r>
              <a:rPr lang="it-IT" sz="2000" i="1" dirty="0">
                <a:solidFill>
                  <a:schemeClr val="bg2"/>
                </a:solidFill>
              </a:rPr>
              <a:t>per quello che fanno;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55776" y="1916832"/>
            <a:ext cx="6408712" cy="1077218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Bisogno di amare ed essere amati</a:t>
            </a:r>
          </a:p>
          <a:p>
            <a:pPr algn="ctr"/>
            <a:r>
              <a:rPr lang="it-IT" sz="2000" i="1" dirty="0">
                <a:solidFill>
                  <a:schemeClr val="bg2"/>
                </a:solidFill>
              </a:rPr>
              <a:t>I nostri ragazzi hanno bisogno di amare </a:t>
            </a:r>
            <a:endParaRPr lang="it-IT" sz="2000" i="1" dirty="0" smtClean="0">
              <a:solidFill>
                <a:schemeClr val="bg2"/>
              </a:solidFill>
            </a:endParaRPr>
          </a:p>
          <a:p>
            <a:pPr algn="ctr"/>
            <a:r>
              <a:rPr lang="it-IT" sz="2000" i="1" dirty="0" smtClean="0">
                <a:solidFill>
                  <a:schemeClr val="bg2"/>
                </a:solidFill>
              </a:rPr>
              <a:t>ed </a:t>
            </a:r>
            <a:r>
              <a:rPr lang="it-IT" sz="2000" i="1" dirty="0">
                <a:solidFill>
                  <a:schemeClr val="bg2"/>
                </a:solidFill>
              </a:rPr>
              <a:t>essere amati.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1100" y="3212976"/>
            <a:ext cx="6727163" cy="107721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Educare è bello</a:t>
            </a:r>
          </a:p>
          <a:p>
            <a:pPr algn="ctr"/>
            <a:r>
              <a:rPr lang="it-IT" sz="2000" i="1" dirty="0">
                <a:solidFill>
                  <a:schemeClr val="bg2"/>
                </a:solidFill>
              </a:rPr>
              <a:t>L’educazione è un’arte gioiosa; </a:t>
            </a:r>
            <a:endParaRPr lang="it-IT" sz="2000" i="1" dirty="0" smtClean="0">
              <a:solidFill>
                <a:schemeClr val="bg2"/>
              </a:solidFill>
            </a:endParaRPr>
          </a:p>
          <a:p>
            <a:pPr algn="ctr"/>
            <a:r>
              <a:rPr lang="it-IT" sz="2000" i="1" dirty="0" smtClean="0">
                <a:solidFill>
                  <a:schemeClr val="bg2"/>
                </a:solidFill>
              </a:rPr>
              <a:t>non </a:t>
            </a:r>
            <a:r>
              <a:rPr lang="it-IT" sz="2000" i="1" dirty="0">
                <a:solidFill>
                  <a:schemeClr val="bg2"/>
                </a:solidFill>
              </a:rPr>
              <a:t>può essere un lavoro forzato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55776" y="4437112"/>
            <a:ext cx="6408711" cy="1200329"/>
          </a:xfrm>
          <a:prstGeom prst="rect">
            <a:avLst/>
          </a:prstGeom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L’amore che previene</a:t>
            </a:r>
          </a:p>
          <a:p>
            <a:pPr algn="ctr"/>
            <a:r>
              <a:rPr lang="it-IT" sz="2400" i="1" dirty="0">
                <a:solidFill>
                  <a:schemeClr val="bg2"/>
                </a:solidFill>
              </a:rPr>
              <a:t>E’ indispensabile creare fin dall’inizio un  forte e sano rapporto affettivo.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-108520" y="0"/>
            <a:ext cx="9505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bg2"/>
                </a:solidFill>
              </a:rPr>
              <a:t>E i loro bisogni sono differenti per </a:t>
            </a:r>
            <a:r>
              <a:rPr lang="it-IT" sz="2600" b="1" i="1" dirty="0">
                <a:solidFill>
                  <a:schemeClr val="bg2"/>
                </a:solidFill>
              </a:rPr>
              <a:t>qualità, peso e </a:t>
            </a:r>
            <a:r>
              <a:rPr lang="it-IT" sz="2600" b="1" i="1" dirty="0" smtClean="0">
                <a:solidFill>
                  <a:schemeClr val="bg2"/>
                </a:solidFill>
              </a:rPr>
              <a:t>valore</a:t>
            </a:r>
            <a:endParaRPr lang="it-IT" sz="2600" b="1" dirty="0">
              <a:solidFill>
                <a:schemeClr val="bg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1101" y="5834663"/>
            <a:ext cx="6583148" cy="1077218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speranza paziente</a:t>
            </a:r>
          </a:p>
          <a:p>
            <a:pPr algn="ctr"/>
            <a:r>
              <a:rPr lang="it-IT" sz="2000" dirty="0">
                <a:solidFill>
                  <a:schemeClr val="bg2"/>
                </a:solidFill>
              </a:rPr>
              <a:t>Un’altra virtù essenziale per chi vuole educare è </a:t>
            </a:r>
            <a:r>
              <a:rPr lang="it-IT" sz="2000" i="1" dirty="0">
                <a:solidFill>
                  <a:schemeClr val="bg2"/>
                </a:solidFill>
              </a:rPr>
              <a:t>la speranza paziente.</a:t>
            </a:r>
            <a:r>
              <a:rPr lang="it-IT" sz="2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286644" y="662940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22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Arcidiocesi di Agrigento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4183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5365" y="287209"/>
            <a:ext cx="869327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1" algn="ctr"/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“Come educare alla fede”</a:t>
            </a:r>
          </a:p>
        </p:txBody>
      </p:sp>
      <p:sp>
        <p:nvSpPr>
          <p:cNvPr id="5" name="Angolo ripiegato 4"/>
          <p:cNvSpPr/>
          <p:nvPr/>
        </p:nvSpPr>
        <p:spPr>
          <a:xfrm>
            <a:off x="182798" y="1340768"/>
            <a:ext cx="8693270" cy="2732484"/>
          </a:xfrm>
          <a:prstGeom prst="foldedCorner">
            <a:avLst>
              <a:gd name="adj" fmla="val 1629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L’educazione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i="1" dirty="0">
                <a:solidFill>
                  <a:srgbClr val="FFFF00"/>
                </a:solidFill>
              </a:rPr>
              <a:t>“deve promuovere la formazione della persona umana sia in vista del suo fine ultimo, sia per il bene delle varie società di cui l’uomo è membro e in cui, diventato adulto, avrà mansioni da svolgere</a:t>
            </a:r>
            <a:r>
              <a:rPr lang="it-IT" sz="2400" b="1" i="1" dirty="0" smtClean="0">
                <a:solidFill>
                  <a:srgbClr val="FFFF00"/>
                </a:solidFill>
              </a:rPr>
              <a:t>”</a:t>
            </a:r>
          </a:p>
          <a:p>
            <a:pPr algn="ctr"/>
            <a:r>
              <a:rPr lang="it-IT" sz="2400" b="1" i="1" dirty="0" smtClean="0">
                <a:solidFill>
                  <a:srgbClr val="FFFF00"/>
                </a:solidFill>
              </a:rPr>
              <a:t> </a:t>
            </a:r>
            <a:r>
              <a:rPr lang="it-IT" sz="2400" b="1" i="1" dirty="0">
                <a:solidFill>
                  <a:srgbClr val="FFFF00"/>
                </a:solidFill>
              </a:rPr>
              <a:t>(</a:t>
            </a:r>
            <a:r>
              <a:rPr lang="it-IT" sz="2400" b="1" i="1" dirty="0" err="1">
                <a:solidFill>
                  <a:srgbClr val="FFFF00"/>
                </a:solidFill>
              </a:rPr>
              <a:t>Vat</a:t>
            </a:r>
            <a:r>
              <a:rPr lang="it-IT" sz="2400" b="1" i="1" dirty="0">
                <a:solidFill>
                  <a:srgbClr val="FFFF00"/>
                </a:solidFill>
              </a:rPr>
              <a:t>. II, </a:t>
            </a:r>
            <a:r>
              <a:rPr lang="it-IT" sz="2400" b="1" i="1" dirty="0" err="1">
                <a:solidFill>
                  <a:srgbClr val="FFFF00"/>
                </a:solidFill>
              </a:rPr>
              <a:t>Gravissimum</a:t>
            </a:r>
            <a:r>
              <a:rPr lang="it-IT" sz="2400" b="1" i="1" dirty="0">
                <a:solidFill>
                  <a:srgbClr val="FFFF00"/>
                </a:solidFill>
              </a:rPr>
              <a:t> </a:t>
            </a:r>
            <a:r>
              <a:rPr lang="it-IT" sz="2400" b="1" i="1" dirty="0" err="1">
                <a:solidFill>
                  <a:srgbClr val="FFFF00"/>
                </a:solidFill>
              </a:rPr>
              <a:t>Educationis</a:t>
            </a:r>
            <a:r>
              <a:rPr lang="it-IT" sz="2400" b="1" i="1" dirty="0">
                <a:solidFill>
                  <a:srgbClr val="FFFF00"/>
                </a:solidFill>
              </a:rPr>
              <a:t>, 1).</a:t>
            </a:r>
            <a:r>
              <a:rPr lang="it-IT" sz="2400" b="1" dirty="0">
                <a:solidFill>
                  <a:srgbClr val="FFFF00"/>
                </a:solidFill>
              </a:rPr>
              <a:t>	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96700" y="4504764"/>
            <a:ext cx="4179349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3200" b="1" u="sng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Sappiamo educare?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7332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2"/>
                </a:solidFill>
              </a:rPr>
              <a:t>La responsabilità educativa richiede preparazione, formazione, confronto, impegno.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23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65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04664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Educare, oggi, è difficile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3058921374"/>
              </p:ext>
            </p:extLst>
          </p:nvPr>
        </p:nvGraphicFramePr>
        <p:xfrm>
          <a:off x="683568" y="1628800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24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220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6004" y="347594"/>
            <a:ext cx="9144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 smtClean="0">
                <a:solidFill>
                  <a:srgbClr val="FFFF00"/>
                </a:solidFill>
              </a:rPr>
              <a:t>3. Parrocchia comunità educante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772816"/>
            <a:ext cx="74888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500" dirty="0">
                <a:solidFill>
                  <a:schemeClr val="bg1"/>
                </a:solidFill>
              </a:rPr>
              <a:t>Il Cardinale di Milano, Martini, scrive che l’Oratorio è una </a:t>
            </a:r>
            <a:r>
              <a:rPr lang="it-IT" sz="2500" u="sng" dirty="0">
                <a:solidFill>
                  <a:schemeClr val="bg1"/>
                </a:solidFill>
              </a:rPr>
              <a:t>comunità che </a:t>
            </a:r>
            <a:r>
              <a:rPr lang="it-IT" sz="2500" u="sng" dirty="0" smtClean="0">
                <a:solidFill>
                  <a:schemeClr val="bg1"/>
                </a:solidFill>
              </a:rPr>
              <a:t>educa</a:t>
            </a:r>
          </a:p>
          <a:p>
            <a:pPr algn="ctr"/>
            <a:r>
              <a:rPr lang="it-IT" sz="2500" dirty="0" smtClean="0">
                <a:solidFill>
                  <a:schemeClr val="bg1"/>
                </a:solidFill>
              </a:rPr>
              <a:t> </a:t>
            </a:r>
            <a:r>
              <a:rPr lang="it-IT" sz="2500" i="1" dirty="0">
                <a:solidFill>
                  <a:schemeClr val="bg1"/>
                </a:solidFill>
              </a:rPr>
              <a:t>all’integrazione della fede e della vita</a:t>
            </a:r>
            <a:r>
              <a:rPr lang="it-IT" sz="25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it-IT" sz="2500" dirty="0" smtClean="0">
                <a:solidFill>
                  <a:schemeClr val="bg1"/>
                </a:solidFill>
              </a:rPr>
              <a:t> </a:t>
            </a:r>
            <a:r>
              <a:rPr lang="it-IT" sz="2500" dirty="0">
                <a:solidFill>
                  <a:schemeClr val="bg1"/>
                </a:solidFill>
              </a:rPr>
              <a:t>grazie al </a:t>
            </a:r>
            <a:r>
              <a:rPr lang="it-IT" sz="2500" i="1" dirty="0">
                <a:solidFill>
                  <a:schemeClr val="bg1"/>
                </a:solidFill>
              </a:rPr>
              <a:t>servizio di una comunità</a:t>
            </a:r>
            <a:r>
              <a:rPr lang="it-IT" sz="2500" dirty="0">
                <a:solidFill>
                  <a:schemeClr val="bg1"/>
                </a:solidFill>
              </a:rPr>
              <a:t> di educatori </a:t>
            </a:r>
            <a:endParaRPr lang="it-IT" sz="2500" dirty="0" smtClean="0">
              <a:solidFill>
                <a:schemeClr val="bg1"/>
              </a:solidFill>
            </a:endParaRPr>
          </a:p>
          <a:p>
            <a:pPr algn="ctr"/>
            <a:r>
              <a:rPr lang="it-IT" sz="2500" dirty="0" smtClean="0">
                <a:solidFill>
                  <a:schemeClr val="bg1"/>
                </a:solidFill>
              </a:rPr>
              <a:t>in </a:t>
            </a:r>
            <a:r>
              <a:rPr lang="it-IT" sz="2500" dirty="0">
                <a:solidFill>
                  <a:schemeClr val="bg1"/>
                </a:solidFill>
              </a:rPr>
              <a:t>comunione di </a:t>
            </a:r>
            <a:r>
              <a:rPr lang="it-IT" sz="2500" dirty="0" smtClean="0">
                <a:solidFill>
                  <a:schemeClr val="bg1"/>
                </a:solidFill>
              </a:rPr>
              <a:t>responsabilità</a:t>
            </a:r>
          </a:p>
          <a:p>
            <a:pPr algn="ctr"/>
            <a:r>
              <a:rPr lang="it-IT" sz="2500" dirty="0" smtClean="0">
                <a:solidFill>
                  <a:schemeClr val="bg1"/>
                </a:solidFill>
              </a:rPr>
              <a:t> </a:t>
            </a:r>
            <a:r>
              <a:rPr lang="it-IT" sz="2500" dirty="0">
                <a:solidFill>
                  <a:schemeClr val="bg1"/>
                </a:solidFill>
              </a:rPr>
              <a:t>con tutti gli adulti. </a:t>
            </a:r>
            <a:endParaRPr lang="it-IT" sz="2500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708" y="980728"/>
            <a:ext cx="3312368" cy="525658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9512" y="485379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La parrocchia deve sapere che ha, </a:t>
            </a:r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nel </a:t>
            </a:r>
            <a:r>
              <a:rPr lang="it-IT" sz="2800" b="1" dirty="0">
                <a:solidFill>
                  <a:srgbClr val="FFFF00"/>
                </a:solidFill>
              </a:rPr>
              <a:t>suo essere missionaria, </a:t>
            </a:r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un </a:t>
            </a:r>
            <a:r>
              <a:rPr lang="it-IT" sz="2800" b="1" dirty="0">
                <a:solidFill>
                  <a:srgbClr val="FFFF00"/>
                </a:solidFill>
              </a:rPr>
              <a:t>ponte stabile tra chiesa e strada</a:t>
            </a:r>
            <a:r>
              <a:rPr lang="it-IT" sz="28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 </a:t>
            </a:r>
            <a:r>
              <a:rPr lang="it-IT" sz="2800" b="1" dirty="0">
                <a:solidFill>
                  <a:srgbClr val="FFFF00"/>
                </a:solidFill>
              </a:rPr>
              <a:t>ossia l’oratorio, quale centro giovanile. 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25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554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/>
            <a:r>
              <a:rPr lang="it-IT" sz="3600" b="1" dirty="0">
                <a:ln/>
                <a:solidFill>
                  <a:schemeClr val="accent3"/>
                </a:solidFill>
              </a:rPr>
              <a:t>Oratorio/parrocchia  luogo educativo?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6036" y="1124744"/>
            <a:ext cx="8564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bg1"/>
                </a:solidFill>
              </a:rPr>
              <a:t>Questi giovani “distratti” da mille bancarelle </a:t>
            </a:r>
            <a:endParaRPr lang="it-IT" sz="26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600" b="1" dirty="0" smtClean="0">
                <a:solidFill>
                  <a:schemeClr val="bg1"/>
                </a:solidFill>
              </a:rPr>
              <a:t>(</a:t>
            </a:r>
            <a:r>
              <a:rPr lang="it-IT" sz="2600" b="1" dirty="0">
                <a:solidFill>
                  <a:schemeClr val="bg1"/>
                </a:solidFill>
              </a:rPr>
              <a:t>e noi con loro) non hanno un centro, </a:t>
            </a:r>
            <a:endParaRPr lang="it-IT" sz="26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600" b="1" dirty="0" smtClean="0">
                <a:solidFill>
                  <a:schemeClr val="bg1"/>
                </a:solidFill>
              </a:rPr>
              <a:t>si </a:t>
            </a:r>
            <a:r>
              <a:rPr lang="it-IT" sz="2600" b="1" dirty="0">
                <a:solidFill>
                  <a:schemeClr val="bg1"/>
                </a:solidFill>
              </a:rPr>
              <a:t>diceva, sono policentrici </a:t>
            </a:r>
            <a:r>
              <a:rPr lang="it-IT" sz="2600" b="1" dirty="0" smtClean="0">
                <a:solidFill>
                  <a:schemeClr val="bg1"/>
                </a:solidFill>
              </a:rPr>
              <a:t>…</a:t>
            </a:r>
            <a:endParaRPr lang="it-IT" sz="26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60797" y="2865509"/>
            <a:ext cx="47047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e aveva un bel dire Battiato: “</a:t>
            </a:r>
            <a:r>
              <a:rPr lang="it-IT" sz="2800" b="1" i="1" dirty="0">
                <a:solidFill>
                  <a:schemeClr val="bg1"/>
                </a:solidFill>
              </a:rPr>
              <a:t>cerco un centro</a:t>
            </a:r>
            <a:r>
              <a:rPr lang="it-IT" sz="2800" i="1" dirty="0">
                <a:solidFill>
                  <a:schemeClr val="bg1"/>
                </a:solidFill>
              </a:rPr>
              <a:t> di gravità permanente </a:t>
            </a:r>
            <a:endParaRPr lang="it-IT" sz="2800" i="1" dirty="0" smtClean="0">
              <a:solidFill>
                <a:schemeClr val="bg1"/>
              </a:solidFill>
            </a:endParaRPr>
          </a:p>
          <a:p>
            <a:pPr algn="ctr"/>
            <a:r>
              <a:rPr lang="it-IT" sz="2800" i="1" dirty="0" smtClean="0">
                <a:solidFill>
                  <a:schemeClr val="bg1"/>
                </a:solidFill>
              </a:rPr>
              <a:t>che </a:t>
            </a:r>
            <a:r>
              <a:rPr lang="it-IT" sz="2800" i="1" dirty="0">
                <a:solidFill>
                  <a:schemeClr val="bg1"/>
                </a:solidFill>
              </a:rPr>
              <a:t>non mi faccia mai cambiare idea …</a:t>
            </a:r>
            <a:r>
              <a:rPr lang="it-IT" sz="28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9818" y="5733256"/>
            <a:ext cx="907942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2800" b="1" dirty="0">
                <a:ln/>
                <a:solidFill>
                  <a:schemeClr val="accent3"/>
                </a:solidFill>
              </a:rPr>
              <a:t>Qualcuno, questo “ambiente” di ritrovo dei giovani</a:t>
            </a:r>
            <a:r>
              <a:rPr lang="it-IT" sz="2800" b="1" dirty="0" smtClean="0">
                <a:ln/>
                <a:solidFill>
                  <a:schemeClr val="accent3"/>
                </a:solidFill>
              </a:rPr>
              <a:t>,</a:t>
            </a:r>
          </a:p>
          <a:p>
            <a:pPr algn="ctr"/>
            <a:r>
              <a:rPr lang="it-IT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it-IT" sz="2800" b="1" dirty="0">
                <a:ln/>
                <a:solidFill>
                  <a:schemeClr val="accent3"/>
                </a:solidFill>
              </a:rPr>
              <a:t>lo ha definito un </a:t>
            </a:r>
            <a:r>
              <a:rPr lang="it-IT" sz="2800" b="1" i="1" dirty="0">
                <a:ln/>
                <a:solidFill>
                  <a:schemeClr val="accent3"/>
                </a:solidFill>
              </a:rPr>
              <a:t>non luogo</a:t>
            </a:r>
            <a:r>
              <a:rPr lang="it-IT" sz="2800" b="1" dirty="0">
                <a:ln/>
                <a:solidFill>
                  <a:schemeClr val="accent3"/>
                </a:solidFill>
              </a:rPr>
              <a:t>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681" y="2884994"/>
            <a:ext cx="3024380" cy="22077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6350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26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41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2129" y="188640"/>
            <a:ext cx="7776864" cy="181588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L’oratorio/parrocchia 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è un non luogo quando viene usato o presentato come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una </a:t>
            </a:r>
            <a:r>
              <a:rPr lang="it-IT" sz="2800" dirty="0">
                <a:solidFill>
                  <a:schemeClr val="bg1"/>
                </a:solidFill>
              </a:rPr>
              <a:t>stazione ferroviaria o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come </a:t>
            </a:r>
            <a:r>
              <a:rPr lang="it-IT" sz="2800" dirty="0">
                <a:solidFill>
                  <a:schemeClr val="bg1"/>
                </a:solidFill>
              </a:rPr>
              <a:t>un centro </a:t>
            </a:r>
            <a:r>
              <a:rPr lang="it-IT" sz="2800" dirty="0" smtClean="0">
                <a:solidFill>
                  <a:schemeClr val="bg1"/>
                </a:solidFill>
              </a:rPr>
              <a:t>commerciale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85784" y="235743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Ci </a:t>
            </a:r>
            <a:r>
              <a:rPr lang="it-IT" sz="2800" dirty="0">
                <a:solidFill>
                  <a:schemeClr val="bg1"/>
                </a:solidFill>
              </a:rPr>
              <a:t>passi per andare a fare catechismo o per giocare …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ma </a:t>
            </a:r>
            <a:r>
              <a:rPr lang="it-IT" sz="2800" dirty="0">
                <a:solidFill>
                  <a:schemeClr val="bg1"/>
                </a:solidFill>
              </a:rPr>
              <a:t>non c’è nessuno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che </a:t>
            </a:r>
            <a:r>
              <a:rPr lang="it-IT" sz="2800" dirty="0">
                <a:solidFill>
                  <a:schemeClr val="bg1"/>
                </a:solidFill>
              </a:rPr>
              <a:t>ti aspetta,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vai </a:t>
            </a:r>
            <a:r>
              <a:rPr lang="it-IT" sz="2800" dirty="0">
                <a:solidFill>
                  <a:schemeClr val="bg1"/>
                </a:solidFill>
              </a:rPr>
              <a:t>sapendo che </a:t>
            </a:r>
            <a:r>
              <a:rPr lang="it-IT" sz="2800" dirty="0" smtClean="0">
                <a:solidFill>
                  <a:schemeClr val="bg1"/>
                </a:solidFill>
              </a:rPr>
              <a:t>finito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torni a casa.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142844" y="5517231"/>
            <a:ext cx="7858179" cy="95410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Diventano un “non luogo” </a:t>
            </a:r>
            <a:r>
              <a:rPr lang="it-IT" sz="2800" dirty="0" smtClean="0">
                <a:solidFill>
                  <a:schemeClr val="bg1"/>
                </a:solidFill>
              </a:rPr>
              <a:t>quando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non suscitano domande e ricerca.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831115"/>
            <a:ext cx="4140460" cy="1425154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27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068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71630" y="116632"/>
            <a:ext cx="486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it-IT" sz="2800" b="1" dirty="0">
                <a:solidFill>
                  <a:schemeClr val="bg1"/>
                </a:solidFill>
              </a:rPr>
              <a:t>Il luogo ovvero </a:t>
            </a:r>
            <a:r>
              <a:rPr lang="it-IT" sz="2800" b="1" dirty="0" smtClean="0">
                <a:solidFill>
                  <a:schemeClr val="bg1"/>
                </a:solidFill>
              </a:rPr>
              <a:t>l’esserci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4203" y="4581128"/>
            <a:ext cx="7804181" cy="1877437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L’oratorio/parrocchia </a:t>
            </a:r>
            <a:r>
              <a:rPr lang="it-IT" sz="2800" dirty="0">
                <a:solidFill>
                  <a:schemeClr val="bg1"/>
                </a:solidFill>
              </a:rPr>
              <a:t>si deve proporre pertanto come un ambiente </a:t>
            </a:r>
            <a:r>
              <a:rPr lang="it-IT" sz="2800" b="1" dirty="0">
                <a:solidFill>
                  <a:schemeClr val="bg1"/>
                </a:solidFill>
              </a:rPr>
              <a:t>educativo</a:t>
            </a:r>
            <a:r>
              <a:rPr lang="it-IT" sz="2800" dirty="0">
                <a:solidFill>
                  <a:schemeClr val="bg1"/>
                </a:solidFill>
              </a:rPr>
              <a:t>, non solo perché esteriormente accogliente,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ma </a:t>
            </a:r>
            <a:r>
              <a:rPr lang="it-IT" sz="2800" b="1" dirty="0">
                <a:solidFill>
                  <a:schemeClr val="bg1"/>
                </a:solidFill>
              </a:rPr>
              <a:t>perché è abitato da 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qualcuno.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624" y="980728"/>
            <a:ext cx="7813760" cy="1815882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Questa riflessione sulla linea di demarcazione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tra </a:t>
            </a:r>
            <a:r>
              <a:rPr lang="it-IT" sz="2800" dirty="0">
                <a:solidFill>
                  <a:schemeClr val="bg1"/>
                </a:solidFill>
              </a:rPr>
              <a:t>il non luogo e il luogo</a:t>
            </a:r>
            <a:r>
              <a:rPr lang="it-IT" sz="28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è proprio nella capacità di porsi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</a:rPr>
              <a:t>con logiche diverse..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1771785" y="3197665"/>
            <a:ext cx="4732618" cy="978408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28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12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7262" y="764704"/>
            <a:ext cx="8097185" cy="107721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rgbClr val="00FFFF"/>
                </a:solidFill>
              </a:rPr>
              <a:t>Un </a:t>
            </a:r>
            <a:r>
              <a:rPr lang="it-IT" sz="3200" b="1" dirty="0">
                <a:solidFill>
                  <a:srgbClr val="00FFFF"/>
                </a:solidFill>
              </a:rPr>
              <a:t>esserci</a:t>
            </a:r>
            <a:r>
              <a:rPr lang="it-IT" sz="3200" dirty="0">
                <a:solidFill>
                  <a:srgbClr val="00FFFF"/>
                </a:solidFill>
              </a:rPr>
              <a:t>, quindi, non per vendere ma per </a:t>
            </a:r>
            <a:r>
              <a:rPr lang="it-IT" sz="3200" b="1" dirty="0">
                <a:solidFill>
                  <a:srgbClr val="00FFFF"/>
                </a:solidFill>
              </a:rPr>
              <a:t>testimoniare un già e ….un </a:t>
            </a:r>
            <a:r>
              <a:rPr lang="it-IT" sz="3200" b="1" dirty="0" smtClean="0">
                <a:solidFill>
                  <a:srgbClr val="00FFFF"/>
                </a:solidFill>
              </a:rPr>
              <a:t>oltre</a:t>
            </a:r>
            <a:endParaRPr lang="it-IT" sz="3200" dirty="0">
              <a:solidFill>
                <a:srgbClr val="00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7262" y="2276872"/>
            <a:ext cx="3551785" cy="224676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00FFFF"/>
                </a:solidFill>
              </a:rPr>
              <a:t>..</a:t>
            </a:r>
            <a:r>
              <a:rPr lang="it-IT" sz="2800" dirty="0" smtClean="0">
                <a:solidFill>
                  <a:srgbClr val="00FFFF"/>
                </a:solidFill>
              </a:rPr>
              <a:t>il </a:t>
            </a:r>
            <a:r>
              <a:rPr lang="it-IT" sz="2800" dirty="0">
                <a:solidFill>
                  <a:srgbClr val="00FFFF"/>
                </a:solidFill>
              </a:rPr>
              <a:t>desiderio di cura, di paternità, di amicizia che la comunità cristiana ha per i suoi giovani.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86248" y="3929066"/>
            <a:ext cx="4583093" cy="224676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FFFF"/>
                </a:solidFill>
              </a:rPr>
              <a:t>Questo è fatto da persone chiamate (vocazione) e mandate (servizio) a dire i valori base della comunità </a:t>
            </a:r>
            <a:r>
              <a:rPr lang="it-IT" sz="2800" dirty="0" smtClean="0">
                <a:solidFill>
                  <a:srgbClr val="00FFFF"/>
                </a:solidFill>
              </a:rPr>
              <a:t>stessa..</a:t>
            </a:r>
            <a:endParaRPr lang="it-IT" sz="2800" dirty="0">
              <a:solidFill>
                <a:srgbClr val="00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29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849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0403" y="188640"/>
            <a:ext cx="8676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Spesso si ragiona, così, quasi come un matematico che ritiene di essere riuscito a </a:t>
            </a:r>
            <a:r>
              <a:rPr lang="it-IT" sz="2800" dirty="0" smtClean="0">
                <a:solidFill>
                  <a:schemeClr val="bg1"/>
                </a:solidFill>
              </a:rPr>
              <a:t>dimostrare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un teorema saldissimo: 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l’abbandono </a:t>
            </a:r>
            <a:r>
              <a:rPr lang="it-IT" sz="2800" dirty="0">
                <a:solidFill>
                  <a:schemeClr val="bg1"/>
                </a:solidFill>
              </a:rPr>
              <a:t>dei ragazzi dopo la cresima prova con evidenza che l’impianto dell’IC è errato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8415" y="486916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Questo modo di ragionare è “errato”,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perché dimentica appunto di riflettere sulla </a:t>
            </a:r>
            <a:r>
              <a:rPr lang="it-IT" sz="2800" b="1" dirty="0" smtClean="0">
                <a:solidFill>
                  <a:schemeClr val="bg1"/>
                </a:solidFill>
              </a:rPr>
              <a:t>pastorale giovanile</a:t>
            </a:r>
            <a:r>
              <a:rPr lang="it-IT" sz="2800" dirty="0" smtClean="0">
                <a:solidFill>
                  <a:schemeClr val="bg1"/>
                </a:solidFill>
              </a:rPr>
              <a:t> e sulle caratteristiche peculiari della pre-adolescenza e dell’adolescenza.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860" y="2433952"/>
            <a:ext cx="2968304" cy="2229307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Arcidiocesi di Agrigento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91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golo ripiegato 3"/>
          <p:cNvSpPr/>
          <p:nvPr/>
        </p:nvSpPr>
        <p:spPr>
          <a:xfrm>
            <a:off x="0" y="-6468"/>
            <a:ext cx="9144000" cy="7988945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it-IT" sz="800" i="1" dirty="0" smtClean="0">
              <a:solidFill>
                <a:srgbClr val="00FFFF"/>
              </a:solidFill>
            </a:endParaRPr>
          </a:p>
          <a:p>
            <a:pPr algn="just"/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L’atteggiamento </a:t>
            </a: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 più ci aiuta è quello del missionario</a:t>
            </a: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just"/>
            <a:endParaRPr lang="it-IT" sz="900" i="1" dirty="0">
              <a:solidFill>
                <a:srgbClr val="00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preoccupato di </a:t>
            </a: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proselitismo ma </a:t>
            </a: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dire una grande gioia;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preoccupato di parlare la lingua, conoscere </a:t>
            </a:r>
            <a:r>
              <a:rPr lang="it-IT" sz="3200" b="1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linguaggi</a:t>
            </a: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sport, musica, internet, </a:t>
            </a: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fumetti..</a:t>
            </a:r>
            <a:endParaRPr lang="it-IT" sz="3200" i="1" dirty="0">
              <a:solidFill>
                <a:srgbClr val="00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andare lì dove sono … e non </a:t>
            </a: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aspettare;</a:t>
            </a:r>
            <a:endParaRPr lang="it-IT" sz="3200" i="1" dirty="0">
              <a:solidFill>
                <a:srgbClr val="00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sapere che l’educazione/evangelizzazione è un’arte che si gioca tra </a:t>
            </a:r>
            <a:r>
              <a:rPr lang="it-IT" sz="3200" b="1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fermezza</a:t>
            </a: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it-IT" sz="3200" b="1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pazienza</a:t>
            </a: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nell’educare;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it-IT" sz="3200" i="1" dirty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consapevolezza che il Signore è già all’opera con il suo Spirito nel cuore di chi ci sta davanti</a:t>
            </a:r>
            <a:r>
              <a:rPr lang="it-IT" sz="3200" i="1" dirty="0" smtClean="0">
                <a:solidFill>
                  <a:srgbClr val="00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Arcidiocesi di Agrigento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9083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4293" y="47667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Natura, finalità, obiettivi, metodo dell’oratorio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7473" y="1403682"/>
            <a:ext cx="4572000" cy="1631216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lvl="0"/>
            <a:r>
              <a:rPr lang="it-IT" sz="2000" b="1" dirty="0">
                <a:solidFill>
                  <a:srgbClr val="FFFF00"/>
                </a:solidFill>
              </a:rPr>
              <a:t>Natura</a:t>
            </a:r>
            <a:endParaRPr lang="it-IT" sz="2000" dirty="0">
              <a:solidFill>
                <a:srgbClr val="FFFF00"/>
              </a:solidFill>
            </a:endParaRPr>
          </a:p>
          <a:p>
            <a:r>
              <a:rPr lang="it-IT" sz="2000" dirty="0">
                <a:solidFill>
                  <a:srgbClr val="FFFF00"/>
                </a:solidFill>
              </a:rPr>
              <a:t>Attraverso e per merito dell'Oratorio la comunità parrocchiale esprime la sua passione educativa per le nuove generazioni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273812" y="3212976"/>
            <a:ext cx="4950296" cy="1323439"/>
          </a:xfrm>
          <a:prstGeom prst="rect">
            <a:avLst/>
          </a:prstGeom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rgbClr val="FFFF00"/>
                </a:solidFill>
              </a:rPr>
              <a:t>Finalità</a:t>
            </a:r>
            <a:endParaRPr lang="it-IT" sz="2000" dirty="0">
              <a:solidFill>
                <a:srgbClr val="FFFF00"/>
              </a:solidFill>
            </a:endParaRPr>
          </a:p>
          <a:p>
            <a:r>
              <a:rPr lang="it-IT" sz="2000" dirty="0">
                <a:solidFill>
                  <a:srgbClr val="FFFF00"/>
                </a:solidFill>
              </a:rPr>
              <a:t>Le molteplici attività dell'Oratorio hanno come scopo di educare il giovane secondo l’antropologia del Vangelo,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06468" y="4797152"/>
            <a:ext cx="6134178" cy="1631216"/>
          </a:xfrm>
          <a:prstGeom prst="rect">
            <a:avLst/>
          </a:prstGeom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rgbClr val="FFFF00"/>
                </a:solidFill>
              </a:rPr>
              <a:t>Obiettivi</a:t>
            </a:r>
            <a:endParaRPr lang="it-IT" sz="2000" dirty="0">
              <a:solidFill>
                <a:srgbClr val="FFFF00"/>
              </a:solidFill>
            </a:endParaRPr>
          </a:p>
          <a:p>
            <a:r>
              <a:rPr lang="it-IT" sz="2000" dirty="0">
                <a:solidFill>
                  <a:srgbClr val="FFFF00"/>
                </a:solidFill>
              </a:rPr>
              <a:t>Gli interventi, le attività, le proposte dell'Oratorio sono molteplici e perché questo non si traduca in un attivismo </a:t>
            </a:r>
            <a:r>
              <a:rPr lang="it-IT" sz="2000" dirty="0" smtClean="0">
                <a:solidFill>
                  <a:srgbClr val="FFFF00"/>
                </a:solidFill>
              </a:rPr>
              <a:t>caotico è </a:t>
            </a:r>
            <a:r>
              <a:rPr lang="it-IT" sz="2000" dirty="0">
                <a:solidFill>
                  <a:srgbClr val="FFFF00"/>
                </a:solidFill>
              </a:rPr>
              <a:t>necessaria un’attenta programmazione e verifica.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31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41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rgbClr val="003192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260648"/>
            <a:ext cx="6768752" cy="10156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Metodo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L’Oratorio vive di questi </a:t>
            </a:r>
            <a:r>
              <a:rPr lang="it-IT" sz="2000" b="1" dirty="0">
                <a:solidFill>
                  <a:schemeClr val="bg1"/>
                </a:solidFill>
              </a:rPr>
              <a:t>tre</a:t>
            </a:r>
            <a:r>
              <a:rPr lang="it-IT" sz="2000" dirty="0">
                <a:solidFill>
                  <a:schemeClr val="bg1"/>
                </a:solidFill>
              </a:rPr>
              <a:t> irrinunciabili e caratteristici momenti: la convocazione, l’accoglienza e la proposta.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11560" y="1711033"/>
            <a:ext cx="7056784" cy="1323439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I Soggetti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La Comunità Educativa dell'Oratorio è l'insieme di tutti coloro che si impegnano, a diversi livelli e con compiti diversi, a realizzare il progetto educativo dell'Oratorio.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87624" y="3501008"/>
            <a:ext cx="7200800" cy="101566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La Parrocchia 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L'Oratorio è parte integrante della parrocchia e di essa costituisce un'espressione fondamentale.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03648" y="5157192"/>
            <a:ext cx="7560840" cy="1323439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Il Parroco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In quanto responsabile primo, a nome del Vescovo, di tutta la parrocchia, il Parroco è il punto di riferimento principale anche dell'Oratorio.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32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354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6120" y="548680"/>
            <a:ext cx="7237714" cy="1323439"/>
          </a:xfrm>
          <a:prstGeom prst="rect">
            <a:avLst/>
          </a:prstGeom>
          <a:ln w="5715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Animatori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Si ritengono animatori: i responsabili di gruppi, i catechisti, i coordinatori di servizi e programmi, i responsabili delle varie attività culturali, ricreative, ecc.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42976" y="2564904"/>
            <a:ext cx="7215238" cy="1323439"/>
          </a:xfrm>
          <a:prstGeom prst="rect">
            <a:avLst/>
          </a:prstGeom>
          <a:ln w="5715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Genitori</a:t>
            </a:r>
            <a:endParaRPr lang="it-IT" sz="2000" dirty="0">
              <a:solidFill>
                <a:schemeClr val="bg1"/>
              </a:solidFill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</a:rPr>
              <a:t>La testimonianza e l'inserimento dei genitori nell'Oratorio sono necessari per la ricchezza dell'esperienza e per la loro primaria responsabilità educativa.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85918" y="4653136"/>
            <a:ext cx="7034553" cy="1631216"/>
          </a:xfrm>
          <a:prstGeom prst="rect">
            <a:avLst/>
          </a:prstGeom>
          <a:ln w="5715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>
                <a:solidFill>
                  <a:schemeClr val="bg1"/>
                </a:solidFill>
              </a:rPr>
              <a:t>Altri collaboratori</a:t>
            </a:r>
            <a:endParaRPr lang="it-IT" sz="2000" dirty="0">
              <a:solidFill>
                <a:schemeClr val="bg1"/>
              </a:solidFill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</a:rPr>
              <a:t>Nell'Oratorio prestano la loro opera anche collaboratori occasionali, legati a specifiche attività. Essi possono essere singoli o gruppi, parrocchiali e non, la cui presenza si rivela utile e preziosa.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b="1" smtClean="0">
                <a:solidFill>
                  <a:schemeClr val="bg1"/>
                </a:solidFill>
              </a:rPr>
              <a:pPr/>
              <a:t>33</a:t>
            </a:fld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647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59791"/>
            <a:ext cx="8063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it-IT" sz="3200" b="1" dirty="0" smtClean="0">
                <a:solidFill>
                  <a:schemeClr val="bg1"/>
                </a:solidFill>
                <a:latin typeface="Arial Black" pitchFamily="34" charset="0"/>
              </a:rPr>
              <a:t>Ambiti </a:t>
            </a:r>
            <a:r>
              <a:rPr lang="it-IT" sz="3200" b="1" dirty="0">
                <a:solidFill>
                  <a:schemeClr val="bg1"/>
                </a:solidFill>
                <a:latin typeface="Arial Black" pitchFamily="34" charset="0"/>
              </a:rPr>
              <a:t>formativi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34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188158"/>
            <a:ext cx="7560840" cy="14465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La catechesi</a:t>
            </a: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 catechesi è educazione alla vita di fede; </a:t>
            </a:r>
            <a:r>
              <a:rPr lang="it-IT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….è </a:t>
            </a:r>
            <a:r>
              <a:rPr lang="it-IT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scoperta, incontro e rapporto vivo che lo Spirito Santo ci fa realizzare con Gesù Cristo, dono del Padre (cfr. </a:t>
            </a:r>
            <a:r>
              <a:rPr lang="it-IT" sz="2000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RdC</a:t>
            </a:r>
            <a:r>
              <a:rPr lang="it-IT" sz="2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56-68</a:t>
            </a:r>
            <a:r>
              <a:rPr lang="it-IT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).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67744" y="4365104"/>
            <a:ext cx="5796136" cy="163121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Essa è cammino comunitario di fede che conduce alla scoperta e all’accettazione, nella vita, di questa Persona, con cui condividere il cammino della propria esistenza personale e comunitaria</a:t>
            </a:r>
          </a:p>
        </p:txBody>
      </p:sp>
      <p:sp>
        <p:nvSpPr>
          <p:cNvPr id="7" name="Freccia curva 6"/>
          <p:cNvSpPr/>
          <p:nvPr/>
        </p:nvSpPr>
        <p:spPr>
          <a:xfrm flipV="1">
            <a:off x="539552" y="2643181"/>
            <a:ext cx="1440160" cy="2873591"/>
          </a:xfrm>
          <a:prstGeom prst="ben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868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657600" cy="228600"/>
          </a:xfrm>
        </p:spPr>
        <p:txBody>
          <a:bodyPr/>
          <a:lstStyle/>
          <a:p>
            <a:r>
              <a:rPr lang="it-IT" dirty="0" smtClean="0"/>
              <a:t>Arcidiocesi di Agrigento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55664" y="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35</a:t>
            </a:fld>
            <a:endParaRPr lang="it-IT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2425522954"/>
              </p:ext>
            </p:extLst>
          </p:nvPr>
        </p:nvGraphicFramePr>
        <p:xfrm>
          <a:off x="-500098" y="571480"/>
          <a:ext cx="10009112" cy="647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tangolo 8"/>
          <p:cNvSpPr/>
          <p:nvPr/>
        </p:nvSpPr>
        <p:spPr>
          <a:xfrm>
            <a:off x="1071538" y="0"/>
            <a:ext cx="74430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>
                <a:solidFill>
                  <a:srgbClr val="00CC00"/>
                </a:solidFill>
                <a:latin typeface="Arial Rounded MT Bold" pitchFamily="34" charset="0"/>
              </a:rPr>
              <a:t>Il cammino di Iniziazione Cristiana </a:t>
            </a:r>
            <a:r>
              <a:rPr lang="it-IT" sz="3200" b="1" dirty="0" smtClean="0">
                <a:solidFill>
                  <a:srgbClr val="00CC00"/>
                </a:solidFill>
                <a:latin typeface="Arial Rounded MT Bold" pitchFamily="34" charset="0"/>
              </a:rPr>
              <a:t>è:</a:t>
            </a:r>
            <a:endParaRPr lang="it-IT" sz="3200" dirty="0">
              <a:solidFill>
                <a:srgbClr val="00CC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198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55664" y="662940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36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3118801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Con </a:t>
            </a:r>
            <a:r>
              <a:rPr lang="it-IT" sz="2400" dirty="0">
                <a:solidFill>
                  <a:schemeClr val="bg1"/>
                </a:solidFill>
                <a:latin typeface="Arial Rounded MT Bold" pitchFamily="34" charset="0"/>
              </a:rPr>
              <a:t>loro si promuovono perciò incontri periodici, o, almeno, occasionali come anche - auspicabilmente - momenti di preghiera e/o celebrativi </a:t>
            </a:r>
            <a:r>
              <a:rPr lang="it-IT" sz="2400" dirty="0" smtClean="0">
                <a:solidFill>
                  <a:schemeClr val="bg1"/>
                </a:solidFill>
                <a:latin typeface="Arial Rounded MT Bold" pitchFamily="34" charset="0"/>
              </a:rPr>
              <a:t>e </a:t>
            </a:r>
            <a:r>
              <a:rPr lang="it-IT" sz="2400" dirty="0">
                <a:solidFill>
                  <a:schemeClr val="bg1"/>
                </a:solidFill>
                <a:latin typeface="Arial Rounded MT Bold" pitchFamily="34" charset="0"/>
              </a:rPr>
              <a:t>di festa</a:t>
            </a:r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5288340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C000"/>
                </a:solidFill>
                <a:latin typeface="Arial Rounded MT Bold" pitchFamily="34" charset="0"/>
              </a:rPr>
              <a:t>Il rapporto tra catechista e ragazzi dovrebbe continuare, nel limite del possibile, anche al di fuori dell'incontro catechistico, in momenti di amicizia, di gioco, ecc.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4438" y="26041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Arial Black" pitchFamily="34" charset="0"/>
              </a:rPr>
              <a:t>Nel cammino di catechesi vengono coinvolti i genitori e le famiglie.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71" b="976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684" y="675909"/>
            <a:ext cx="4680520" cy="24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608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37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188640"/>
            <a:ext cx="8568952" cy="1477328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La preghiera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>Complemento indispensabile della catechesi, nella formazione della vita di fede, è la proposta della preghiera, da attuare nei modi e nei tempi che si ritengono di volta in volta più opportuni.</a:t>
            </a:r>
          </a:p>
          <a:p>
            <a:r>
              <a:rPr lang="it-IT" dirty="0">
                <a:solidFill>
                  <a:schemeClr val="bg1"/>
                </a:solidFill>
              </a:rPr>
              <a:t>La parola "Oratorio" significa proprio </a:t>
            </a:r>
            <a:r>
              <a:rPr lang="it-IT" b="1" dirty="0">
                <a:solidFill>
                  <a:schemeClr val="bg1"/>
                </a:solidFill>
              </a:rPr>
              <a:t>"luogo di preghiera"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5536" y="2060848"/>
            <a:ext cx="8496944" cy="923330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Liturgia e sacramenti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>La liturgia si colloca come uno dei momenti della crescita cristiana dove ogni singolo cristiano, nella comunità, fa "esperienza" viva dell’incontro con Cristo.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5536" y="3429000"/>
            <a:ext cx="8568952" cy="1477328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Ambito caritativo missionario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>Ai cristiani è affidata la gioiosa e tremenda responsabilità di "raccontare" la fede alle generazioni future, di presentare modelli di cristiani convinti, vivi ed entusiasti ai più giovani, e di dare il contributo della loro passione evangelizzatrice e innovatrice alla comunità cristiana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5266368"/>
            <a:ext cx="8568952" cy="1200329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Ambito culturale politico e sociale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>Per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il nostro stesso essere cristiani siamo chiamati, in quanto collaboratori, alla costruzione del regno di Dio, ad adempiere i nostri doveri di cittadini fedeli allo spirito del Vangelo, secondo la vocazione di ciascuno;</a:t>
            </a:r>
          </a:p>
        </p:txBody>
      </p:sp>
    </p:spTree>
    <p:extLst>
      <p:ext uri="{BB962C8B-B14F-4D97-AF65-F5344CB8AC3E}">
        <p14:creationId xmlns:p14="http://schemas.microsoft.com/office/powerpoint/2010/main" xmlns="" val="3951329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38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764704"/>
            <a:ext cx="7272808" cy="1477328"/>
          </a:xfrm>
          <a:prstGeom prst="rect">
            <a:avLst/>
          </a:prstGeom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Ambiti e strutture di carattere ricreativo e sportivo</a:t>
            </a:r>
          </a:p>
          <a:p>
            <a:r>
              <a:rPr lang="it-IT" dirty="0">
                <a:solidFill>
                  <a:schemeClr val="bg1"/>
                </a:solidFill>
              </a:rPr>
              <a:t>L'azione educativa dell'Oratorio non è indirizzata alla formazione di una spiritualità che non tiene conto della globalità della persona; di essa, invece, cura la crescita integrale: "L'Oratorio è aperto a tutto l'uomo, è aperto alla vita".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9552" y="2852936"/>
            <a:ext cx="7272808" cy="1200329"/>
          </a:xfrm>
          <a:prstGeom prst="rect">
            <a:avLst/>
          </a:prstGeom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Attività teatrali, musicali, espressive…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>L'educazione integrale della persona esige che si valorizzi il bisogno di sano protagonismo e le capacità espressive dei ragazzi e dei giovani.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4725144"/>
            <a:ext cx="7272808" cy="1477328"/>
          </a:xfrm>
          <a:prstGeom prst="rect">
            <a:avLst/>
          </a:prstGeom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 Rounded MT Bold" pitchFamily="34" charset="0"/>
              </a:rPr>
              <a:t>Attività estive</a:t>
            </a:r>
            <a:endParaRPr lang="it-IT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dirty="0">
                <a:solidFill>
                  <a:schemeClr val="bg1"/>
                </a:solidFill>
              </a:rPr>
              <a:t>Loro obiettivo fondamentale è quello di educare i ragazzi e i giovani a vivere da cristiani anche la vacanza; offrono a coloro che vi partecipano la possibilità di armonizzare valori umani e cristiani; propongono un'utilizzazione fruttuosa del tempo libero.</a:t>
            </a:r>
          </a:p>
        </p:txBody>
      </p:sp>
    </p:spTree>
    <p:extLst>
      <p:ext uri="{BB962C8B-B14F-4D97-AF65-F5344CB8AC3E}">
        <p14:creationId xmlns:p14="http://schemas.microsoft.com/office/powerpoint/2010/main" xmlns="" val="4008760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39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chemeClr val="bg1"/>
                </a:solidFill>
                <a:latin typeface="Arial Rounded MT Bold" pitchFamily="34" charset="0"/>
              </a:rPr>
              <a:t>Rapporti tra l'oratorio e gli altri centri educativi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528" y="908720"/>
            <a:ext cx="8391876" cy="5377800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 Rounded MT Bold" pitchFamily="34" charset="0"/>
              </a:rPr>
              <a:t>La Famiglia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L'Oratorio si apre alla famiglia, ne integra l'opera educativa e la stimola; </a:t>
            </a:r>
            <a:endParaRPr lang="it-IT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 Rounded MT Bold" pitchFamily="34" charset="0"/>
              </a:rPr>
              <a:t>La Scuola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L'opera formativa nei confronti delle nuove generazioni richiede la convergenza educativa tra Famiglia, Oratorio e Scuola</a:t>
            </a:r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 Rounded MT Bold" pitchFamily="34" charset="0"/>
              </a:rPr>
              <a:t>Il mondo del lavoro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L'Oratorio deve prestare particolare attenzione ai problemi del lavoro, perché l'inizio di questa attività avviene, di solito, nel periodo di vita </a:t>
            </a:r>
            <a:r>
              <a:rPr lang="it-IT" sz="2000" dirty="0" smtClean="0">
                <a:solidFill>
                  <a:schemeClr val="bg1"/>
                </a:solidFill>
                <a:latin typeface="Arial Rounded MT Bold" pitchFamily="34" charset="0"/>
              </a:rPr>
              <a:t>oratoriana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b="1" i="1" dirty="0">
                <a:solidFill>
                  <a:schemeClr val="bg1"/>
                </a:solidFill>
                <a:latin typeface="Arial Rounded MT Bold" pitchFamily="34" charset="0"/>
              </a:rPr>
              <a:t>Il territorio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La persona vive in un territorio, al quale l'Oratorio si apre per creare, nel limite del possibile, occasioni di collaborazione educativa.</a:t>
            </a:r>
          </a:p>
        </p:txBody>
      </p:sp>
    </p:spTree>
    <p:extLst>
      <p:ext uri="{BB962C8B-B14F-4D97-AF65-F5344CB8AC3E}">
        <p14:creationId xmlns:p14="http://schemas.microsoft.com/office/powerpoint/2010/main" xmlns="" val="3329297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</a:rPr>
              <a:t>L’itinerario di un adolescente ha esigenze molto diverse da quello di un bambino.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030" y="1343612"/>
            <a:ext cx="89284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…i ragazzi sentono forte la necessità di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incontrare come testimoni di fede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 non solo degli adulti, </a:t>
            </a:r>
          </a:p>
          <a:p>
            <a:pPr algn="ctr"/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endParaRPr lang="it-IT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anche </a:t>
            </a:r>
          </a:p>
          <a:p>
            <a:pPr algn="ctr"/>
            <a:r>
              <a:rPr lang="it-IT" sz="3200" b="1" u="sng" dirty="0" smtClean="0">
                <a:solidFill>
                  <a:schemeClr val="bg1"/>
                </a:solidFill>
              </a:rPr>
              <a:t>dei giovani più grandi di loro</a:t>
            </a:r>
            <a:r>
              <a:rPr lang="it-IT" sz="2800" b="1" u="sng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endParaRPr lang="it-IT" sz="1600" b="1" u="sng" dirty="0">
              <a:solidFill>
                <a:schemeClr val="bg1"/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che mostrino loro come sia possibile e significativo vivere da cristiani l’età giovanile. 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564904"/>
            <a:ext cx="4320480" cy="2376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58214" y="662940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4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Arcidiocesi di Agrigento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6599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40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14282" y="33265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0FFFF"/>
                </a:solidFill>
                <a:latin typeface="Arial Rounded MT Bold" pitchFamily="34" charset="0"/>
              </a:rPr>
              <a:t>È compito dell'Oratorio formare i ragazzi e i giovani affinché si sentano partecipi dei problemi che interessano la gente nel territorio, come la casa</a:t>
            </a:r>
            <a:r>
              <a:rPr lang="it-IT" sz="2400" b="1" dirty="0" smtClean="0">
                <a:solidFill>
                  <a:srgbClr val="00FFFF"/>
                </a:solidFill>
                <a:latin typeface="Arial Rounded MT Bold" pitchFamily="34" charset="0"/>
              </a:rPr>
              <a:t>, </a:t>
            </a:r>
            <a:r>
              <a:rPr lang="it-IT" sz="2400" b="1" dirty="0">
                <a:solidFill>
                  <a:srgbClr val="00FFFF"/>
                </a:solidFill>
                <a:latin typeface="Arial Rounded MT Bold" pitchFamily="34" charset="0"/>
              </a:rPr>
              <a:t>le strutture a servizio dei </a:t>
            </a:r>
            <a:r>
              <a:rPr lang="it-IT" sz="2400" b="1" dirty="0" smtClean="0">
                <a:solidFill>
                  <a:srgbClr val="00FFFF"/>
                </a:solidFill>
                <a:latin typeface="Arial Rounded MT Bold" pitchFamily="34" charset="0"/>
              </a:rPr>
              <a:t>bisognosi, le iniziative contro la droga, la violenza e l'emarginazione. ..</a:t>
            </a:r>
            <a:endParaRPr lang="it-IT" sz="2400" b="1" dirty="0">
              <a:solidFill>
                <a:srgbClr val="00FFFF"/>
              </a:solidFill>
              <a:latin typeface="Arial Rounded MT Bold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536" y="494116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 Rounded MT Bold" pitchFamily="34" charset="0"/>
              </a:rPr>
              <a:t>In questo ambito, realtà a cui l'Oratorio deve sensibilizzare o preparare sono</a:t>
            </a:r>
            <a:r>
              <a:rPr lang="it-IT" sz="2400" b="1" dirty="0" smtClean="0">
                <a:solidFill>
                  <a:schemeClr val="bg1"/>
                </a:solidFill>
                <a:latin typeface="Arial Rounded MT Bold" pitchFamily="34" charset="0"/>
              </a:rPr>
              <a:t>: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Arial Rounded MT Bold" pitchFamily="34" charset="0"/>
              </a:rPr>
              <a:t>l'impegno sociale, il servizio alla comunità civile mediante l'assunzione di </a:t>
            </a:r>
            <a:r>
              <a:rPr lang="it-IT" sz="2400" b="1" dirty="0" err="1" smtClean="0">
                <a:solidFill>
                  <a:schemeClr val="bg1"/>
                </a:solidFill>
                <a:latin typeface="Arial Rounded MT Bold" pitchFamily="34" charset="0"/>
              </a:rPr>
              <a:t>responsabilità…</a:t>
            </a:r>
            <a:r>
              <a:rPr lang="it-IT" sz="2400" b="1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it-IT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0098" y="2500306"/>
            <a:ext cx="10072726" cy="210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2448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smtClean="0">
                <a:solidFill>
                  <a:schemeClr val="bg1"/>
                </a:solidFill>
              </a:rPr>
              <a:pPr/>
              <a:t>41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428736"/>
            <a:ext cx="857256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 urgenze dell'oggi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haroni" pitchFamily="2" charset="-79"/>
              </a:rPr>
              <a:t>La vocazione</a:t>
            </a:r>
            <a:endParaRPr kumimoji="0" lang="it-IT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L'attenzione principale di ogni rapporto educativo è  volta a fornire al giovane tutto quanto gli è  necessario per accogliere il progetto che Dio lo invita a realizzare nella sua vita per il Regno. Questa proposta vocazionale deve essere sviluppata trasversalmente in tutto il progetto.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haroni" pitchFamily="2" charset="-79"/>
              </a:rPr>
              <a:t>La famiglia</a:t>
            </a:r>
            <a:endParaRPr kumimoji="0" lang="it-IT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Il desiderio di famiglia sempre più messo in risalto dalle inchieste sul mondo giovanile è una domanda urgente di educazione; quale famiglia, come prepararsi, quali prospettive?</a:t>
            </a:r>
            <a:endParaRPr kumimoji="0" lang="it-IT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haroni" pitchFamily="2" charset="-79"/>
              </a:rPr>
              <a:t>Scuola e lavoro</a:t>
            </a:r>
            <a:endParaRPr kumimoji="0" lang="it-IT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haroni" pitchFamily="2" charset="-79"/>
              </a:rPr>
              <a:t>Ci sono luoghi che esigono una particolare attenzione, perché sono determinanti per la vita del giovane. Che domande pongono a una comunità cristiana, che aiuto non si deve far mancare? Come concretamente il mondo adulto dà  prova di impegnarsi per i giovani?</a:t>
            </a:r>
            <a:endParaRPr kumimoji="0" lang="it-IT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Times New Roman" pitchFamily="18" charset="0"/>
              <a:cs typeface="Aharoni" pitchFamily="2" charset="-79"/>
            </a:endParaRPr>
          </a:p>
        </p:txBody>
      </p:sp>
      <p:pic>
        <p:nvPicPr>
          <p:cNvPr id="8" name="Immagine 7" descr="imagesPY21ZA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4000528" cy="12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42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5725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haroni" pitchFamily="2" charset="-79"/>
              </a:rPr>
              <a:t>Affettività  e sessualità </a:t>
            </a:r>
            <a:endParaRPr lang="it-IT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it-IT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Una sfera educativa tipica di un’età evolutiva che ha bisogno di interventi specifici, che richiede una presa di posizione da parte del mondo adulto e una </a:t>
            </a:r>
            <a:r>
              <a:rPr lang="it-IT" sz="2000" i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corresponsabilizzazione</a:t>
            </a:r>
            <a:r>
              <a:rPr lang="it-IT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del giovane, una lettura critica delle provocazioni della realtà e uno stile di vita sobrio.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it-IT" sz="3600" b="1" i="1" dirty="0" smtClean="0">
              <a:solidFill>
                <a:schemeClr val="bg1"/>
              </a:solidFill>
              <a:latin typeface="Arial Narrow" pitchFamily="34" charset="0"/>
              <a:cs typeface="Aharoni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L'emarginazione giovanile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E' una urgenza tipica del mondo giovanile di oggi. Come si caratterizza e quali orientamenti intende assumere la comunità  cristiana nell'affrontarla?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giovani e la cultura della notte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E’ una cultura che si va sempre più diffondendo e che deve vedere la comunità cristiana capace di progettare attenzioni educative, spazi alternativi, formazione di educatori e sinergie con le realtà pubbliche oltre che con i genitori.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43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1071546"/>
            <a:ext cx="757242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Gli strumenti</a:t>
            </a:r>
            <a:endParaRPr kumimoji="0" lang="it-IT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formazione degli animatori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Delineare la figura di educatore del mondo giovanile, la necessaria preparazione e spiritualità, l'inserimento nella comunità  cristiana, il sistema formativo.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Gli itinerari educativi e le mediazioni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Offrire alla realizzazione del progetto la gradualità necessaria stabilendo criteri, mete, strumenti che aiutino la crescita globale a seconda delle varie età  o della maturità di vita e di fede raggiunte.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1773738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Dove manca una “cura” </a:t>
            </a:r>
          </a:p>
          <a:p>
            <a:r>
              <a:rPr lang="it-IT" sz="3600" dirty="0" smtClean="0">
                <a:solidFill>
                  <a:schemeClr val="bg1"/>
                </a:solidFill>
              </a:rPr>
              <a:t>per la pastorale giovanile </a:t>
            </a:r>
          </a:p>
          <a:p>
            <a:r>
              <a:rPr lang="it-IT" sz="3600" dirty="0" smtClean="0">
                <a:solidFill>
                  <a:schemeClr val="bg1"/>
                </a:solidFill>
              </a:rPr>
              <a:t>gli adolescenti spesso interrompono il loro cammino di fede.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68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708" y="1773738"/>
            <a:ext cx="4514850" cy="439102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5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462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6182" y="2636912"/>
            <a:ext cx="4572000" cy="249299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/>
            <a:r>
              <a:rPr lang="it-IT" sz="2600" dirty="0" smtClean="0">
                <a:solidFill>
                  <a:schemeClr val="bg1"/>
                </a:solidFill>
              </a:rPr>
              <a:t>- e che i ragazzi più piccoli incontrano nella vita parrocchiale, nell’animazione liturgica, nel servizio, nell’animazione dell’oratorio, ecc. - </a:t>
            </a:r>
            <a:endParaRPr lang="it-IT" sz="2600" dirty="0"/>
          </a:p>
        </p:txBody>
      </p:sp>
      <p:sp>
        <p:nvSpPr>
          <p:cNvPr id="6" name="Rettangolo 5"/>
          <p:cNvSpPr/>
          <p:nvPr/>
        </p:nvSpPr>
        <p:spPr>
          <a:xfrm>
            <a:off x="3143240" y="5286388"/>
            <a:ext cx="5580112" cy="144655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la continuità del cammino dopo l’IC è possibile ed estremamente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feconda. 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6182" y="116632"/>
            <a:ext cx="8848306" cy="16927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600" dirty="0" smtClean="0">
                <a:solidFill>
                  <a:schemeClr val="bg1"/>
                </a:solidFill>
              </a:rPr>
              <a:t>L’esperienza mostra che nelle parrocchie e nelle comunità cristiane dove è maturata una presenza vivace di gruppi giovanili che vivono seriamente </a:t>
            </a:r>
          </a:p>
          <a:p>
            <a:pPr algn="ctr"/>
            <a:r>
              <a:rPr lang="it-IT" sz="2600" dirty="0" smtClean="0">
                <a:solidFill>
                  <a:schemeClr val="bg1"/>
                </a:solidFill>
              </a:rPr>
              <a:t>il loro cammino cristiano 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3039048" y="1871880"/>
            <a:ext cx="1624517" cy="6070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004048" y="4033113"/>
            <a:ext cx="1077028" cy="98006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555664" y="662940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6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657600" cy="228600"/>
          </a:xfrm>
        </p:spPr>
        <p:txBody>
          <a:bodyPr/>
          <a:lstStyle/>
          <a:p>
            <a:pPr algn="l"/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229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32656"/>
            <a:ext cx="8100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FFFF"/>
                </a:solidFill>
              </a:rPr>
              <a:t>All’opposto, dove l’IC non è inserita in un contesto di una realtà giovanile cristiana viva, anche l’accompagnamento</a:t>
            </a:r>
          </a:p>
          <a:p>
            <a:pPr algn="ctr"/>
            <a:r>
              <a:rPr lang="it-IT" sz="3200" b="1" dirty="0" smtClean="0">
                <a:solidFill>
                  <a:srgbClr val="00FFFF"/>
                </a:solidFill>
              </a:rPr>
              <a:t> delle famiglie si rivela debole per </a:t>
            </a:r>
          </a:p>
          <a:p>
            <a:pPr algn="ctr"/>
            <a:r>
              <a:rPr lang="it-IT" sz="3200" b="1" dirty="0" smtClean="0">
                <a:solidFill>
                  <a:srgbClr val="00FFFF"/>
                </a:solidFill>
              </a:rPr>
              <a:t>la continuazione del cammino.</a:t>
            </a:r>
            <a:endParaRPr lang="it-IT" sz="3200" b="1" dirty="0">
              <a:solidFill>
                <a:srgbClr val="00FF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5" b="98682" l="155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213" y="3063687"/>
            <a:ext cx="5095965" cy="3816583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7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657600" cy="228600"/>
          </a:xfrm>
        </p:spPr>
        <p:txBody>
          <a:bodyPr/>
          <a:lstStyle/>
          <a:p>
            <a:pPr algn="l"/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806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5516" y="332656"/>
            <a:ext cx="874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Si potrebbe così riformulare il precedente teorema: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53752" y="254922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i ragazzi si allontanano dalla chiesa dopo la cresima perché non trovano un ambiente che sappia accompagnarli nella fede ora che hanno delle esigenze peculiari che sono quelle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dell’adolescenza.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275" b="96522" l="2029" r="96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822" y="4365104"/>
            <a:ext cx="10261648" cy="2963942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3329862" y="980728"/>
            <a:ext cx="2520280" cy="1420996"/>
          </a:xfrm>
          <a:prstGeom prst="downArrow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429652" y="0"/>
            <a:ext cx="588336" cy="228600"/>
          </a:xfrm>
        </p:spPr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8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657600" cy="228600"/>
          </a:xfrm>
        </p:spPr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710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744751872"/>
              </p:ext>
            </p:extLst>
          </p:nvPr>
        </p:nvGraphicFramePr>
        <p:xfrm>
          <a:off x="251520" y="0"/>
          <a:ext cx="5211572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3078073850"/>
              </p:ext>
            </p:extLst>
          </p:nvPr>
        </p:nvGraphicFramePr>
        <p:xfrm>
          <a:off x="2195736" y="2060848"/>
          <a:ext cx="597666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xmlns="" val="3771190596"/>
              </p:ext>
            </p:extLst>
          </p:nvPr>
        </p:nvGraphicFramePr>
        <p:xfrm>
          <a:off x="323528" y="4703796"/>
          <a:ext cx="69127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4E3-9730-456D-B07B-91019956C174}" type="slidenum">
              <a:rPr lang="it-IT" sz="1200" b="1" smtClean="0">
                <a:solidFill>
                  <a:schemeClr val="bg1"/>
                </a:solidFill>
              </a:rPr>
              <a:pPr/>
              <a:t>9</a:t>
            </a:fld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050" b="1" dirty="0" smtClean="0">
                <a:solidFill>
                  <a:schemeClr val="bg1"/>
                </a:solidFill>
              </a:rPr>
              <a:t>Arcidiocesi di Agrigento</a:t>
            </a:r>
            <a:endParaRPr lang="it-IT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682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986</TotalTime>
  <Words>3139</Words>
  <Application>Microsoft Office PowerPoint</Application>
  <PresentationFormat>Presentazione su schermo (4:3)</PresentationFormat>
  <Paragraphs>371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Mito</vt:lpstr>
      <vt:lpstr>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Liliana Consiglio</dc:creator>
  <cp:lastModifiedBy>Direttore IRC</cp:lastModifiedBy>
  <cp:revision>79</cp:revision>
  <dcterms:created xsi:type="dcterms:W3CDTF">2014-03-28T09:07:46Z</dcterms:created>
  <dcterms:modified xsi:type="dcterms:W3CDTF">2025-11-05T09:52:00Z</dcterms:modified>
</cp:coreProperties>
</file>