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1" r:id="rId1"/>
  </p:sldMasterIdLst>
  <p:notesMasterIdLst>
    <p:notesMasterId r:id="rId39"/>
  </p:notesMasterIdLst>
  <p:handoutMasterIdLst>
    <p:handoutMasterId r:id="rId40"/>
  </p:handoutMasterIdLst>
  <p:sldIdLst>
    <p:sldId id="302" r:id="rId2"/>
    <p:sldId id="371" r:id="rId3"/>
    <p:sldId id="366" r:id="rId4"/>
    <p:sldId id="386" r:id="rId5"/>
    <p:sldId id="372" r:id="rId6"/>
    <p:sldId id="367" r:id="rId7"/>
    <p:sldId id="373" r:id="rId8"/>
    <p:sldId id="375" r:id="rId9"/>
    <p:sldId id="376" r:id="rId10"/>
    <p:sldId id="374" r:id="rId11"/>
    <p:sldId id="307" r:id="rId12"/>
    <p:sldId id="308" r:id="rId13"/>
    <p:sldId id="377" r:id="rId14"/>
    <p:sldId id="388" r:id="rId15"/>
    <p:sldId id="378" r:id="rId16"/>
    <p:sldId id="379" r:id="rId17"/>
    <p:sldId id="380" r:id="rId18"/>
    <p:sldId id="390" r:id="rId19"/>
    <p:sldId id="381" r:id="rId20"/>
    <p:sldId id="389" r:id="rId21"/>
    <p:sldId id="382" r:id="rId22"/>
    <p:sldId id="383" r:id="rId23"/>
    <p:sldId id="391" r:id="rId24"/>
    <p:sldId id="392" r:id="rId25"/>
    <p:sldId id="393" r:id="rId26"/>
    <p:sldId id="397" r:id="rId27"/>
    <p:sldId id="395" r:id="rId28"/>
    <p:sldId id="396" r:id="rId29"/>
    <p:sldId id="351" r:id="rId30"/>
    <p:sldId id="355" r:id="rId31"/>
    <p:sldId id="398" r:id="rId32"/>
    <p:sldId id="399" r:id="rId33"/>
    <p:sldId id="400" r:id="rId34"/>
    <p:sldId id="401" r:id="rId35"/>
    <p:sldId id="402" r:id="rId36"/>
    <p:sldId id="385" r:id="rId37"/>
    <p:sldId id="384" r:id="rId38"/>
  </p:sldIdLst>
  <p:sldSz cx="9144000" cy="6858000" type="screen4x3"/>
  <p:notesSz cx="6888163" cy="100203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9900"/>
    <a:srgbClr val="FF33CC"/>
    <a:srgbClr val="EEB500"/>
    <a:srgbClr val="FFFF00"/>
    <a:srgbClr val="FF99FF"/>
    <a:srgbClr val="FFFF66"/>
    <a:srgbClr val="FF00FF"/>
    <a:srgbClr val="00FF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8767" autoAdjust="0"/>
  </p:normalViewPr>
  <p:slideViewPr>
    <p:cSldViewPr>
      <p:cViewPr>
        <p:scale>
          <a:sx n="80" d="100"/>
          <a:sy n="80" d="100"/>
        </p:scale>
        <p:origin x="-1272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3156"/>
        <p:guide pos="217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A1CC66-26E5-47D5-B4DE-4941100AF1C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E927715-1E6F-48D5-8DE5-EA8606A29479}">
      <dgm:prSet phldrT="[Testo]" custT="1"/>
      <dgm:spPr/>
      <dgm:t>
        <a:bodyPr anchor="ctr"/>
        <a:lstStyle/>
        <a:p>
          <a:r>
            <a:rPr lang="it-IT" sz="4800" b="1" dirty="0" smtClean="0">
              <a:solidFill>
                <a:srgbClr val="00FF00"/>
              </a:solidFill>
            </a:rPr>
            <a:t>2. </a:t>
          </a:r>
          <a:endParaRPr lang="it-IT" sz="4800" dirty="0">
            <a:solidFill>
              <a:srgbClr val="00FF00"/>
            </a:solidFill>
          </a:endParaRPr>
        </a:p>
      </dgm:t>
    </dgm:pt>
    <dgm:pt modelId="{ED9CF7FC-51D4-47A2-A43D-1D41618E414A}" type="parTrans" cxnId="{7E8A301E-8FFA-4508-80A0-827B1662CA89}">
      <dgm:prSet/>
      <dgm:spPr/>
      <dgm:t>
        <a:bodyPr/>
        <a:lstStyle/>
        <a:p>
          <a:endParaRPr lang="it-IT"/>
        </a:p>
      </dgm:t>
    </dgm:pt>
    <dgm:pt modelId="{3D1341DB-3C6F-4961-9AF1-A65B99BB6278}" type="sibTrans" cxnId="{7E8A301E-8FFA-4508-80A0-827B1662CA89}">
      <dgm:prSet/>
      <dgm:spPr/>
      <dgm:t>
        <a:bodyPr/>
        <a:lstStyle/>
        <a:p>
          <a:endParaRPr lang="it-IT"/>
        </a:p>
      </dgm:t>
    </dgm:pt>
    <dgm:pt modelId="{2B958356-1675-4207-B876-848DE6ECBBA1}">
      <dgm:prSet phldrT="[Testo]" custT="1"/>
      <dgm:spPr/>
      <dgm:t>
        <a:bodyPr anchor="ctr"/>
        <a:lstStyle/>
        <a:p>
          <a:r>
            <a:rPr lang="it-IT" sz="4800" b="1" dirty="0" smtClean="0">
              <a:solidFill>
                <a:srgbClr val="00FF00"/>
              </a:solidFill>
            </a:rPr>
            <a:t>1.</a:t>
          </a:r>
          <a:r>
            <a:rPr lang="it-IT" sz="4000" b="1" dirty="0" smtClean="0">
              <a:solidFill>
                <a:srgbClr val="00FF00"/>
              </a:solidFill>
            </a:rPr>
            <a:t> </a:t>
          </a:r>
          <a:endParaRPr lang="it-IT" sz="4000" dirty="0">
            <a:solidFill>
              <a:srgbClr val="00FF00"/>
            </a:solidFill>
          </a:endParaRPr>
        </a:p>
      </dgm:t>
    </dgm:pt>
    <dgm:pt modelId="{317574E3-3553-48AE-B380-B4B4B8970BF7}" type="sibTrans" cxnId="{8A8418EE-8824-44D6-844F-38B0006E69AE}">
      <dgm:prSet/>
      <dgm:spPr/>
      <dgm:t>
        <a:bodyPr/>
        <a:lstStyle/>
        <a:p>
          <a:endParaRPr lang="it-IT"/>
        </a:p>
      </dgm:t>
    </dgm:pt>
    <dgm:pt modelId="{A025FCAB-367F-4E70-9ABE-E2DE9156827F}" type="parTrans" cxnId="{8A8418EE-8824-44D6-844F-38B0006E69AE}">
      <dgm:prSet/>
      <dgm:spPr/>
      <dgm:t>
        <a:bodyPr/>
        <a:lstStyle/>
        <a:p>
          <a:endParaRPr lang="it-IT"/>
        </a:p>
      </dgm:t>
    </dgm:pt>
    <dgm:pt modelId="{ED2093F4-BE20-459C-B34B-7926355E497B}">
      <dgm:prSet custT="1"/>
      <dgm:spPr/>
      <dgm:t>
        <a:bodyPr anchor="ctr"/>
        <a:lstStyle/>
        <a:p>
          <a:r>
            <a:rPr lang="it-IT" sz="2800" b="1" dirty="0" smtClean="0">
              <a:solidFill>
                <a:schemeClr val="bg1"/>
              </a:solidFill>
            </a:rPr>
            <a:t>La logica di</a:t>
          </a:r>
          <a:endParaRPr lang="it-IT" sz="2800" dirty="0">
            <a:solidFill>
              <a:schemeClr val="bg1"/>
            </a:solidFill>
          </a:endParaRPr>
        </a:p>
      </dgm:t>
    </dgm:pt>
    <dgm:pt modelId="{5BE07BC6-0DA1-4784-B4E7-4733B0635D66}" type="parTrans" cxnId="{90047DF8-981F-47B0-A23D-FB84D4A9EBB7}">
      <dgm:prSet/>
      <dgm:spPr/>
      <dgm:t>
        <a:bodyPr/>
        <a:lstStyle/>
        <a:p>
          <a:endParaRPr lang="it-IT"/>
        </a:p>
      </dgm:t>
    </dgm:pt>
    <dgm:pt modelId="{D4BE32DF-E360-4EB9-BDD9-093E4682E9C9}" type="sibTrans" cxnId="{90047DF8-981F-47B0-A23D-FB84D4A9EBB7}">
      <dgm:prSet/>
      <dgm:spPr/>
      <dgm:t>
        <a:bodyPr/>
        <a:lstStyle/>
        <a:p>
          <a:endParaRPr lang="it-IT"/>
        </a:p>
      </dgm:t>
    </dgm:pt>
    <dgm:pt modelId="{2E4A1F6A-5A52-4D9A-8C5C-AE48F3578A9E}">
      <dgm:prSet/>
      <dgm:spPr/>
      <dgm:t>
        <a:bodyPr/>
        <a:lstStyle/>
        <a:p>
          <a:r>
            <a:rPr lang="it-IT" b="1" dirty="0" smtClean="0">
              <a:solidFill>
                <a:schemeClr val="bg1"/>
              </a:solidFill>
            </a:rPr>
            <a:t>La “logica” catecumenale applicata al percorso educativo dei nostri ragazzi</a:t>
          </a:r>
          <a:endParaRPr lang="it-IT" dirty="0">
            <a:solidFill>
              <a:schemeClr val="bg1"/>
            </a:solidFill>
          </a:endParaRPr>
        </a:p>
      </dgm:t>
    </dgm:pt>
    <dgm:pt modelId="{508374AA-746F-4F11-8356-02D879BE74B3}" type="parTrans" cxnId="{FC94BD8F-0788-46BA-ACCE-C776E19D5F24}">
      <dgm:prSet/>
      <dgm:spPr/>
      <dgm:t>
        <a:bodyPr/>
        <a:lstStyle/>
        <a:p>
          <a:endParaRPr lang="it-IT"/>
        </a:p>
      </dgm:t>
    </dgm:pt>
    <dgm:pt modelId="{B7A131F8-BC0E-4599-8550-9D82CDC900CC}" type="sibTrans" cxnId="{FC94BD8F-0788-46BA-ACCE-C776E19D5F24}">
      <dgm:prSet/>
      <dgm:spPr/>
      <dgm:t>
        <a:bodyPr/>
        <a:lstStyle/>
        <a:p>
          <a:endParaRPr lang="it-IT"/>
        </a:p>
      </dgm:t>
    </dgm:pt>
    <dgm:pt modelId="{1D42DF54-7D44-4796-A97D-381403408C6D}">
      <dgm:prSet custT="1"/>
      <dgm:spPr/>
      <dgm:t>
        <a:bodyPr anchor="ctr"/>
        <a:lstStyle/>
        <a:p>
          <a:r>
            <a:rPr lang="it-IT" sz="2800" b="1" dirty="0" smtClean="0">
              <a:solidFill>
                <a:schemeClr val="bg1"/>
              </a:solidFill>
            </a:rPr>
            <a:t>un percorso catecumenale</a:t>
          </a:r>
          <a:endParaRPr lang="it-IT" sz="2800" dirty="0">
            <a:solidFill>
              <a:schemeClr val="bg1"/>
            </a:solidFill>
          </a:endParaRPr>
        </a:p>
      </dgm:t>
    </dgm:pt>
    <dgm:pt modelId="{6A39E300-DCC3-4655-AF87-E9D565525698}" type="parTrans" cxnId="{BD161DA5-2A65-42D0-B51A-758134311237}">
      <dgm:prSet/>
      <dgm:spPr/>
      <dgm:t>
        <a:bodyPr/>
        <a:lstStyle/>
        <a:p>
          <a:endParaRPr lang="it-IT"/>
        </a:p>
      </dgm:t>
    </dgm:pt>
    <dgm:pt modelId="{DC31F2BF-AD42-4AF2-9AF4-B958461C034C}" type="sibTrans" cxnId="{BD161DA5-2A65-42D0-B51A-758134311237}">
      <dgm:prSet/>
      <dgm:spPr/>
      <dgm:t>
        <a:bodyPr/>
        <a:lstStyle/>
        <a:p>
          <a:endParaRPr lang="it-IT"/>
        </a:p>
      </dgm:t>
    </dgm:pt>
    <dgm:pt modelId="{7563B7EF-9425-4246-B073-689A37DD7C08}" type="pres">
      <dgm:prSet presAssocID="{EEA1CC66-26E5-47D5-B4DE-4941100AF1C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13564BC2-EB3C-444E-A7C5-7E81AA4F1607}" type="pres">
      <dgm:prSet presAssocID="{2B958356-1675-4207-B876-848DE6ECBBA1}" presName="linNode" presStyleCnt="0"/>
      <dgm:spPr/>
    </dgm:pt>
    <dgm:pt modelId="{FF02F976-066A-4CC8-BB8D-3E0A2FCE5DB4}" type="pres">
      <dgm:prSet presAssocID="{2B958356-1675-4207-B876-848DE6ECBBA1}" presName="parentShp" presStyleLbl="node1" presStyleIdx="0" presStyleCnt="2" custScaleX="61763" custLinFactNeighborX="3594" custLinFactNeighborY="-2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A56A52-48A8-40CB-A8FE-983FF2318BCD}" type="pres">
      <dgm:prSet presAssocID="{2B958356-1675-4207-B876-848DE6ECBBA1}" presName="childShp" presStyleLbl="bgAccFollowNode1" presStyleIdx="0" presStyleCnt="2" custScaleX="7647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E44D39B-ABF0-4889-89F4-6B61F78904A0}" type="pres">
      <dgm:prSet presAssocID="{317574E3-3553-48AE-B380-B4B4B8970BF7}" presName="spacing" presStyleCnt="0"/>
      <dgm:spPr/>
    </dgm:pt>
    <dgm:pt modelId="{8DD29438-B4E5-4C7E-A7D5-023A48268584}" type="pres">
      <dgm:prSet presAssocID="{8E927715-1E6F-48D5-8DE5-EA8606A29479}" presName="linNode" presStyleCnt="0"/>
      <dgm:spPr/>
    </dgm:pt>
    <dgm:pt modelId="{469B3CD8-2B37-4284-BAFB-C50310CA5750}" type="pres">
      <dgm:prSet presAssocID="{8E927715-1E6F-48D5-8DE5-EA8606A29479}" presName="parentShp" presStyleLbl="node1" presStyleIdx="1" presStyleCnt="2" custScaleX="65517" custLinFactNeighborX="5131" custLinFactNeighborY="-288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0B9F4F1-B29B-493E-8A46-E34500C886FB}" type="pres">
      <dgm:prSet presAssocID="{8E927715-1E6F-48D5-8DE5-EA8606A29479}" presName="childShp" presStyleLbl="bgAccFollowNode1" presStyleIdx="1" presStyleCnt="2" custScaleX="132521" custScaleY="11411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A8418EE-8824-44D6-844F-38B0006E69AE}" srcId="{EEA1CC66-26E5-47D5-B4DE-4941100AF1CB}" destId="{2B958356-1675-4207-B876-848DE6ECBBA1}" srcOrd="0" destOrd="0" parTransId="{A025FCAB-367F-4E70-9ABE-E2DE9156827F}" sibTransId="{317574E3-3553-48AE-B380-B4B4B8970BF7}"/>
    <dgm:cxn modelId="{B10D4E1A-A5F6-4DA7-994E-5F916974DB56}" type="presOf" srcId="{1D42DF54-7D44-4796-A97D-381403408C6D}" destId="{92A56A52-48A8-40CB-A8FE-983FF2318BCD}" srcOrd="0" destOrd="1" presId="urn:microsoft.com/office/officeart/2005/8/layout/vList6"/>
    <dgm:cxn modelId="{3A4F998F-0A70-4BB8-9922-E71068A5D784}" type="presOf" srcId="{ED2093F4-BE20-459C-B34B-7926355E497B}" destId="{92A56A52-48A8-40CB-A8FE-983FF2318BCD}" srcOrd="0" destOrd="0" presId="urn:microsoft.com/office/officeart/2005/8/layout/vList6"/>
    <dgm:cxn modelId="{FCA88170-8F5F-451A-ADF2-8AD116D6DA35}" type="presOf" srcId="{2B958356-1675-4207-B876-848DE6ECBBA1}" destId="{FF02F976-066A-4CC8-BB8D-3E0A2FCE5DB4}" srcOrd="0" destOrd="0" presId="urn:microsoft.com/office/officeart/2005/8/layout/vList6"/>
    <dgm:cxn modelId="{9FBF69EE-9300-4769-A0A7-49077CBFDA42}" type="presOf" srcId="{8E927715-1E6F-48D5-8DE5-EA8606A29479}" destId="{469B3CD8-2B37-4284-BAFB-C50310CA5750}" srcOrd="0" destOrd="0" presId="urn:microsoft.com/office/officeart/2005/8/layout/vList6"/>
    <dgm:cxn modelId="{BD161DA5-2A65-42D0-B51A-758134311237}" srcId="{2B958356-1675-4207-B876-848DE6ECBBA1}" destId="{1D42DF54-7D44-4796-A97D-381403408C6D}" srcOrd="1" destOrd="0" parTransId="{6A39E300-DCC3-4655-AF87-E9D565525698}" sibTransId="{DC31F2BF-AD42-4AF2-9AF4-B958461C034C}"/>
    <dgm:cxn modelId="{7E8A301E-8FFA-4508-80A0-827B1662CA89}" srcId="{EEA1CC66-26E5-47D5-B4DE-4941100AF1CB}" destId="{8E927715-1E6F-48D5-8DE5-EA8606A29479}" srcOrd="1" destOrd="0" parTransId="{ED9CF7FC-51D4-47A2-A43D-1D41618E414A}" sibTransId="{3D1341DB-3C6F-4961-9AF1-A65B99BB6278}"/>
    <dgm:cxn modelId="{FC94BD8F-0788-46BA-ACCE-C776E19D5F24}" srcId="{8E927715-1E6F-48D5-8DE5-EA8606A29479}" destId="{2E4A1F6A-5A52-4D9A-8C5C-AE48F3578A9E}" srcOrd="0" destOrd="0" parTransId="{508374AA-746F-4F11-8356-02D879BE74B3}" sibTransId="{B7A131F8-BC0E-4599-8550-9D82CDC900CC}"/>
    <dgm:cxn modelId="{90047DF8-981F-47B0-A23D-FB84D4A9EBB7}" srcId="{2B958356-1675-4207-B876-848DE6ECBBA1}" destId="{ED2093F4-BE20-459C-B34B-7926355E497B}" srcOrd="0" destOrd="0" parTransId="{5BE07BC6-0DA1-4784-B4E7-4733B0635D66}" sibTransId="{D4BE32DF-E360-4EB9-BDD9-093E4682E9C9}"/>
    <dgm:cxn modelId="{EF0A976C-7D18-4B0B-8F5B-676CF2D1DA60}" type="presOf" srcId="{EEA1CC66-26E5-47D5-B4DE-4941100AF1CB}" destId="{7563B7EF-9425-4246-B073-689A37DD7C08}" srcOrd="0" destOrd="0" presId="urn:microsoft.com/office/officeart/2005/8/layout/vList6"/>
    <dgm:cxn modelId="{498EA23A-B52A-4883-9529-9F2E82D377C8}" type="presOf" srcId="{2E4A1F6A-5A52-4D9A-8C5C-AE48F3578A9E}" destId="{50B9F4F1-B29B-493E-8A46-E34500C886FB}" srcOrd="0" destOrd="0" presId="urn:microsoft.com/office/officeart/2005/8/layout/vList6"/>
    <dgm:cxn modelId="{C05AA502-117A-4D6A-8F04-2FDBA9ACA90C}" type="presParOf" srcId="{7563B7EF-9425-4246-B073-689A37DD7C08}" destId="{13564BC2-EB3C-444E-A7C5-7E81AA4F1607}" srcOrd="0" destOrd="0" presId="urn:microsoft.com/office/officeart/2005/8/layout/vList6"/>
    <dgm:cxn modelId="{4DCD31ED-DB3E-4254-A5FF-7151772F97D8}" type="presParOf" srcId="{13564BC2-EB3C-444E-A7C5-7E81AA4F1607}" destId="{FF02F976-066A-4CC8-BB8D-3E0A2FCE5DB4}" srcOrd="0" destOrd="0" presId="urn:microsoft.com/office/officeart/2005/8/layout/vList6"/>
    <dgm:cxn modelId="{19E458A8-D255-4BB9-8417-6E730F9AB22D}" type="presParOf" srcId="{13564BC2-EB3C-444E-A7C5-7E81AA4F1607}" destId="{92A56A52-48A8-40CB-A8FE-983FF2318BCD}" srcOrd="1" destOrd="0" presId="urn:microsoft.com/office/officeart/2005/8/layout/vList6"/>
    <dgm:cxn modelId="{D7972510-90D9-4449-82B8-FDCEB1C41A2B}" type="presParOf" srcId="{7563B7EF-9425-4246-B073-689A37DD7C08}" destId="{9E44D39B-ABF0-4889-89F4-6B61F78904A0}" srcOrd="1" destOrd="0" presId="urn:microsoft.com/office/officeart/2005/8/layout/vList6"/>
    <dgm:cxn modelId="{47B7E784-CBCF-4862-823B-868CD08B20F6}" type="presParOf" srcId="{7563B7EF-9425-4246-B073-689A37DD7C08}" destId="{8DD29438-B4E5-4C7E-A7D5-023A48268584}" srcOrd="2" destOrd="0" presId="urn:microsoft.com/office/officeart/2005/8/layout/vList6"/>
    <dgm:cxn modelId="{CCF9F83F-8F4E-4211-A06F-91132FED9006}" type="presParOf" srcId="{8DD29438-B4E5-4C7E-A7D5-023A48268584}" destId="{469B3CD8-2B37-4284-BAFB-C50310CA5750}" srcOrd="0" destOrd="0" presId="urn:microsoft.com/office/officeart/2005/8/layout/vList6"/>
    <dgm:cxn modelId="{F66D308C-8FE5-4DFF-8F1A-CB3064832C7E}" type="presParOf" srcId="{8DD29438-B4E5-4C7E-A7D5-023A48268584}" destId="{50B9F4F1-B29B-493E-8A46-E34500C886FB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8410E2-8FFA-43BC-819E-8C9AC9C3136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7C21742-FC6D-4C13-BBFE-6E465BDBB47D}">
      <dgm:prSet phldrT="[Testo]" phldr="1"/>
      <dgm:spPr/>
      <dgm:t>
        <a:bodyPr/>
        <a:lstStyle/>
        <a:p>
          <a:endParaRPr lang="it-IT" dirty="0"/>
        </a:p>
      </dgm:t>
    </dgm:pt>
    <dgm:pt modelId="{D0301D0C-3704-4062-973F-2B735F3AF3A9}" type="sibTrans" cxnId="{CA96BCB2-19D0-49A4-B519-E575E6EBD60B}">
      <dgm:prSet/>
      <dgm:spPr/>
      <dgm:t>
        <a:bodyPr/>
        <a:lstStyle/>
        <a:p>
          <a:endParaRPr lang="it-IT"/>
        </a:p>
      </dgm:t>
    </dgm:pt>
    <dgm:pt modelId="{26BB2F52-1BCA-4001-8A48-215E8B7F60E3}" type="parTrans" cxnId="{CA96BCB2-19D0-49A4-B519-E575E6EBD60B}">
      <dgm:prSet/>
      <dgm:spPr/>
      <dgm:t>
        <a:bodyPr/>
        <a:lstStyle/>
        <a:p>
          <a:endParaRPr lang="it-IT"/>
        </a:p>
      </dgm:t>
    </dgm:pt>
    <dgm:pt modelId="{3D14E716-3644-4894-8A0B-9BFDD4DDB45B}" type="pres">
      <dgm:prSet presAssocID="{978410E2-8FFA-43BC-819E-8C9AC9C31366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42B47D9-81DD-40D2-89AF-82EA565B9141}" type="pres">
      <dgm:prSet presAssocID="{978410E2-8FFA-43BC-819E-8C9AC9C31366}" presName="arrow" presStyleLbl="bgShp" presStyleIdx="0" presStyleCnt="1" custScaleX="95505" custScaleY="151832" custLinFactNeighborX="30717" custLinFactNeighborY="10399"/>
      <dgm:spPr/>
    </dgm:pt>
    <dgm:pt modelId="{B95F6235-988C-464F-A9E8-3D4938042F29}" type="pres">
      <dgm:prSet presAssocID="{978410E2-8FFA-43BC-819E-8C9AC9C31366}" presName="arrowDiagram1" presStyleCnt="0">
        <dgm:presLayoutVars>
          <dgm:bulletEnabled val="1"/>
        </dgm:presLayoutVars>
      </dgm:prSet>
      <dgm:spPr/>
    </dgm:pt>
    <dgm:pt modelId="{A28218C9-426D-4456-8E29-E2138D837E78}" type="pres">
      <dgm:prSet presAssocID="{17C21742-FC6D-4C13-BBFE-6E465BDBB47D}" presName="bullet1" presStyleLbl="node1" presStyleIdx="0" presStyleCnt="1" custLinFactNeighborX="37478" custLinFactNeighborY="-58401"/>
      <dgm:spPr>
        <a:solidFill>
          <a:srgbClr val="FFFF00"/>
        </a:solidFill>
      </dgm:spPr>
      <dgm:t>
        <a:bodyPr/>
        <a:lstStyle/>
        <a:p>
          <a:endParaRPr lang="it-IT"/>
        </a:p>
      </dgm:t>
    </dgm:pt>
    <dgm:pt modelId="{A886ED83-9BEC-45EE-93F7-E59FFBBEA470}" type="pres">
      <dgm:prSet presAssocID="{17C21742-FC6D-4C13-BBFE-6E465BDBB47D}" presName="textBox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27AB8C0-E8B3-48AA-8D4C-3F03175DC36B}" type="presOf" srcId="{978410E2-8FFA-43BC-819E-8C9AC9C31366}" destId="{3D14E716-3644-4894-8A0B-9BFDD4DDB45B}" srcOrd="0" destOrd="0" presId="urn:microsoft.com/office/officeart/2005/8/layout/arrow2"/>
    <dgm:cxn modelId="{354E1190-83F6-488C-9845-8C5C585F02C6}" type="presOf" srcId="{17C21742-FC6D-4C13-BBFE-6E465BDBB47D}" destId="{A886ED83-9BEC-45EE-93F7-E59FFBBEA470}" srcOrd="0" destOrd="0" presId="urn:microsoft.com/office/officeart/2005/8/layout/arrow2"/>
    <dgm:cxn modelId="{CA96BCB2-19D0-49A4-B519-E575E6EBD60B}" srcId="{978410E2-8FFA-43BC-819E-8C9AC9C31366}" destId="{17C21742-FC6D-4C13-BBFE-6E465BDBB47D}" srcOrd="0" destOrd="0" parTransId="{26BB2F52-1BCA-4001-8A48-215E8B7F60E3}" sibTransId="{D0301D0C-3704-4062-973F-2B735F3AF3A9}"/>
    <dgm:cxn modelId="{DB29E8C1-CADA-4F19-B10A-6E479B6AE2D1}" type="presParOf" srcId="{3D14E716-3644-4894-8A0B-9BFDD4DDB45B}" destId="{842B47D9-81DD-40D2-89AF-82EA565B9141}" srcOrd="0" destOrd="0" presId="urn:microsoft.com/office/officeart/2005/8/layout/arrow2"/>
    <dgm:cxn modelId="{9CBBDE61-DF19-4D57-A1AA-F1669C33F132}" type="presParOf" srcId="{3D14E716-3644-4894-8A0B-9BFDD4DDB45B}" destId="{B95F6235-988C-464F-A9E8-3D4938042F29}" srcOrd="1" destOrd="0" presId="urn:microsoft.com/office/officeart/2005/8/layout/arrow2"/>
    <dgm:cxn modelId="{DC76EA31-0C27-4B4B-A0F4-9B585B6E5F3B}" type="presParOf" srcId="{B95F6235-988C-464F-A9E8-3D4938042F29}" destId="{A28218C9-426D-4456-8E29-E2138D837E78}" srcOrd="0" destOrd="0" presId="urn:microsoft.com/office/officeart/2005/8/layout/arrow2"/>
    <dgm:cxn modelId="{F5A055A0-EFB2-403D-9051-724DE5F798A6}" type="presParOf" srcId="{B95F6235-988C-464F-A9E8-3D4938042F29}" destId="{A886ED83-9BEC-45EE-93F7-E59FFBBEA470}" srcOrd="1" destOrd="0" presId="urn:microsoft.com/office/officeart/2005/8/layout/arrow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8410E2-8FFA-43BC-819E-8C9AC9C3136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7C21742-FC6D-4C13-BBFE-6E465BDBB47D}">
      <dgm:prSet phldrT="[Testo]" phldr="1"/>
      <dgm:spPr/>
      <dgm:t>
        <a:bodyPr/>
        <a:lstStyle/>
        <a:p>
          <a:endParaRPr lang="it-IT" dirty="0"/>
        </a:p>
      </dgm:t>
    </dgm:pt>
    <dgm:pt modelId="{D0301D0C-3704-4062-973F-2B735F3AF3A9}" type="sibTrans" cxnId="{CA96BCB2-19D0-49A4-B519-E575E6EBD60B}">
      <dgm:prSet/>
      <dgm:spPr/>
      <dgm:t>
        <a:bodyPr/>
        <a:lstStyle/>
        <a:p>
          <a:endParaRPr lang="it-IT"/>
        </a:p>
      </dgm:t>
    </dgm:pt>
    <dgm:pt modelId="{26BB2F52-1BCA-4001-8A48-215E8B7F60E3}" type="parTrans" cxnId="{CA96BCB2-19D0-49A4-B519-E575E6EBD60B}">
      <dgm:prSet/>
      <dgm:spPr/>
      <dgm:t>
        <a:bodyPr/>
        <a:lstStyle/>
        <a:p>
          <a:endParaRPr lang="it-IT"/>
        </a:p>
      </dgm:t>
    </dgm:pt>
    <dgm:pt modelId="{3D14E716-3644-4894-8A0B-9BFDD4DDB45B}" type="pres">
      <dgm:prSet presAssocID="{978410E2-8FFA-43BC-819E-8C9AC9C31366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42B47D9-81DD-40D2-89AF-82EA565B9141}" type="pres">
      <dgm:prSet presAssocID="{978410E2-8FFA-43BC-819E-8C9AC9C31366}" presName="arrow" presStyleLbl="bgShp" presStyleIdx="0" presStyleCnt="1" custScaleY="189327" custLinFactNeighborX="30717" custLinFactNeighborY="10399"/>
      <dgm:spPr/>
    </dgm:pt>
    <dgm:pt modelId="{B95F6235-988C-464F-A9E8-3D4938042F29}" type="pres">
      <dgm:prSet presAssocID="{978410E2-8FFA-43BC-819E-8C9AC9C31366}" presName="arrowDiagram1" presStyleCnt="0">
        <dgm:presLayoutVars>
          <dgm:bulletEnabled val="1"/>
        </dgm:presLayoutVars>
      </dgm:prSet>
      <dgm:spPr/>
    </dgm:pt>
    <dgm:pt modelId="{A28218C9-426D-4456-8E29-E2138D837E78}" type="pres">
      <dgm:prSet presAssocID="{17C21742-FC6D-4C13-BBFE-6E465BDBB47D}" presName="bullet1" presStyleLbl="node1" presStyleIdx="0" presStyleCnt="1" custLinFactY="-64434" custLinFactNeighborX="61057" custLinFactNeighborY="-100000"/>
      <dgm:spPr/>
    </dgm:pt>
    <dgm:pt modelId="{A886ED83-9BEC-45EE-93F7-E59FFBBEA470}" type="pres">
      <dgm:prSet presAssocID="{17C21742-FC6D-4C13-BBFE-6E465BDBB47D}" presName="textBox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47A8207-BE9C-4449-87A6-93939A58EB99}" type="presOf" srcId="{978410E2-8FFA-43BC-819E-8C9AC9C31366}" destId="{3D14E716-3644-4894-8A0B-9BFDD4DDB45B}" srcOrd="0" destOrd="0" presId="urn:microsoft.com/office/officeart/2005/8/layout/arrow2"/>
    <dgm:cxn modelId="{CA96BCB2-19D0-49A4-B519-E575E6EBD60B}" srcId="{978410E2-8FFA-43BC-819E-8C9AC9C31366}" destId="{17C21742-FC6D-4C13-BBFE-6E465BDBB47D}" srcOrd="0" destOrd="0" parTransId="{26BB2F52-1BCA-4001-8A48-215E8B7F60E3}" sibTransId="{D0301D0C-3704-4062-973F-2B735F3AF3A9}"/>
    <dgm:cxn modelId="{708DAFF9-A42C-490D-8992-453068A1EDB4}" type="presOf" srcId="{17C21742-FC6D-4C13-BBFE-6E465BDBB47D}" destId="{A886ED83-9BEC-45EE-93F7-E59FFBBEA470}" srcOrd="0" destOrd="0" presId="urn:microsoft.com/office/officeart/2005/8/layout/arrow2"/>
    <dgm:cxn modelId="{54BAF018-6D1C-471F-9283-EC447A9D39FB}" type="presParOf" srcId="{3D14E716-3644-4894-8A0B-9BFDD4DDB45B}" destId="{842B47D9-81DD-40D2-89AF-82EA565B9141}" srcOrd="0" destOrd="0" presId="urn:microsoft.com/office/officeart/2005/8/layout/arrow2"/>
    <dgm:cxn modelId="{2D6A093B-9ECD-4113-9074-642276547B14}" type="presParOf" srcId="{3D14E716-3644-4894-8A0B-9BFDD4DDB45B}" destId="{B95F6235-988C-464F-A9E8-3D4938042F29}" srcOrd="1" destOrd="0" presId="urn:microsoft.com/office/officeart/2005/8/layout/arrow2"/>
    <dgm:cxn modelId="{AE77A5F7-A944-4A40-B0BA-46973171F012}" type="presParOf" srcId="{B95F6235-988C-464F-A9E8-3D4938042F29}" destId="{A28218C9-426D-4456-8E29-E2138D837E78}" srcOrd="0" destOrd="0" presId="urn:microsoft.com/office/officeart/2005/8/layout/arrow2"/>
    <dgm:cxn modelId="{1121E9E6-9054-40DD-A7CE-A3A95A56FD82}" type="presParOf" srcId="{B95F6235-988C-464F-A9E8-3D4938042F29}" destId="{A886ED83-9BEC-45EE-93F7-E59FFBBEA470}" srcOrd="1" destOrd="0" presId="urn:microsoft.com/office/officeart/2005/8/layout/arrow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A56A52-48A8-40CB-A8FE-983FF2318BCD}">
      <dsp:nvSpPr>
        <dsp:cNvPr id="0" name=""/>
        <dsp:cNvSpPr/>
      </dsp:nvSpPr>
      <dsp:spPr>
        <a:xfrm>
          <a:off x="2894665" y="1671"/>
          <a:ext cx="3370036" cy="17013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800" b="1" kern="1200" dirty="0" smtClean="0">
              <a:solidFill>
                <a:schemeClr val="bg1"/>
              </a:solidFill>
            </a:rPr>
            <a:t>La logica di</a:t>
          </a:r>
          <a:endParaRPr lang="it-IT" sz="2800" kern="1200" dirty="0">
            <a:solidFill>
              <a:schemeClr val="bg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800" b="1" kern="1200" dirty="0" smtClean="0">
              <a:solidFill>
                <a:schemeClr val="bg1"/>
              </a:solidFill>
            </a:rPr>
            <a:t>un percorso catecumenale</a:t>
          </a:r>
          <a:endParaRPr lang="it-IT" sz="2800" kern="1200" dirty="0">
            <a:solidFill>
              <a:schemeClr val="bg1"/>
            </a:solidFill>
          </a:endParaRPr>
        </a:p>
      </dsp:txBody>
      <dsp:txXfrm>
        <a:off x="2894665" y="1671"/>
        <a:ext cx="3370036" cy="1701364"/>
      </dsp:txXfrm>
    </dsp:sp>
    <dsp:sp modelId="{FF02F976-066A-4CC8-BB8D-3E0A2FCE5DB4}">
      <dsp:nvSpPr>
        <dsp:cNvPr id="0" name=""/>
        <dsp:cNvSpPr/>
      </dsp:nvSpPr>
      <dsp:spPr>
        <a:xfrm>
          <a:off x="1238497" y="1228"/>
          <a:ext cx="1814551" cy="17013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800" b="1" kern="1200" dirty="0" smtClean="0">
              <a:solidFill>
                <a:srgbClr val="00FF00"/>
              </a:solidFill>
            </a:rPr>
            <a:t>1.</a:t>
          </a:r>
          <a:r>
            <a:rPr lang="it-IT" sz="4000" b="1" kern="1200" dirty="0" smtClean="0">
              <a:solidFill>
                <a:srgbClr val="00FF00"/>
              </a:solidFill>
            </a:rPr>
            <a:t> </a:t>
          </a:r>
          <a:endParaRPr lang="it-IT" sz="4000" kern="1200" dirty="0">
            <a:solidFill>
              <a:srgbClr val="00FF00"/>
            </a:solidFill>
          </a:endParaRPr>
        </a:p>
      </dsp:txBody>
      <dsp:txXfrm>
        <a:off x="1238497" y="1228"/>
        <a:ext cx="1814551" cy="1701364"/>
      </dsp:txXfrm>
    </dsp:sp>
    <dsp:sp modelId="{50B9F4F1-B29B-493E-8A46-E34500C886FB}">
      <dsp:nvSpPr>
        <dsp:cNvPr id="0" name=""/>
        <dsp:cNvSpPr/>
      </dsp:nvSpPr>
      <dsp:spPr>
        <a:xfrm>
          <a:off x="1821858" y="1873172"/>
          <a:ext cx="5520676" cy="19415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000" b="1" kern="1200" dirty="0" smtClean="0">
              <a:solidFill>
                <a:schemeClr val="bg1"/>
              </a:solidFill>
            </a:rPr>
            <a:t>La “logica” catecumenale applicata al percorso educativo dei nostri ragazzi</a:t>
          </a:r>
          <a:endParaRPr lang="it-IT" sz="3000" kern="1200" dirty="0">
            <a:solidFill>
              <a:schemeClr val="bg1"/>
            </a:solidFill>
          </a:endParaRPr>
        </a:p>
      </dsp:txBody>
      <dsp:txXfrm>
        <a:off x="1821858" y="1873172"/>
        <a:ext cx="5520676" cy="1941580"/>
      </dsp:txXfrm>
    </dsp:sp>
    <dsp:sp modelId="{469B3CD8-2B37-4284-BAFB-C50310CA5750}">
      <dsp:nvSpPr>
        <dsp:cNvPr id="0" name=""/>
        <dsp:cNvSpPr/>
      </dsp:nvSpPr>
      <dsp:spPr>
        <a:xfrm>
          <a:off x="216033" y="1944212"/>
          <a:ext cx="1819576" cy="17013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800" b="1" kern="1200" dirty="0" smtClean="0">
              <a:solidFill>
                <a:srgbClr val="00FF00"/>
              </a:solidFill>
            </a:rPr>
            <a:t>2. </a:t>
          </a:r>
          <a:endParaRPr lang="it-IT" sz="4800" kern="1200" dirty="0">
            <a:solidFill>
              <a:srgbClr val="00FF00"/>
            </a:solidFill>
          </a:endParaRPr>
        </a:p>
      </dsp:txBody>
      <dsp:txXfrm>
        <a:off x="216033" y="1944212"/>
        <a:ext cx="1819576" cy="170136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2B47D9-81DD-40D2-89AF-82EA565B9141}">
      <dsp:nvSpPr>
        <dsp:cNvPr id="0" name=""/>
        <dsp:cNvSpPr/>
      </dsp:nvSpPr>
      <dsp:spPr>
        <a:xfrm>
          <a:off x="144012" y="720084"/>
          <a:ext cx="3059835" cy="304029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218C9-426D-4456-8E29-E2138D837E78}">
      <dsp:nvSpPr>
        <dsp:cNvPr id="0" name=""/>
        <dsp:cNvSpPr/>
      </dsp:nvSpPr>
      <dsp:spPr>
        <a:xfrm>
          <a:off x="2627783" y="1368151"/>
          <a:ext cx="237084" cy="2370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86ED83-9BEC-45EE-93F7-E59FFBBEA470}">
      <dsp:nvSpPr>
        <dsp:cNvPr id="0" name=""/>
        <dsp:cNvSpPr/>
      </dsp:nvSpPr>
      <dsp:spPr>
        <a:xfrm>
          <a:off x="1281539" y="1555427"/>
          <a:ext cx="1281539" cy="1477774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5626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200" kern="1200" dirty="0"/>
        </a:p>
      </dsp:txBody>
      <dsp:txXfrm>
        <a:off x="1281539" y="1555427"/>
        <a:ext cx="1281539" cy="147777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2B47D9-81DD-40D2-89AF-82EA565B9141}">
      <dsp:nvSpPr>
        <dsp:cNvPr id="0" name=""/>
        <dsp:cNvSpPr/>
      </dsp:nvSpPr>
      <dsp:spPr>
        <a:xfrm>
          <a:off x="0" y="648069"/>
          <a:ext cx="2627784" cy="310944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218C9-426D-4456-8E29-E2138D837E78}">
      <dsp:nvSpPr>
        <dsp:cNvPr id="0" name=""/>
        <dsp:cNvSpPr/>
      </dsp:nvSpPr>
      <dsp:spPr>
        <a:xfrm>
          <a:off x="2123728" y="1224137"/>
          <a:ext cx="194456" cy="1944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86ED83-9BEC-45EE-93F7-E59FFBBEA470}">
      <dsp:nvSpPr>
        <dsp:cNvPr id="0" name=""/>
        <dsp:cNvSpPr/>
      </dsp:nvSpPr>
      <dsp:spPr>
        <a:xfrm>
          <a:off x="1051113" y="1641117"/>
          <a:ext cx="1051113" cy="1212065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3038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600" kern="1200" dirty="0"/>
        </a:p>
      </dsp:txBody>
      <dsp:txXfrm>
        <a:off x="1051113" y="1641117"/>
        <a:ext cx="1051113" cy="1212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1698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1F3F4C04-C9C2-4A1D-A21A-C74D7D01EF4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9643"/>
            <a:ext cx="5510530" cy="45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ABCD44A9-D06C-44CD-BA7A-64C976965EE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5530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4D16AD-A383-4D64-8111-717751607DE4}" type="slidenum">
              <a:rPr lang="it-IT" smtClean="0"/>
              <a:pPr/>
              <a:t>1</a:t>
            </a:fld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4EC78E-CDDD-43E2-A39F-299887A65FEB}" type="slidenum">
              <a:rPr lang="it-IT" smtClean="0"/>
              <a:pPr/>
              <a:t>10</a:t>
            </a:fld>
            <a:endParaRPr lang="it-IT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C95CC7-7FF1-4379-9660-9546731CFDAE}" type="slidenum">
              <a:rPr lang="it-IT" smtClean="0"/>
              <a:pPr/>
              <a:t>11</a:t>
            </a:fld>
            <a:endParaRPr lang="it-IT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FA9D2-493A-45D0-B029-64BB02F2CCC9}" type="slidenum">
              <a:rPr lang="it-IT" smtClean="0"/>
              <a:pPr/>
              <a:t>12</a:t>
            </a:fld>
            <a:endParaRPr lang="it-IT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C95CC7-7FF1-4379-9660-9546731CFDAE}" type="slidenum">
              <a:rPr lang="it-IT" smtClean="0"/>
              <a:pPr/>
              <a:t>13</a:t>
            </a:fld>
            <a:endParaRPr lang="it-IT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C95CC7-7FF1-4379-9660-9546731CFDAE}" type="slidenum">
              <a:rPr lang="it-IT" smtClean="0"/>
              <a:pPr/>
              <a:t>14</a:t>
            </a:fld>
            <a:endParaRPr lang="it-IT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FA9D2-493A-45D0-B029-64BB02F2CCC9}" type="slidenum">
              <a:rPr lang="it-IT" smtClean="0"/>
              <a:pPr/>
              <a:t>15</a:t>
            </a:fld>
            <a:endParaRPr lang="it-IT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FA9D2-493A-45D0-B029-64BB02F2CCC9}" type="slidenum">
              <a:rPr lang="it-IT" smtClean="0"/>
              <a:pPr/>
              <a:t>16</a:t>
            </a:fld>
            <a:endParaRPr lang="it-IT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FA9D2-493A-45D0-B029-64BB02F2CCC9}" type="slidenum">
              <a:rPr lang="it-IT" smtClean="0"/>
              <a:pPr/>
              <a:t>17</a:t>
            </a:fld>
            <a:endParaRPr lang="it-IT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FA9D2-493A-45D0-B029-64BB02F2CCC9}" type="slidenum">
              <a:rPr lang="it-IT" smtClean="0"/>
              <a:pPr/>
              <a:t>18</a:t>
            </a:fld>
            <a:endParaRPr lang="it-IT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FA9D2-493A-45D0-B029-64BB02F2CCC9}" type="slidenum">
              <a:rPr lang="it-IT" smtClean="0"/>
              <a:pPr/>
              <a:t>19</a:t>
            </a:fld>
            <a:endParaRPr lang="it-IT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4EC78E-CDDD-43E2-A39F-299887A65FEB}" type="slidenum">
              <a:rPr lang="it-IT" smtClean="0"/>
              <a:pPr/>
              <a:t>2</a:t>
            </a:fld>
            <a:endParaRPr lang="it-IT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FA9D2-493A-45D0-B029-64BB02F2CCC9}" type="slidenum">
              <a:rPr lang="it-IT" smtClean="0"/>
              <a:pPr/>
              <a:t>20</a:t>
            </a:fld>
            <a:endParaRPr lang="it-IT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FA9D2-493A-45D0-B029-64BB02F2CCC9}" type="slidenum">
              <a:rPr lang="it-IT" smtClean="0"/>
              <a:pPr/>
              <a:t>21</a:t>
            </a:fld>
            <a:endParaRPr lang="it-IT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FA9D2-493A-45D0-B029-64BB02F2CCC9}" type="slidenum">
              <a:rPr lang="it-IT" smtClean="0"/>
              <a:pPr/>
              <a:t>22</a:t>
            </a:fld>
            <a:endParaRPr lang="it-IT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FA9D2-493A-45D0-B029-64BB02F2CCC9}" type="slidenum">
              <a:rPr lang="it-IT" smtClean="0"/>
              <a:pPr/>
              <a:t>23</a:t>
            </a:fld>
            <a:endParaRPr lang="it-IT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FA9D2-493A-45D0-B029-64BB02F2CCC9}" type="slidenum">
              <a:rPr lang="it-IT" smtClean="0"/>
              <a:pPr/>
              <a:t>24</a:t>
            </a:fld>
            <a:endParaRPr lang="it-IT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FA9D2-493A-45D0-B029-64BB02F2CCC9}" type="slidenum">
              <a:rPr lang="it-IT" smtClean="0"/>
              <a:pPr/>
              <a:t>25</a:t>
            </a:fld>
            <a:endParaRPr lang="it-IT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FA9D2-493A-45D0-B029-64BB02F2CCC9}" type="slidenum">
              <a:rPr lang="it-IT" smtClean="0"/>
              <a:pPr/>
              <a:t>26</a:t>
            </a:fld>
            <a:endParaRPr lang="it-IT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FA9D2-493A-45D0-B029-64BB02F2CCC9}" type="slidenum">
              <a:rPr lang="it-IT" smtClean="0"/>
              <a:pPr/>
              <a:t>27</a:t>
            </a:fld>
            <a:endParaRPr lang="it-IT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FA9D2-493A-45D0-B029-64BB02F2CCC9}" type="slidenum">
              <a:rPr lang="it-IT" smtClean="0"/>
              <a:pPr/>
              <a:t>28</a:t>
            </a:fld>
            <a:endParaRPr lang="it-IT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9EEA69-537C-4A10-B948-EB257F375B0E}" type="slidenum">
              <a:rPr lang="it-IT" smtClean="0"/>
              <a:pPr/>
              <a:t>29</a:t>
            </a:fld>
            <a:endParaRPr lang="it-IT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4EC78E-CDDD-43E2-A39F-299887A65FEB}" type="slidenum">
              <a:rPr lang="it-IT" smtClean="0"/>
              <a:pPr/>
              <a:t>3</a:t>
            </a:fld>
            <a:endParaRPr lang="it-IT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48A294-10CF-4E39-B685-56579661F8CB}" type="slidenum">
              <a:rPr lang="it-IT" smtClean="0"/>
              <a:pPr/>
              <a:t>30</a:t>
            </a:fld>
            <a:endParaRPr lang="it-IT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FA9D2-493A-45D0-B029-64BB02F2CCC9}" type="slidenum">
              <a:rPr lang="it-IT" smtClean="0"/>
              <a:pPr/>
              <a:t>36</a:t>
            </a:fld>
            <a:endParaRPr lang="it-IT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FA9D2-493A-45D0-B029-64BB02F2CCC9}" type="slidenum">
              <a:rPr lang="it-IT" smtClean="0"/>
              <a:pPr/>
              <a:t>37</a:t>
            </a:fld>
            <a:endParaRPr lang="it-IT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4EC78E-CDDD-43E2-A39F-299887A65FEB}" type="slidenum">
              <a:rPr lang="it-IT" smtClean="0"/>
              <a:pPr/>
              <a:t>4</a:t>
            </a:fld>
            <a:endParaRPr lang="it-IT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4EC78E-CDDD-43E2-A39F-299887A65FEB}" type="slidenum">
              <a:rPr lang="it-IT" smtClean="0"/>
              <a:pPr/>
              <a:t>5</a:t>
            </a:fld>
            <a:endParaRPr lang="it-IT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4EC78E-CDDD-43E2-A39F-299887A65FEB}" type="slidenum">
              <a:rPr lang="it-IT" smtClean="0"/>
              <a:pPr/>
              <a:t>6</a:t>
            </a:fld>
            <a:endParaRPr lang="it-IT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4EC78E-CDDD-43E2-A39F-299887A65FEB}" type="slidenum">
              <a:rPr lang="it-IT" smtClean="0"/>
              <a:pPr/>
              <a:t>7</a:t>
            </a:fld>
            <a:endParaRPr lang="it-IT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4EC78E-CDDD-43E2-A39F-299887A65FEB}" type="slidenum">
              <a:rPr lang="it-IT" smtClean="0"/>
              <a:pPr/>
              <a:t>8</a:t>
            </a:fld>
            <a:endParaRPr lang="it-IT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4EC78E-CDDD-43E2-A39F-299887A65FEB}" type="slidenum">
              <a:rPr lang="it-IT" smtClean="0"/>
              <a:pPr/>
              <a:t>9</a:t>
            </a:fld>
            <a:endParaRPr lang="it-IT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7" name="Segnaposto data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6E0195A-E425-45EC-8039-EFB5851E89A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9BD48-CE83-495A-AE76-8B1E932848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7647B-8562-4102-B30F-03207156B68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86A5D-250C-43B3-BFBB-BB4189A027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8CEC932-96BE-4570-A0A9-862B8D920B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A90632A-875E-482C-AEF9-D07899E312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Segnaposto piè di pagina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565A16-C258-421D-81A6-D3F7A1226A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2DF66-A62E-4A79-B94D-2516D62F32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022E5FB-3296-4D5C-BA4B-DA807B2410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6A382-3F62-417D-A2D9-01B7A0A8A25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ttangolo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3DD9509F-EDBA-4127-83BF-0C98A284F31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1" name="Segnaposto piè di pagina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7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ttango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2359F48-1D3C-4064-9F32-18E6B64C2AD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  <p:sldLayoutId id="2147484382" r:id="rId2"/>
    <p:sldLayoutId id="2147484387" r:id="rId3"/>
    <p:sldLayoutId id="2147484388" r:id="rId4"/>
    <p:sldLayoutId id="2147484389" r:id="rId5"/>
    <p:sldLayoutId id="2147484383" r:id="rId6"/>
    <p:sldLayoutId id="2147484390" r:id="rId7"/>
    <p:sldLayoutId id="2147484384" r:id="rId8"/>
    <p:sldLayoutId id="2147484391" r:id="rId9"/>
    <p:sldLayoutId id="2147484385" r:id="rId10"/>
    <p:sldLayoutId id="2147484392" r:id="rId11"/>
  </p:sldLayoutIdLst>
  <p:transition>
    <p:dissolv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66C7D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6BB76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microsoft.com/office/2007/relationships/diagramDrawing" Target="../diagrams/drawin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700338" y="2924175"/>
            <a:ext cx="6119812" cy="2376488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  <a:defRPr/>
            </a:pPr>
            <a:endParaRPr lang="it-IT" sz="4400" b="1" dirty="0" smtClean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defRPr/>
            </a:pPr>
            <a:endParaRPr lang="it-IT" sz="4300" b="1" i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1029" descr="E:\Nuova cartella (4)\LOGO UFFICIO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3531481" cy="13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222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237312"/>
            <a:ext cx="838200" cy="38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9016369B-5986-402D-BE2D-CDFB1FCA545F}" type="slidenum">
              <a:rPr lang="it-IT" smtClean="0"/>
              <a:pPr/>
              <a:t>1</a:t>
            </a:fld>
            <a:endParaRPr lang="it-IT" dirty="0" smtClean="0"/>
          </a:p>
        </p:txBody>
      </p:sp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323528" y="3212976"/>
            <a:ext cx="8640960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LA LOGICA CATECUMENALE </a:t>
            </a: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Che cosa è un itinerario di tipo catecumenale con i ragazzi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V INCONTRO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tangolo 6"/>
          <p:cNvSpPr>
            <a:spLocks noChangeArrowheads="1"/>
          </p:cNvSpPr>
          <p:nvPr/>
        </p:nvSpPr>
        <p:spPr bwMode="auto">
          <a:xfrm>
            <a:off x="2411413" y="6237288"/>
            <a:ext cx="619303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latin typeface="Comic Sans MS" pitchFamily="66" charset="0"/>
              </a:rPr>
              <a:t>Corso di formazione per catechisti accompagnatori</a:t>
            </a:r>
            <a:endParaRPr lang="it-I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"/>
          <p:cNvSpPr txBox="1">
            <a:spLocks noChangeArrowheads="1"/>
          </p:cNvSpPr>
          <p:nvPr/>
        </p:nvSpPr>
        <p:spPr bwMode="auto">
          <a:xfrm>
            <a:off x="1116013" y="188913"/>
            <a:ext cx="75612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2800" b="1"/>
          </a:p>
          <a:p>
            <a:r>
              <a:rPr lang="it-IT" sz="2800" b="1"/>
              <a:t> </a:t>
            </a:r>
          </a:p>
          <a:p>
            <a:pPr>
              <a:lnSpc>
                <a:spcPct val="150000"/>
              </a:lnSpc>
            </a:pPr>
            <a:endParaRPr lang="it-IT" sz="2800" b="1"/>
          </a:p>
        </p:txBody>
      </p:sp>
      <p:sp>
        <p:nvSpPr>
          <p:cNvPr id="14344" name="Segnaposto numero diapositiva 9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237312"/>
            <a:ext cx="838200" cy="38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214396FB-36A0-4FA8-A132-463CEB592B63}" type="slidenum">
              <a:rPr lang="it-IT" smtClean="0"/>
              <a:pPr/>
              <a:t>10</a:t>
            </a:fld>
            <a:endParaRPr lang="it-IT" dirty="0" smtClean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47135" y="2708920"/>
            <a:ext cx="6096865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0363" marR="0" lvl="0" indent="-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lang="it-IT" sz="2800" b="1" dirty="0" smtClean="0">
                <a:solidFill>
                  <a:srgbClr val="00FF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La “logica” catecumenale              </a:t>
            </a:r>
            <a:r>
              <a:rPr lang="it-IT" sz="2800" b="1" dirty="0" smtClean="0">
                <a:solidFill>
                  <a:srgbClr val="00FF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pplicata</a:t>
            </a:r>
            <a:r>
              <a:rPr kumimoji="0" lang="it-IT" sz="2800" b="1" i="0" u="none" strike="noStrike" cap="none" normalizeH="0" dirty="0" smtClean="0">
                <a:ln>
                  <a:noFill/>
                </a:ln>
                <a:solidFill>
                  <a:srgbClr val="00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al percorso educativo</a:t>
            </a:r>
            <a:r>
              <a:rPr kumimoji="0" lang="it-IT" sz="2800" b="1" i="0" u="none" strike="noStrike" cap="none" normalizeH="0" dirty="0" smtClean="0">
                <a:ln>
                  <a:noFill/>
                </a:ln>
                <a:solidFill>
                  <a:srgbClr val="00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dei nostri ragazzi.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Diagramma 10"/>
          <p:cNvGraphicFramePr/>
          <p:nvPr/>
        </p:nvGraphicFramePr>
        <p:xfrm>
          <a:off x="0" y="1916832"/>
          <a:ext cx="26277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magine 11" descr="bambini_caciaroni_530x4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692696"/>
            <a:ext cx="1787090" cy="134557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7"/>
          <p:cNvSpPr txBox="1">
            <a:spLocks noChangeArrowheads="1"/>
          </p:cNvSpPr>
          <p:nvPr/>
        </p:nvSpPr>
        <p:spPr bwMode="auto">
          <a:xfrm>
            <a:off x="827088" y="1989138"/>
            <a:ext cx="75612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2800" b="1"/>
          </a:p>
          <a:p>
            <a:r>
              <a:rPr lang="it-IT" sz="2800" b="1"/>
              <a:t> </a:t>
            </a:r>
          </a:p>
          <a:p>
            <a:pPr>
              <a:lnSpc>
                <a:spcPct val="150000"/>
              </a:lnSpc>
            </a:pPr>
            <a:endParaRPr lang="it-IT" sz="2800" b="1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67544" y="2134741"/>
            <a:ext cx="8136904" cy="33855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indent="449263" algn="ctr" eaLnBrk="0" hangingPunct="0">
              <a:tabLst>
                <a:tab pos="449263" algn="r"/>
                <a:tab pos="3060700" algn="ctr"/>
                <a:tab pos="6119813" algn="r"/>
              </a:tabLst>
              <a:defRPr/>
            </a:pPr>
            <a:r>
              <a:rPr lang="it-IT" sz="2700" b="1" dirty="0" smtClean="0"/>
              <a:t>2.1  Non si costruisca l’itinerario ragionando solo in termini di anni o di età: </a:t>
            </a:r>
          </a:p>
          <a:p>
            <a:pPr indent="449263" algn="ctr" eaLnBrk="0" hangingPunct="0">
              <a:buFont typeface="Wingdings" pitchFamily="2" charset="2"/>
              <a:buChar char="Ø"/>
              <a:tabLst>
                <a:tab pos="449263" algn="r"/>
                <a:tab pos="3060700" algn="ctr"/>
                <a:tab pos="6119813" algn="r"/>
              </a:tabLst>
              <a:defRPr/>
            </a:pPr>
            <a:r>
              <a:rPr lang="it-IT" sz="2700" b="1" dirty="0" smtClean="0">
                <a:solidFill>
                  <a:srgbClr val="FFFF00"/>
                </a:solidFill>
              </a:rPr>
              <a:t>si deve cominciare a ragionare sulle risposte date, </a:t>
            </a:r>
          </a:p>
          <a:p>
            <a:pPr indent="449263" algn="ctr" eaLnBrk="0" hangingPunct="0">
              <a:buFont typeface="Wingdings" pitchFamily="2" charset="2"/>
              <a:buChar char="Ø"/>
              <a:tabLst>
                <a:tab pos="449263" algn="r"/>
                <a:tab pos="3060700" algn="ctr"/>
                <a:tab pos="6119813" algn="r"/>
              </a:tabLst>
              <a:defRPr/>
            </a:pPr>
            <a:r>
              <a:rPr lang="it-IT" sz="2700" b="1" dirty="0" smtClean="0">
                <a:solidFill>
                  <a:srgbClr val="00FF00"/>
                </a:solidFill>
              </a:rPr>
              <a:t>sui cambiamenti avvenuti, </a:t>
            </a:r>
          </a:p>
          <a:p>
            <a:pPr indent="449263" algn="ctr" eaLnBrk="0" hangingPunct="0">
              <a:buFont typeface="Wingdings" pitchFamily="2" charset="2"/>
              <a:buChar char="Ø"/>
              <a:tabLst>
                <a:tab pos="449263" algn="r"/>
                <a:tab pos="3060700" algn="ctr"/>
                <a:tab pos="6119813" algn="r"/>
              </a:tabLst>
              <a:defRPr/>
            </a:pPr>
            <a:r>
              <a:rPr lang="it-IT" sz="2700" b="1" dirty="0" smtClean="0">
                <a:solidFill>
                  <a:srgbClr val="00B0F0"/>
                </a:solidFill>
              </a:rPr>
              <a:t>sulle presenze acquisite all’interno della parrocchia. </a:t>
            </a:r>
          </a:p>
          <a:p>
            <a:pPr indent="449263" algn="ctr" eaLnBrk="0" hangingPunct="0">
              <a:tabLst>
                <a:tab pos="449263" algn="r"/>
                <a:tab pos="3060700" algn="ctr"/>
                <a:tab pos="6119813" algn="r"/>
              </a:tabLst>
              <a:defRPr/>
            </a:pPr>
            <a:endParaRPr lang="it-IT" sz="2500" b="1" dirty="0" smtClean="0"/>
          </a:p>
          <a:p>
            <a:pPr indent="449263" algn="ctr" eaLnBrk="0" hangingPunct="0">
              <a:tabLst>
                <a:tab pos="449263" algn="r"/>
                <a:tab pos="3060700" algn="ctr"/>
                <a:tab pos="6119813" algn="r"/>
              </a:tabLst>
              <a:defRPr/>
            </a:pPr>
            <a:r>
              <a:rPr lang="it-IT" sz="2700" b="1" dirty="0" smtClean="0"/>
              <a:t>Per questo, nel sussidio, noi diciamo: </a:t>
            </a:r>
          </a:p>
          <a:p>
            <a:pPr indent="449263" algn="ctr" eaLnBrk="0" hangingPunct="0">
              <a:tabLst>
                <a:tab pos="449263" algn="r"/>
                <a:tab pos="3060700" algn="ctr"/>
                <a:tab pos="6119813" algn="r"/>
              </a:tabLst>
              <a:defRPr/>
            </a:pPr>
            <a:r>
              <a:rPr lang="it-IT" sz="2700" b="1" dirty="0" smtClean="0"/>
              <a:t>“non meno di un anno”. </a:t>
            </a:r>
            <a:endParaRPr lang="it-IT" sz="2700" b="1" i="1" dirty="0">
              <a:solidFill>
                <a:schemeClr val="tx1"/>
              </a:solidFill>
            </a:endParaRPr>
          </a:p>
        </p:txBody>
      </p:sp>
      <p:pic>
        <p:nvPicPr>
          <p:cNvPr id="9" name="Immagine 8" descr="bambini_caciaroni_530x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404664"/>
            <a:ext cx="1787090" cy="134557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5367" name="Segnaposto numero diapositiva 9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309320"/>
            <a:ext cx="838200" cy="38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63B56E38-12A0-4FBE-9FF1-E57F01C0C180}" type="slidenum">
              <a:rPr lang="it-IT" smtClean="0"/>
              <a:pPr/>
              <a:t>11</a:t>
            </a:fld>
            <a:endParaRPr lang="it-IT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237312"/>
            <a:ext cx="838200" cy="38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B1A3F068-64F9-4AD2-98D1-C339E87B41F5}" type="slidenum">
              <a:rPr lang="it-IT" smtClean="0"/>
              <a:pPr/>
              <a:t>12</a:t>
            </a:fld>
            <a:endParaRPr lang="it-IT" dirty="0" smtClean="0"/>
          </a:p>
        </p:txBody>
      </p:sp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2771800" y="1763524"/>
            <a:ext cx="5544616" cy="39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  <a:sym typeface="Wingdings" pitchFamily="2" charset="2"/>
              </a:rPr>
              <a:t>Ora invece chi arriva in quarta elementare ha “diritto” a ricevere la Prima Comunione e i genitori pretendono di</a:t>
            </a:r>
            <a:r>
              <a:rPr kumimoji="0" lang="it-IT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  <a:sym typeface="Wingdings" pitchFamily="2" charset="2"/>
              </a:rPr>
              <a:t> fargliela fare, credenti o no; è un servizio che la Chiesa deve offrire a tutti.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  <a:sym typeface="Wingdings" pitchFamily="2" charset="2"/>
              </a:rPr>
              <a:t>Si sentono offesi se avviene il rifiuto: e questa situazione andrà ancora avanti per un po’…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ahoma" pitchFamily="34" charset="0"/>
              <a:cs typeface="Tahoma" pitchFamily="34" charset="0"/>
              <a:sym typeface="Wingdings" pitchFamily="2" charset="2"/>
            </a:endParaRPr>
          </a:p>
        </p:txBody>
      </p:sp>
      <p:pic>
        <p:nvPicPr>
          <p:cNvPr id="6" name="Picture 9" descr="cartello-Diviet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24944"/>
            <a:ext cx="1872407" cy="140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7"/>
          <p:cNvSpPr txBox="1">
            <a:spLocks noChangeArrowheads="1"/>
          </p:cNvSpPr>
          <p:nvPr/>
        </p:nvSpPr>
        <p:spPr bwMode="auto">
          <a:xfrm>
            <a:off x="827088" y="1989138"/>
            <a:ext cx="75612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2800" b="1"/>
          </a:p>
          <a:p>
            <a:r>
              <a:rPr lang="it-IT" sz="2800" b="1"/>
              <a:t> </a:t>
            </a:r>
          </a:p>
          <a:p>
            <a:pPr>
              <a:lnSpc>
                <a:spcPct val="150000"/>
              </a:lnSpc>
            </a:pPr>
            <a:endParaRPr lang="it-IT" sz="2800" b="1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83568" y="2635170"/>
            <a:ext cx="7920880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indent="449263" algn="ctr" eaLnBrk="0" hangingPunct="0">
              <a:tabLst>
                <a:tab pos="449263" algn="r"/>
                <a:tab pos="3060700" algn="ctr"/>
                <a:tab pos="6119813" algn="r"/>
              </a:tabLst>
              <a:defRPr/>
            </a:pPr>
            <a:r>
              <a:rPr lang="it-IT" sz="2800" b="1" dirty="0" smtClean="0"/>
              <a:t>2.2  Si raccolga il “gruppo di tipo catecumenale”, attraverso cui si sperimenta concretamente</a:t>
            </a:r>
          </a:p>
          <a:p>
            <a:pPr indent="449263" algn="ctr" eaLnBrk="0" hangingPunct="0">
              <a:tabLst>
                <a:tab pos="449263" algn="r"/>
                <a:tab pos="3060700" algn="ctr"/>
                <a:tab pos="6119813" algn="r"/>
              </a:tabLst>
              <a:defRPr/>
            </a:pPr>
            <a:r>
              <a:rPr lang="it-IT" sz="2800" b="1" dirty="0" smtClean="0"/>
              <a:t> la comunità cristiana e </a:t>
            </a:r>
          </a:p>
          <a:p>
            <a:pPr indent="449263" algn="ctr" eaLnBrk="0" hangingPunct="0">
              <a:tabLst>
                <a:tab pos="449263" algn="r"/>
                <a:tab pos="3060700" algn="ctr"/>
                <a:tab pos="6119813" algn="r"/>
              </a:tabLst>
              <a:defRPr/>
            </a:pPr>
            <a:r>
              <a:rPr lang="it-IT" sz="2800" b="1" dirty="0" smtClean="0"/>
              <a:t>che prevede </a:t>
            </a:r>
          </a:p>
          <a:p>
            <a:pPr indent="449263" algn="ctr" eaLnBrk="0" hangingPunct="0">
              <a:tabLst>
                <a:tab pos="449263" algn="r"/>
                <a:tab pos="3060700" algn="ctr"/>
                <a:tab pos="6119813" algn="r"/>
              </a:tabLst>
              <a:defRPr/>
            </a:pPr>
            <a:r>
              <a:rPr lang="it-IT" sz="2800" b="1" u="sng" dirty="0" smtClean="0"/>
              <a:t>obbligatoriamente la partecipazione dei genitori</a:t>
            </a:r>
            <a:r>
              <a:rPr lang="it-IT" sz="2800" b="1" dirty="0" smtClean="0"/>
              <a:t>, </a:t>
            </a:r>
            <a:endParaRPr lang="it-IT" sz="2500" b="1" dirty="0" smtClean="0"/>
          </a:p>
        </p:txBody>
      </p:sp>
      <p:sp>
        <p:nvSpPr>
          <p:cNvPr id="15367" name="Segnaposto numero diapositiva 9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309320"/>
            <a:ext cx="838200" cy="38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63B56E38-12A0-4FBE-9FF1-E57F01C0C180}" type="slidenum">
              <a:rPr lang="it-IT" smtClean="0"/>
              <a:pPr/>
              <a:t>13</a:t>
            </a:fld>
            <a:endParaRPr lang="it-IT" dirty="0" smtClean="0"/>
          </a:p>
        </p:txBody>
      </p:sp>
      <p:pic>
        <p:nvPicPr>
          <p:cNvPr id="10" name="Immagine 9" descr="imagesCA98ZQ7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76672"/>
            <a:ext cx="2056936" cy="1728192"/>
          </a:xfrm>
          <a:prstGeom prst="ellipse">
            <a:avLst/>
          </a:prstGeom>
          <a:ln>
            <a:noFill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7"/>
          <p:cNvSpPr txBox="1">
            <a:spLocks noChangeArrowheads="1"/>
          </p:cNvSpPr>
          <p:nvPr/>
        </p:nvSpPr>
        <p:spPr bwMode="auto">
          <a:xfrm>
            <a:off x="827088" y="1989138"/>
            <a:ext cx="75612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2800" b="1"/>
          </a:p>
          <a:p>
            <a:r>
              <a:rPr lang="it-IT" sz="2800" b="1"/>
              <a:t> </a:t>
            </a:r>
          </a:p>
          <a:p>
            <a:pPr>
              <a:lnSpc>
                <a:spcPct val="150000"/>
              </a:lnSpc>
            </a:pPr>
            <a:endParaRPr lang="it-IT" sz="2800" b="1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83568" y="2481282"/>
            <a:ext cx="7920880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indent="449263" algn="ctr" eaLnBrk="0" hangingPunct="0">
              <a:tabLst>
                <a:tab pos="449263" algn="r"/>
                <a:tab pos="3060700" algn="ctr"/>
                <a:tab pos="6119813" algn="r"/>
              </a:tabLst>
              <a:defRPr/>
            </a:pPr>
            <a:r>
              <a:rPr lang="it-IT" sz="3200" b="1" dirty="0" smtClean="0"/>
              <a:t>il quale avrà </a:t>
            </a:r>
          </a:p>
          <a:p>
            <a:pPr indent="449263" algn="ctr" eaLnBrk="0" hangingPunct="0">
              <a:tabLst>
                <a:tab pos="449263" algn="r"/>
                <a:tab pos="3060700" algn="ctr"/>
                <a:tab pos="6119813" algn="r"/>
              </a:tabLst>
              <a:defRPr/>
            </a:pPr>
            <a:r>
              <a:rPr lang="it-IT" sz="3200" b="1" dirty="0" smtClean="0"/>
              <a:t>lo spazio educativo necessario </a:t>
            </a:r>
          </a:p>
          <a:p>
            <a:pPr indent="449263" algn="ctr" eaLnBrk="0" hangingPunct="0">
              <a:tabLst>
                <a:tab pos="449263" algn="r"/>
                <a:tab pos="3060700" algn="ctr"/>
                <a:tab pos="6119813" algn="r"/>
              </a:tabLst>
              <a:defRPr/>
            </a:pPr>
            <a:r>
              <a:rPr lang="it-IT" sz="3200" b="1" dirty="0" smtClean="0"/>
              <a:t>per </a:t>
            </a:r>
          </a:p>
          <a:p>
            <a:pPr indent="449263" algn="ctr" eaLnBrk="0" hangingPunct="0">
              <a:tabLst>
                <a:tab pos="449263" algn="r"/>
                <a:tab pos="3060700" algn="ctr"/>
                <a:tab pos="6119813" algn="r"/>
              </a:tabLst>
              <a:defRPr/>
            </a:pP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orientare e verificare </a:t>
            </a:r>
          </a:p>
          <a:p>
            <a:pPr indent="449263" algn="ctr" eaLnBrk="0" hangingPunct="0">
              <a:tabLst>
                <a:tab pos="449263" algn="r"/>
                <a:tab pos="3060700" algn="ctr"/>
                <a:tab pos="6119813" algn="r"/>
              </a:tabLst>
              <a:defRPr/>
            </a:pPr>
            <a:r>
              <a:rPr lang="it-IT" sz="3200" b="1" dirty="0" smtClean="0"/>
              <a:t>i cambiamenti di vita nel ragazzo. </a:t>
            </a:r>
          </a:p>
        </p:txBody>
      </p:sp>
      <p:sp>
        <p:nvSpPr>
          <p:cNvPr id="15367" name="Segnaposto numero diapositiva 9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309320"/>
            <a:ext cx="838200" cy="38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63B56E38-12A0-4FBE-9FF1-E57F01C0C180}" type="slidenum">
              <a:rPr lang="it-IT" smtClean="0"/>
              <a:pPr/>
              <a:t>14</a:t>
            </a:fld>
            <a:endParaRPr lang="it-IT" dirty="0" smtClean="0"/>
          </a:p>
        </p:txBody>
      </p:sp>
      <p:pic>
        <p:nvPicPr>
          <p:cNvPr id="10" name="Immagine 9" descr="festa_famigl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692696"/>
            <a:ext cx="1882150" cy="116291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237312"/>
            <a:ext cx="838200" cy="38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B1A3F068-64F9-4AD2-98D1-C339E87B41F5}" type="slidenum">
              <a:rPr lang="it-IT" smtClean="0"/>
              <a:pPr/>
              <a:t>15</a:t>
            </a:fld>
            <a:endParaRPr lang="it-IT" dirty="0" smtClean="0"/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1979712" y="2780928"/>
            <a:ext cx="66967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it-IT" sz="2400" i="1" dirty="0" smtClean="0">
                <a:ea typeface="Tahoma" pitchFamily="34" charset="0"/>
                <a:cs typeface="Tahoma" pitchFamily="34" charset="0"/>
              </a:rPr>
              <a:t>Ora, invece, esistono le “classi” che fanno “lezione” nelle “aule” con un “catechista” che è insegnante per un’ora alla settimana: </a:t>
            </a:r>
          </a:p>
          <a:p>
            <a:pPr lvl="0" algn="ctr"/>
            <a:r>
              <a:rPr lang="it-IT" sz="2400" i="1" dirty="0" smtClean="0">
                <a:ea typeface="Tahoma" pitchFamily="34" charset="0"/>
                <a:cs typeface="Tahoma" pitchFamily="34" charset="0"/>
              </a:rPr>
              <a:t>si pone fine a questi equivoci.</a:t>
            </a:r>
          </a:p>
          <a:p>
            <a:pPr lvl="0" algn="ctr"/>
            <a:r>
              <a:rPr lang="it-IT" sz="2400" i="1" dirty="0" smtClean="0">
                <a:ea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6" name="Picture 9" descr="cartello-Diviet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96952"/>
            <a:ext cx="1512168" cy="113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ccia a destra 6"/>
          <p:cNvSpPr/>
          <p:nvPr/>
        </p:nvSpPr>
        <p:spPr>
          <a:xfrm>
            <a:off x="7812360" y="5229200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237312"/>
            <a:ext cx="838200" cy="38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B1A3F068-64F9-4AD2-98D1-C339E87B41F5}" type="slidenum">
              <a:rPr lang="it-IT" smtClean="0"/>
              <a:pPr/>
              <a:t>16</a:t>
            </a:fld>
            <a:endParaRPr lang="it-IT" dirty="0" smtClean="0"/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1043608" y="1700808"/>
            <a:ext cx="71287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Il gruppo di tipo catecumenale presenta una serie variegata di interventi educativi,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il catechista o accompagnatore ha il compito di</a:t>
            </a:r>
            <a:endParaRPr kumimoji="0" lang="it-IT" sz="2800" b="0" i="1" u="none" strike="noStrike" cap="none" normalizeH="0" baseline="0" dirty="0" smtClean="0">
              <a:ln>
                <a:noFill/>
              </a:ln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5013176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800" b="1" i="1" dirty="0" smtClean="0">
                <a:solidFill>
                  <a:srgbClr val="00FF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Ma è il </a:t>
            </a:r>
            <a:r>
              <a:rPr lang="it-IT" sz="32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gruppo</a:t>
            </a:r>
            <a:r>
              <a:rPr lang="it-IT" sz="2800" b="1" i="1" dirty="0" smtClean="0">
                <a:solidFill>
                  <a:srgbClr val="00FF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t-IT" sz="2400" b="1" i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che educa, che inizia alla fede, </a:t>
            </a:r>
          </a:p>
          <a:p>
            <a:pPr lvl="0" algn="ctr"/>
            <a:r>
              <a:rPr lang="it-IT" sz="2400" b="1" i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che valuta il percorso fatto.</a:t>
            </a:r>
            <a:endParaRPr lang="it-IT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8" descr="Grupp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356992"/>
            <a:ext cx="1102297" cy="1313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Rettangolo 10"/>
          <p:cNvSpPr/>
          <p:nvPr/>
        </p:nvSpPr>
        <p:spPr>
          <a:xfrm>
            <a:off x="1259632" y="321297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it-IT" sz="2400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amalgamare, </a:t>
            </a:r>
          </a:p>
          <a:p>
            <a:pPr lvl="0" algn="ctr"/>
            <a:r>
              <a:rPr lang="it-IT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stimolare,</a:t>
            </a:r>
          </a:p>
          <a:p>
            <a:pPr lvl="0" algn="ctr"/>
            <a:r>
              <a:rPr lang="it-IT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t-IT" sz="2400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coordinare con incontri, </a:t>
            </a:r>
          </a:p>
          <a:p>
            <a:pPr lvl="0" algn="ctr"/>
            <a:r>
              <a:rPr lang="it-IT" sz="2400" i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rapporti personali..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237312"/>
            <a:ext cx="838200" cy="38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B1A3F068-64F9-4AD2-98D1-C339E87B41F5}" type="slidenum">
              <a:rPr lang="it-IT" smtClean="0"/>
              <a:pPr/>
              <a:t>17</a:t>
            </a:fld>
            <a:endParaRPr lang="it-IT" dirty="0" smtClean="0"/>
          </a:p>
        </p:txBody>
      </p:sp>
      <p:sp>
        <p:nvSpPr>
          <p:cNvPr id="6" name="Rettangolo 5"/>
          <p:cNvSpPr/>
          <p:nvPr/>
        </p:nvSpPr>
        <p:spPr>
          <a:xfrm>
            <a:off x="144016" y="476672"/>
            <a:ext cx="8999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2.3  La celebrazione dei Sacramenti nella loro unitarietà, </a:t>
            </a:r>
          </a:p>
          <a:p>
            <a:pPr algn="ctr"/>
            <a:endParaRPr lang="it-IT" sz="2400" b="1" dirty="0" smtClean="0"/>
          </a:p>
          <a:p>
            <a:pPr algn="ctr"/>
            <a:endParaRPr lang="it-IT" sz="2400" b="1" dirty="0" smtClean="0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67544" y="2844216"/>
            <a:ext cx="5904656" cy="200054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togliendo ad essi</a:t>
            </a:r>
          </a:p>
          <a:p>
            <a:pPr algn="ctr"/>
            <a:r>
              <a:rPr lang="it-IT" sz="24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il significato di un </a:t>
            </a:r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“premio”</a:t>
            </a:r>
            <a:endParaRPr lang="it-IT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it-IT" sz="24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 la fedele partecipazione ad anni di catechismo; </a:t>
            </a:r>
          </a:p>
          <a:p>
            <a:pPr algn="ctr"/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15" name="Immagine 14" descr="cop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2857496"/>
            <a:ext cx="1845056" cy="1934234"/>
          </a:xfrm>
          <a:prstGeom prst="rect">
            <a:avLst/>
          </a:prstGeom>
        </p:spPr>
      </p:pic>
      <p:sp>
        <p:nvSpPr>
          <p:cNvPr id="16" name="Per 15"/>
          <p:cNvSpPr/>
          <p:nvPr/>
        </p:nvSpPr>
        <p:spPr>
          <a:xfrm>
            <a:off x="6929454" y="3143248"/>
            <a:ext cx="1850504" cy="134644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237312"/>
            <a:ext cx="838200" cy="38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B1A3F068-64F9-4AD2-98D1-C339E87B41F5}" type="slidenum">
              <a:rPr lang="it-IT" smtClean="0"/>
              <a:pPr/>
              <a:t>18</a:t>
            </a:fld>
            <a:endParaRPr lang="it-IT" dirty="0" smtClean="0"/>
          </a:p>
        </p:txBody>
      </p:sp>
      <p:sp>
        <p:nvSpPr>
          <p:cNvPr id="5" name="Rettangolo 4"/>
          <p:cNvSpPr/>
          <p:nvPr/>
        </p:nvSpPr>
        <p:spPr>
          <a:xfrm>
            <a:off x="4572000" y="2132856"/>
            <a:ext cx="367240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it-IT" sz="2300" b="1" dirty="0" smtClean="0">
                <a:solidFill>
                  <a:srgbClr val="FFFF00"/>
                </a:solidFill>
              </a:rPr>
              <a:t>restituendo loro invece il senso</a:t>
            </a:r>
          </a:p>
          <a:p>
            <a:pPr lvl="1" algn="ctr"/>
            <a:r>
              <a:rPr lang="it-IT" sz="2300" b="1" dirty="0" smtClean="0">
                <a:solidFill>
                  <a:srgbClr val="FFFF00"/>
                </a:solidFill>
              </a:rPr>
              <a:t> della immersione nella morte di Cristo </a:t>
            </a:r>
          </a:p>
          <a:p>
            <a:pPr lvl="1" algn="ctr"/>
            <a:r>
              <a:rPr lang="it-IT" sz="2300" b="1" dirty="0" smtClean="0">
                <a:solidFill>
                  <a:srgbClr val="FFFF00"/>
                </a:solidFill>
              </a:rPr>
              <a:t>per rinascere con </a:t>
            </a: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 </a:t>
            </a:r>
            <a:endParaRPr lang="it-IT" sz="23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ctr"/>
            <a:r>
              <a:rPr lang="it-IT" sz="2300" b="1" dirty="0" smtClean="0">
                <a:solidFill>
                  <a:srgbClr val="FFFF00"/>
                </a:solidFill>
              </a:rPr>
              <a:t>alla pienezza della vita nuova.</a:t>
            </a:r>
            <a:endParaRPr lang="it-IT" sz="2300" b="1" dirty="0">
              <a:solidFill>
                <a:srgbClr val="FFFF00"/>
              </a:solidFill>
            </a:endParaRPr>
          </a:p>
        </p:txBody>
      </p:sp>
      <p:pic>
        <p:nvPicPr>
          <p:cNvPr id="9" name="Immagine 8" descr="rinasce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844824"/>
            <a:ext cx="3771860" cy="386857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237312"/>
            <a:ext cx="838200" cy="38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B1A3F068-64F9-4AD2-98D1-C339E87B41F5}" type="slidenum">
              <a:rPr lang="it-IT" smtClean="0"/>
              <a:pPr/>
              <a:t>19</a:t>
            </a:fld>
            <a:endParaRPr lang="it-IT" dirty="0" smtClean="0"/>
          </a:p>
        </p:txBody>
      </p:sp>
      <p:pic>
        <p:nvPicPr>
          <p:cNvPr id="6" name="Picture 9" descr="cartello-Diviet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924944"/>
            <a:ext cx="1944216" cy="145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3071802" y="2071678"/>
            <a:ext cx="53578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2400" i="1" dirty="0" smtClean="0">
                <a:ea typeface="Tahoma" pitchFamily="34" charset="0"/>
                <a:cs typeface="Tahoma" pitchFamily="34" charset="0"/>
                <a:sym typeface="Wingdings" pitchFamily="2" charset="2"/>
              </a:rPr>
              <a:t>Ora, invece, i sacramenti sono stiracchiati in avanti o indietro secondo interessi pastorali più o meno convincenti, dando ad essi</a:t>
            </a:r>
            <a:r>
              <a:rPr lang="it-IT" sz="2400" b="1" i="1" dirty="0" smtClean="0"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</a:p>
          <a:p>
            <a:pPr lvl="0" algn="ctr"/>
            <a:r>
              <a:rPr lang="it-IT" sz="2400" b="1" i="1" dirty="0" smtClean="0">
                <a:ea typeface="Tahoma" pitchFamily="34" charset="0"/>
                <a:cs typeface="Tahoma" pitchFamily="34" charset="0"/>
                <a:sym typeface="Wingdings" pitchFamily="2" charset="2"/>
              </a:rPr>
              <a:t> significati che non hanno senso: </a:t>
            </a:r>
          </a:p>
          <a:p>
            <a:pPr lvl="0" algn="ctr"/>
            <a:r>
              <a:rPr lang="it-IT" sz="2400" b="1" i="1" dirty="0" smtClean="0">
                <a:ea typeface="Tahoma" pitchFamily="34" charset="0"/>
                <a:cs typeface="Tahoma" pitchFamily="34" charset="0"/>
                <a:sym typeface="Wingdings" pitchFamily="2" charset="2"/>
              </a:rPr>
              <a:t>vedi la Cresima = sacramento della maturità cristiana da rimandare a 18 anni …</a:t>
            </a:r>
          </a:p>
        </p:txBody>
      </p:sp>
      <p:sp>
        <p:nvSpPr>
          <p:cNvPr id="9" name="Freccia a destra 8"/>
          <p:cNvSpPr/>
          <p:nvPr/>
        </p:nvSpPr>
        <p:spPr>
          <a:xfrm>
            <a:off x="8460432" y="5157192"/>
            <a:ext cx="45719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/>
          <p:cNvSpPr/>
          <p:nvPr/>
        </p:nvSpPr>
        <p:spPr>
          <a:xfrm>
            <a:off x="7812360" y="5229200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"/>
          <p:cNvSpPr txBox="1">
            <a:spLocks noChangeArrowheads="1"/>
          </p:cNvSpPr>
          <p:nvPr/>
        </p:nvSpPr>
        <p:spPr bwMode="auto">
          <a:xfrm>
            <a:off x="1116013" y="188913"/>
            <a:ext cx="75612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2800" b="1"/>
          </a:p>
          <a:p>
            <a:r>
              <a:rPr lang="it-IT" sz="2800" b="1"/>
              <a:t> </a:t>
            </a:r>
          </a:p>
          <a:p>
            <a:pPr>
              <a:lnSpc>
                <a:spcPct val="150000"/>
              </a:lnSpc>
            </a:pPr>
            <a:endParaRPr lang="it-IT" sz="2800" b="1"/>
          </a:p>
        </p:txBody>
      </p:sp>
      <p:sp>
        <p:nvSpPr>
          <p:cNvPr id="14344" name="Segnaposto numero diapositiva 9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237312"/>
            <a:ext cx="838200" cy="38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214396FB-36A0-4FA8-A132-463CEB592B63}" type="slidenum">
              <a:rPr lang="it-IT" smtClean="0"/>
              <a:pPr/>
              <a:t>2</a:t>
            </a:fld>
            <a:endParaRPr lang="it-IT" dirty="0" smtClean="0"/>
          </a:p>
        </p:txBody>
      </p:sp>
      <p:sp>
        <p:nvSpPr>
          <p:cNvPr id="6" name="Rettangolo 5"/>
          <p:cNvSpPr/>
          <p:nvPr/>
        </p:nvSpPr>
        <p:spPr>
          <a:xfrm>
            <a:off x="1043608" y="188640"/>
            <a:ext cx="7127875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Verdana" pitchFamily="34" charset="0"/>
                <a:cs typeface="Verdana" pitchFamily="34" charset="0"/>
              </a:rPr>
              <a:t>Metodologia: il laboratorio</a:t>
            </a:r>
            <a:endParaRPr lang="it-IT" sz="4400" dirty="0"/>
          </a:p>
        </p:txBody>
      </p:sp>
      <p:pic>
        <p:nvPicPr>
          <p:cNvPr id="9" name="Picture 2" descr="C:\Users\Piera\Desktop\se-faccio-capis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844824"/>
            <a:ext cx="4392488" cy="2566338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10" name="Rettangolo 9"/>
          <p:cNvSpPr/>
          <p:nvPr/>
        </p:nvSpPr>
        <p:spPr>
          <a:xfrm>
            <a:off x="2195736" y="3645024"/>
            <a:ext cx="461857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it-IT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Verdana" pitchFamily="34" charset="0"/>
                <a:cs typeface="Verdana" pitchFamily="34" charset="0"/>
              </a:rPr>
              <a:t>“imparare-facendo”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971600" y="4653136"/>
            <a:ext cx="36004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it-IT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tre</a:t>
            </a:r>
            <a:endParaRPr lang="it-IT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475656" y="4293096"/>
            <a:ext cx="352147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tappe</a:t>
            </a:r>
            <a:endParaRPr lang="it-IT" sz="1400" dirty="0"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Freccia a destra 12"/>
          <p:cNvSpPr/>
          <p:nvPr/>
        </p:nvSpPr>
        <p:spPr>
          <a:xfrm>
            <a:off x="2195736" y="4653136"/>
            <a:ext cx="576263" cy="1079500"/>
          </a:xfrm>
          <a:prstGeom prst="rightArrow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10800000" scaled="1"/>
            <a:tileRect/>
          </a:gra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2124075" y="4797152"/>
            <a:ext cx="7019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24000" lvl="3" indent="-533400" algn="just">
              <a:buFont typeface="Constantia" pitchFamily="18" charset="0"/>
              <a:buAutoNum type="arabicPeriod"/>
              <a:tabLst>
                <a:tab pos="990600" algn="l"/>
              </a:tabLst>
            </a:pPr>
            <a:r>
              <a:rPr lang="it-IT" sz="1600" i="1" dirty="0">
                <a:latin typeface="Verdana" pitchFamily="34" charset="0"/>
              </a:rPr>
              <a:t>Fase Espressiva (10-15 minuti circa)</a:t>
            </a:r>
          </a:p>
          <a:p>
            <a:pPr marL="1524000" lvl="3" indent="-533400" algn="just">
              <a:buFont typeface="Constantia" pitchFamily="18" charset="0"/>
              <a:buAutoNum type="arabicPeriod"/>
              <a:tabLst>
                <a:tab pos="990600" algn="l"/>
              </a:tabLst>
            </a:pPr>
            <a:r>
              <a:rPr lang="it-IT" sz="1600" i="1" dirty="0">
                <a:latin typeface="Verdana" pitchFamily="34" charset="0"/>
              </a:rPr>
              <a:t>Fase Informativa (20-30 minuti circa)</a:t>
            </a:r>
          </a:p>
          <a:p>
            <a:pPr marL="1524000" lvl="3" indent="-533400" algn="just">
              <a:buFont typeface="Constantia" pitchFamily="18" charset="0"/>
              <a:buAutoNum type="arabicPeriod"/>
              <a:tabLst>
                <a:tab pos="990600" algn="l"/>
              </a:tabLst>
            </a:pPr>
            <a:r>
              <a:rPr lang="it-IT" sz="1600" i="1" dirty="0">
                <a:latin typeface="Verdana" pitchFamily="34" charset="0"/>
              </a:rPr>
              <a:t>Fase </a:t>
            </a:r>
            <a:r>
              <a:rPr lang="it-IT" sz="1600" i="1" dirty="0" err="1">
                <a:latin typeface="Verdana" pitchFamily="34" charset="0"/>
              </a:rPr>
              <a:t>Riespressiva</a:t>
            </a:r>
            <a:r>
              <a:rPr lang="it-IT" sz="1600" i="1" dirty="0">
                <a:latin typeface="Verdana" pitchFamily="34" charset="0"/>
              </a:rPr>
              <a:t> (10-15 per grupp</a:t>
            </a:r>
            <a:r>
              <a:rPr lang="it-IT" sz="1600" i="1" dirty="0"/>
              <a:t>o)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237312"/>
            <a:ext cx="838200" cy="38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B1A3F068-64F9-4AD2-98D1-C339E87B41F5}" type="slidenum">
              <a:rPr lang="it-IT" smtClean="0"/>
              <a:pPr/>
              <a:t>20</a:t>
            </a:fld>
            <a:endParaRPr lang="it-IT" dirty="0" smtClean="0"/>
          </a:p>
        </p:txBody>
      </p:sp>
      <p:sp>
        <p:nvSpPr>
          <p:cNvPr id="4" name="Rettangolo 3"/>
          <p:cNvSpPr/>
          <p:nvPr/>
        </p:nvSpPr>
        <p:spPr>
          <a:xfrm>
            <a:off x="467544" y="2564904"/>
            <a:ext cx="59590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2400" b="1" i="1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…</a:t>
            </a:r>
            <a:r>
              <a:rPr lang="it-IT" sz="2800" b="1" i="1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non</a:t>
            </a:r>
            <a:r>
              <a:rPr lang="it-IT" sz="2800" b="1" i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è un problema di età, ma di fede</a:t>
            </a:r>
            <a:r>
              <a:rPr lang="it-IT" sz="2400" b="1" i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</a:p>
        </p:txBody>
      </p:sp>
      <p:sp>
        <p:nvSpPr>
          <p:cNvPr id="5" name="Rettangolo 4"/>
          <p:cNvSpPr/>
          <p:nvPr/>
        </p:nvSpPr>
        <p:spPr>
          <a:xfrm>
            <a:off x="539552" y="4005064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800" b="1" i="1" dirty="0" smtClean="0">
                <a:solidFill>
                  <a:srgbClr val="00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Soprattutto l’ordine seguito non è corretto … </a:t>
            </a:r>
          </a:p>
          <a:p>
            <a:pPr lvl="0" algn="ctr"/>
            <a:r>
              <a:rPr lang="it-IT" sz="2800" b="1" i="1" dirty="0" smtClean="0">
                <a:solidFill>
                  <a:srgbClr val="00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 si sono staccati per motivi storici.</a:t>
            </a:r>
          </a:p>
        </p:txBody>
      </p:sp>
      <p:pic>
        <p:nvPicPr>
          <p:cNvPr id="6" name="Immagine 5" descr="fe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916832"/>
            <a:ext cx="2014352" cy="201435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237312"/>
            <a:ext cx="838200" cy="38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B1A3F068-64F9-4AD2-98D1-C339E87B41F5}" type="slidenum">
              <a:rPr lang="it-IT" smtClean="0"/>
              <a:pPr/>
              <a:t>21</a:t>
            </a:fld>
            <a:endParaRPr lang="it-IT" dirty="0" smtClean="0"/>
          </a:p>
        </p:txBody>
      </p:sp>
      <p:sp>
        <p:nvSpPr>
          <p:cNvPr id="6" name="Rettangolo 5"/>
          <p:cNvSpPr/>
          <p:nvPr/>
        </p:nvSpPr>
        <p:spPr>
          <a:xfrm>
            <a:off x="395536" y="2420888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il primo posto viene dato alla Bibbia</a:t>
            </a:r>
            <a:endParaRPr lang="it-IT" sz="3200" b="1" dirty="0">
              <a:solidFill>
                <a:srgbClr val="FFFF00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Immagine 9" descr="catechi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789040"/>
            <a:ext cx="4536504" cy="158417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Rettangolo 10"/>
          <p:cNvSpPr/>
          <p:nvPr/>
        </p:nvSpPr>
        <p:spPr>
          <a:xfrm>
            <a:off x="0" y="33265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indent="-541338"/>
            <a:r>
              <a:rPr lang="it-IT" sz="2200" b="1" i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2.4  </a:t>
            </a:r>
            <a:r>
              <a:rPr lang="it-IT" sz="2200" b="1" dirty="0" smtClean="0">
                <a:ea typeface="Tahoma" pitchFamily="34" charset="0"/>
                <a:cs typeface="Tahoma" pitchFamily="34" charset="0"/>
              </a:rPr>
              <a:t>Non è un cammino “ciclico”, come suggerito dai catechismi della CEI,  ma un cammino progressivo, a tappe</a:t>
            </a:r>
            <a:r>
              <a:rPr lang="it-IT" sz="2200" dirty="0" smtClean="0">
                <a:ea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115616" y="4005064"/>
            <a:ext cx="22322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e </a:t>
            </a:r>
          </a:p>
          <a:p>
            <a:pPr algn="ctr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non ai catechismi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237312"/>
            <a:ext cx="838200" cy="38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B1A3F068-64F9-4AD2-98D1-C339E87B41F5}" type="slidenum">
              <a:rPr lang="it-IT" smtClean="0"/>
              <a:pPr/>
              <a:t>22</a:t>
            </a:fld>
            <a:endParaRPr lang="it-IT" dirty="0" smtClean="0"/>
          </a:p>
        </p:txBody>
      </p:sp>
      <p:sp>
        <p:nvSpPr>
          <p:cNvPr id="5" name="Rettangolo 4"/>
          <p:cNvSpPr/>
          <p:nvPr/>
        </p:nvSpPr>
        <p:spPr>
          <a:xfrm>
            <a:off x="179512" y="3789040"/>
            <a:ext cx="878497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Noi dobbiamo invece procedere</a:t>
            </a:r>
          </a:p>
          <a:p>
            <a:endParaRPr lang="it-IT" sz="800" b="1" dirty="0" smtClean="0"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sz="2400" b="1" dirty="0" smtClean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 dalla evangelizzazione alla formazione,</a:t>
            </a:r>
          </a:p>
          <a:p>
            <a:endParaRPr lang="it-IT" sz="800" b="1" dirty="0" smtClean="0">
              <a:solidFill>
                <a:srgbClr val="FFFF00"/>
              </a:solidFill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sz="2400" b="1" dirty="0" smtClean="0">
                <a:solidFill>
                  <a:srgbClr val="00FF00"/>
                </a:solidFill>
                <a:ea typeface="Tahoma" pitchFamily="34" charset="0"/>
                <a:cs typeface="Tahoma" pitchFamily="34" charset="0"/>
              </a:rPr>
              <a:t> dall’essenziale al complesso, </a:t>
            </a:r>
          </a:p>
          <a:p>
            <a:endParaRPr lang="it-IT" sz="800" b="1" dirty="0" smtClean="0">
              <a:solidFill>
                <a:srgbClr val="00FF00"/>
              </a:solidFill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sz="2400" b="1" dirty="0" smtClean="0">
                <a:solidFill>
                  <a:srgbClr val="FF00FF"/>
                </a:solidFill>
                <a:ea typeface="Tahoma" pitchFamily="34" charset="0"/>
                <a:cs typeface="Tahoma" pitchFamily="34" charset="0"/>
              </a:rPr>
              <a:t> dai fondamenti della fede alla piena adesione ad essa </a:t>
            </a:r>
            <a:endParaRPr lang="it-IT" sz="2400" b="1" dirty="0">
              <a:solidFill>
                <a:srgbClr val="FF00FF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83568" y="1700808"/>
            <a:ext cx="79208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FF00"/>
                </a:solidFill>
                <a:ea typeface="Tahoma" pitchFamily="34" charset="0"/>
                <a:cs typeface="Tahoma" pitchFamily="34" charset="0"/>
              </a:rPr>
              <a:t>anche se i catechismi ci sono utili per chiarificare, completare, sostenere, pregare e vivere la proposta</a:t>
            </a:r>
          </a:p>
          <a:p>
            <a:pPr algn="ctr"/>
            <a:r>
              <a:rPr lang="it-IT" sz="2000" b="1" dirty="0" smtClean="0">
                <a:solidFill>
                  <a:srgbClr val="00FF00"/>
                </a:solidFill>
                <a:ea typeface="Tahoma" pitchFamily="34" charset="0"/>
                <a:cs typeface="Tahoma" pitchFamily="34" charset="0"/>
              </a:rPr>
              <a:t> della Parola di Dio;</a:t>
            </a:r>
          </a:p>
          <a:p>
            <a:pPr algn="ctr"/>
            <a:r>
              <a:rPr lang="it-IT" sz="2000" b="1" dirty="0" smtClean="0">
                <a:solidFill>
                  <a:srgbClr val="00FF00"/>
                </a:solidFill>
                <a:ea typeface="Tahoma" pitchFamily="34" charset="0"/>
                <a:cs typeface="Tahoma" pitchFamily="34" charset="0"/>
              </a:rPr>
              <a:t> tuttavia non possono essere utilizzati </a:t>
            </a:r>
          </a:p>
          <a:p>
            <a:pPr algn="ctr"/>
            <a:r>
              <a:rPr lang="it-IT" sz="2000" b="1" dirty="0" smtClean="0">
                <a:solidFill>
                  <a:srgbClr val="00FF00"/>
                </a:solidFill>
                <a:ea typeface="Tahoma" pitchFamily="34" charset="0"/>
                <a:cs typeface="Tahoma" pitchFamily="34" charset="0"/>
              </a:rPr>
              <a:t>nella sequenza</a:t>
            </a:r>
            <a:r>
              <a:rPr lang="it-IT" sz="2000" b="1" i="1" dirty="0" smtClean="0">
                <a:solidFill>
                  <a:srgbClr val="00FF00"/>
                </a:solidFill>
                <a:ea typeface="Tahoma" pitchFamily="34" charset="0"/>
                <a:cs typeface="Tahoma" pitchFamily="34" charset="0"/>
              </a:rPr>
              <a:t> con </a:t>
            </a:r>
            <a:r>
              <a:rPr lang="it-IT" sz="2000" b="1" dirty="0" smtClean="0">
                <a:solidFill>
                  <a:srgbClr val="00FF00"/>
                </a:solidFill>
                <a:ea typeface="Tahoma" pitchFamily="34" charset="0"/>
                <a:cs typeface="Tahoma" pitchFamily="34" charset="0"/>
              </a:rPr>
              <a:t>cui sono costruiti.</a:t>
            </a:r>
            <a:endParaRPr lang="it-IT" sz="2000" b="1" dirty="0">
              <a:solidFill>
                <a:srgbClr val="00FF00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Immagine 6" descr="catechi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1187624" y="188640"/>
            <a:ext cx="6480720" cy="86409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237312"/>
            <a:ext cx="838200" cy="38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B1A3F068-64F9-4AD2-98D1-C339E87B41F5}" type="slidenum">
              <a:rPr lang="it-IT" smtClean="0"/>
              <a:pPr/>
              <a:t>23</a:t>
            </a:fld>
            <a:endParaRPr lang="it-IT" dirty="0" smtClean="0"/>
          </a:p>
        </p:txBody>
      </p:sp>
      <p:pic>
        <p:nvPicPr>
          <p:cNvPr id="6" name="Picture 9" descr="cartello-Diviet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000372"/>
            <a:ext cx="2088232" cy="156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ccia a destra 8"/>
          <p:cNvSpPr/>
          <p:nvPr/>
        </p:nvSpPr>
        <p:spPr>
          <a:xfrm>
            <a:off x="8460432" y="5157192"/>
            <a:ext cx="45719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571736" y="2000240"/>
            <a:ext cx="585785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Ora, invece, per molti il catechismo è un sussidiario da leggere riga per riga, compilando quaderni attivi e strumenti didattici: la fede cristiana nasce dall’ascolto della Parola e dalla accoglienza di essa nella nostra vita </a:t>
            </a:r>
            <a:r>
              <a:rPr kumimoji="0" lang="it-IT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traditio-redditio…</a:t>
            </a:r>
            <a:r>
              <a:rPr kumimoji="0" lang="it-IT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 Iniziare alla vita cristiana è iniziare all’ascolto della Parola...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237312"/>
            <a:ext cx="838200" cy="38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B1A3F068-64F9-4AD2-98D1-C339E87B41F5}" type="slidenum">
              <a:rPr lang="it-IT" smtClean="0"/>
              <a:pPr/>
              <a:t>24</a:t>
            </a:fld>
            <a:endParaRPr lang="it-IT" dirty="0" smtClean="0"/>
          </a:p>
        </p:txBody>
      </p:sp>
      <p:sp>
        <p:nvSpPr>
          <p:cNvPr id="9" name="Freccia a destra 8"/>
          <p:cNvSpPr/>
          <p:nvPr/>
        </p:nvSpPr>
        <p:spPr>
          <a:xfrm>
            <a:off x="8460432" y="5157192"/>
            <a:ext cx="45719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/>
          <p:cNvSpPr/>
          <p:nvPr/>
        </p:nvSpPr>
        <p:spPr>
          <a:xfrm>
            <a:off x="7858148" y="5357826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0" y="26064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875" lvl="1" indent="-539750" defTabSz="992188"/>
            <a:r>
              <a:rPr lang="it-IT" sz="2200" b="1" dirty="0" smtClean="0"/>
              <a:t>2.5  La coerenza progettuale specifica del percorso nella      sua  identità cristiana, </a:t>
            </a:r>
            <a:endParaRPr lang="it-IT" sz="2200" b="1" dirty="0"/>
          </a:p>
        </p:txBody>
      </p:sp>
      <p:sp>
        <p:nvSpPr>
          <p:cNvPr id="13" name="Rettangolo 12"/>
          <p:cNvSpPr/>
          <p:nvPr/>
        </p:nvSpPr>
        <p:spPr>
          <a:xfrm>
            <a:off x="467544" y="2780928"/>
            <a:ext cx="842493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200" dirty="0" smtClean="0">
                <a:solidFill>
                  <a:srgbClr val="00FF00"/>
                </a:solidFill>
              </a:rPr>
              <a:t>la priorità alla fede e alla adesione a Cristo rispetto alla morale;</a:t>
            </a:r>
          </a:p>
          <a:p>
            <a:endParaRPr lang="it-IT" sz="2000" dirty="0" smtClean="0">
              <a:solidFill>
                <a:srgbClr val="00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it-IT" sz="2000" dirty="0" smtClean="0">
                <a:solidFill>
                  <a:srgbClr val="FFC000"/>
                </a:solidFill>
              </a:rPr>
              <a:t> </a:t>
            </a:r>
            <a:r>
              <a:rPr lang="it-IT" sz="2200" dirty="0" smtClean="0">
                <a:solidFill>
                  <a:srgbClr val="FFC000"/>
                </a:solidFill>
              </a:rPr>
              <a:t>il radicarsi nella storia della salvezza presentata dalla Bibbia e dunque nella liturgia ecclesiale; </a:t>
            </a:r>
          </a:p>
          <a:p>
            <a:endParaRPr lang="it-IT" sz="20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it-IT" sz="2200" dirty="0" smtClean="0">
                <a:solidFill>
                  <a:srgbClr val="FF99FF"/>
                </a:solidFill>
              </a:rPr>
              <a:t>il rimando continuo tra insegnamento, vita e celebrazione in un    dinamismo che è la vita </a:t>
            </a:r>
            <a:r>
              <a:rPr lang="it-IT" sz="2200" dirty="0" err="1" smtClean="0">
                <a:solidFill>
                  <a:srgbClr val="FF99FF"/>
                </a:solidFill>
              </a:rPr>
              <a:t>cristiana…</a:t>
            </a:r>
            <a:endParaRPr lang="it-IT" sz="2200" dirty="0">
              <a:solidFill>
                <a:srgbClr val="FF99FF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95536" y="1916832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/>
              <a:t>non soltanto un ritrovarsi per “una buona parola”:</a:t>
            </a:r>
            <a:endParaRPr lang="it-IT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237312"/>
            <a:ext cx="838200" cy="38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B1A3F068-64F9-4AD2-98D1-C339E87B41F5}" type="slidenum">
              <a:rPr lang="it-IT" smtClean="0"/>
              <a:pPr/>
              <a:t>25</a:t>
            </a:fld>
            <a:endParaRPr lang="it-IT" dirty="0" smtClean="0"/>
          </a:p>
        </p:txBody>
      </p:sp>
      <p:sp>
        <p:nvSpPr>
          <p:cNvPr id="9" name="Freccia a destra 8"/>
          <p:cNvSpPr/>
          <p:nvPr/>
        </p:nvSpPr>
        <p:spPr>
          <a:xfrm>
            <a:off x="8460432" y="5157192"/>
            <a:ext cx="45719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395536" y="1628800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it-IT" sz="2400" b="1" dirty="0" smtClean="0"/>
              <a:t>Un itinerario ha chiari obiettivi, un piano contenutistico specifico in riferimento a Gesù Cristo e motivato dai passi successivi </a:t>
            </a:r>
          </a:p>
          <a:p>
            <a:pPr lvl="1" algn="ctr"/>
            <a:r>
              <a:rPr lang="it-IT" sz="2400" b="1" dirty="0" smtClean="0"/>
              <a:t>da </a:t>
            </a:r>
            <a:r>
              <a:rPr lang="it-IT" sz="2400" b="1" dirty="0" err="1" smtClean="0"/>
              <a:t>compiere……</a:t>
            </a:r>
            <a:endParaRPr lang="it-IT" sz="2400" b="1" dirty="0"/>
          </a:p>
        </p:txBody>
      </p:sp>
      <p:sp>
        <p:nvSpPr>
          <p:cNvPr id="7" name="Rettangolo 6"/>
          <p:cNvSpPr/>
          <p:nvPr/>
        </p:nvSpPr>
        <p:spPr>
          <a:xfrm>
            <a:off x="1043608" y="4941168"/>
            <a:ext cx="720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Ogni cosa viene fatta con una logica ben precisa, </a:t>
            </a:r>
          </a:p>
          <a:p>
            <a:pPr algn="ctr"/>
            <a:r>
              <a:rPr lang="it-IT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solo perché bisogna farla. </a:t>
            </a:r>
            <a:endParaRPr lang="it-IT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reccia in giù 10"/>
          <p:cNvSpPr/>
          <p:nvPr/>
        </p:nvSpPr>
        <p:spPr>
          <a:xfrm>
            <a:off x="2195736" y="3573016"/>
            <a:ext cx="5040560" cy="792088"/>
          </a:xfrm>
          <a:prstGeom prst="downArrow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237312"/>
            <a:ext cx="838200" cy="38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B1A3F068-64F9-4AD2-98D1-C339E87B41F5}" type="slidenum">
              <a:rPr lang="it-IT" smtClean="0"/>
              <a:pPr/>
              <a:t>26</a:t>
            </a:fld>
            <a:endParaRPr lang="it-IT" dirty="0" smtClean="0"/>
          </a:p>
        </p:txBody>
      </p:sp>
      <p:sp>
        <p:nvSpPr>
          <p:cNvPr id="9" name="Freccia a destra 8"/>
          <p:cNvSpPr/>
          <p:nvPr/>
        </p:nvSpPr>
        <p:spPr>
          <a:xfrm>
            <a:off x="8460432" y="5157192"/>
            <a:ext cx="45719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42844" y="5143512"/>
            <a:ext cx="88583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it-IT" sz="2200" b="1" dirty="0" smtClean="0">
                <a:solidFill>
                  <a:srgbClr val="FFFF00"/>
                </a:solidFill>
              </a:rPr>
              <a:t>Costruendo il ragazzo nella sua nuova identità cristiana. </a:t>
            </a:r>
            <a:endParaRPr lang="it-IT" sz="2200" b="1" dirty="0">
              <a:solidFill>
                <a:srgbClr val="FFFF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14282" y="285728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Il cammino costituisce anche un luogo di rinnovamento per tutta la parrocchia</a:t>
            </a:r>
            <a:r>
              <a:rPr lang="it-IT" sz="2400" dirty="0" smtClean="0">
                <a:solidFill>
                  <a:srgbClr val="FFFF00"/>
                </a:solidFill>
              </a:rPr>
              <a:t>: </a:t>
            </a:r>
            <a:endParaRPr lang="it-IT" sz="2400" dirty="0">
              <a:solidFill>
                <a:srgbClr val="FFFF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500298" y="2500306"/>
            <a:ext cx="63579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solo una riproduzione di essa, </a:t>
            </a:r>
          </a:p>
          <a:p>
            <a:pPr algn="ctr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in fotocopia, </a:t>
            </a:r>
          </a:p>
          <a:p>
            <a:pPr algn="ctr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la ricerca di una nuova fedeltà al </a:t>
            </a:r>
            <a:r>
              <a:rPr lang="it-IT" sz="2800" b="1" dirty="0" smtClean="0"/>
              <a:t>Vangelo di Gesù. </a:t>
            </a:r>
            <a:endParaRPr lang="it-IT" sz="2400" b="1" dirty="0"/>
          </a:p>
        </p:txBody>
      </p:sp>
      <p:pic>
        <p:nvPicPr>
          <p:cNvPr id="10" name="Immagine 9" descr="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428867"/>
            <a:ext cx="2428892" cy="1943113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237312"/>
            <a:ext cx="838200" cy="38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B1A3F068-64F9-4AD2-98D1-C339E87B41F5}" type="slidenum">
              <a:rPr lang="it-IT" smtClean="0"/>
              <a:pPr/>
              <a:t>27</a:t>
            </a:fld>
            <a:endParaRPr lang="it-IT" dirty="0" smtClean="0"/>
          </a:p>
        </p:txBody>
      </p:sp>
      <p:pic>
        <p:nvPicPr>
          <p:cNvPr id="6" name="Picture 9" descr="cartello-Diviet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068960"/>
            <a:ext cx="1512168" cy="113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ccia a destra 8"/>
          <p:cNvSpPr/>
          <p:nvPr/>
        </p:nvSpPr>
        <p:spPr>
          <a:xfrm>
            <a:off x="8460432" y="5157192"/>
            <a:ext cx="45719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/>
          <p:cNvSpPr/>
          <p:nvPr/>
        </p:nvSpPr>
        <p:spPr>
          <a:xfrm>
            <a:off x="7452320" y="5301208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2771800" y="1844824"/>
            <a:ext cx="568863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  <a:sym typeface="Wingdings" pitchFamily="2" charset="2"/>
              </a:rPr>
              <a:t>Ora, invece, la maggior parte della catechesi viene fatta in forma improvvisata, ripetitiva, occasionale: molti catechisti non sanno usare i testi perché non li conoscono nella loro struttura; non ne colgono il percorso, non sanno nulla di obiettivi educativi né con i ragazzi né con gli adulti. </a:t>
            </a:r>
            <a:endParaRPr kumimoji="0" lang="it-IT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ahoma" pitchFamily="34" charset="0"/>
              <a:cs typeface="Tahoma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237312"/>
            <a:ext cx="838200" cy="38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B1A3F068-64F9-4AD2-98D1-C339E87B41F5}" type="slidenum">
              <a:rPr lang="it-IT" smtClean="0"/>
              <a:pPr/>
              <a:t>28</a:t>
            </a:fld>
            <a:endParaRPr lang="it-IT" dirty="0" smtClean="0"/>
          </a:p>
        </p:txBody>
      </p:sp>
      <p:pic>
        <p:nvPicPr>
          <p:cNvPr id="6" name="Picture 9" descr="cartello-Diviet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80928"/>
            <a:ext cx="1512168" cy="113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ccia a destra 8"/>
          <p:cNvSpPr/>
          <p:nvPr/>
        </p:nvSpPr>
        <p:spPr>
          <a:xfrm>
            <a:off x="8460432" y="5157192"/>
            <a:ext cx="45719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2627784" y="1989421"/>
            <a:ext cx="590465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  <a:sym typeface="Wingdings" pitchFamily="2" charset="2"/>
              </a:rPr>
              <a:t>La nostra catechesi è puramente ripetizione di concetti e di nozioni, ripetizione aggiornata con alcune tecniche didattiche moderne che la rendono più attiva. Ma non è sufficiente.</a:t>
            </a:r>
            <a:endParaRPr kumimoji="0" lang="it-IT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ahoma" pitchFamily="34" charset="0"/>
              <a:cs typeface="Tahoma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237312"/>
            <a:ext cx="838200" cy="38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9446F0F1-5C1D-40D0-90CC-4E51033A3B55}" type="slidenum">
              <a:rPr lang="it-IT" smtClean="0"/>
              <a:pPr/>
              <a:t>29</a:t>
            </a:fld>
            <a:endParaRPr lang="it-IT" dirty="0" smtClean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251520" y="260648"/>
          <a:ext cx="8640960" cy="5657840"/>
        </p:xfrm>
        <a:graphic>
          <a:graphicData uri="http://schemas.openxmlformats.org/drawingml/2006/table">
            <a:tbl>
              <a:tblPr/>
              <a:tblGrid>
                <a:gridCol w="4186457"/>
                <a:gridCol w="4454503"/>
              </a:tblGrid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endParaRPr lang="it-IT" sz="1800" b="1" dirty="0" smtClean="0">
                        <a:solidFill>
                          <a:srgbClr val="000000"/>
                        </a:solidFill>
                        <a:latin typeface="Arial Unicode MS"/>
                        <a:ea typeface="Times New Roman"/>
                      </a:endParaRPr>
                    </a:p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it-IT" sz="1800" b="1" dirty="0" smtClean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NO</a:t>
                      </a:r>
                    </a:p>
                  </a:txBody>
                  <a:tcPr marL="51173" marR="51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endParaRPr lang="it-IT" sz="1800" b="1" dirty="0" smtClean="0">
                        <a:solidFill>
                          <a:srgbClr val="000000"/>
                        </a:solidFill>
                        <a:latin typeface="Arial Unicode MS"/>
                        <a:ea typeface="Times New Roman"/>
                      </a:endParaRPr>
                    </a:p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it-IT" sz="1800" b="1" dirty="0" smtClean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SI</a:t>
                      </a:r>
                      <a:endParaRPr lang="it-IT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1173" marR="51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32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non l’</a:t>
                      </a:r>
                      <a:r>
                        <a:rPr lang="it-IT" sz="1800" i="1" dirty="0" smtClean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iscrizione al catechismo</a:t>
                      </a:r>
                      <a:endParaRPr lang="it-IT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1173" marR="51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ma la </a:t>
                      </a:r>
                      <a:r>
                        <a:rPr lang="it-IT" sz="1800" i="1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Celebrazione di </a:t>
                      </a:r>
                      <a:r>
                        <a:rPr lang="it-IT" sz="1800" b="1" i="1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accoglienza</a:t>
                      </a:r>
                      <a:r>
                        <a:rPr lang="it-IT" sz="1800" b="1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 </a:t>
                      </a:r>
                      <a:r>
                        <a:rPr lang="it-IT" sz="1800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per un cammino di fede</a:t>
                      </a:r>
                      <a:endParaRPr lang="it-IT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1173" marR="51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7988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non </a:t>
                      </a:r>
                      <a:r>
                        <a:rPr lang="it-IT" sz="1800" i="1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lezioni di un’ora settimanale</a:t>
                      </a:r>
                      <a:endParaRPr lang="it-IT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1173" marR="51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ma </a:t>
                      </a:r>
                      <a:r>
                        <a:rPr lang="it-IT" sz="1800" i="1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incontri prolungati</a:t>
                      </a:r>
                      <a:r>
                        <a:rPr lang="it-IT" sz="1800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 </a:t>
                      </a:r>
                      <a:r>
                        <a:rPr lang="it-IT" sz="1800" b="1" i="1" dirty="0" smtClean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(non meno di un ora e mezza) </a:t>
                      </a:r>
                      <a:r>
                        <a:rPr lang="it-IT" sz="1800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per un progetto condiviso con i ragazzi e gli adulti</a:t>
                      </a:r>
                      <a:endParaRPr lang="it-IT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1173" marR="51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7988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non </a:t>
                      </a:r>
                      <a:r>
                        <a:rPr lang="it-IT" sz="1800" i="1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un corso di catechesi</a:t>
                      </a:r>
                      <a:endParaRPr lang="it-IT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1173" marR="51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ma un </a:t>
                      </a:r>
                      <a:r>
                        <a:rPr lang="it-IT" sz="1800" b="1" i="1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percorso di apprendistato </a:t>
                      </a:r>
                      <a:r>
                        <a:rPr lang="it-IT" sz="1800" i="1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cristiano</a:t>
                      </a:r>
                      <a:r>
                        <a:rPr lang="it-IT" sz="1800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 in cui si fa esperienza e pratica del diventare cristiani (</a:t>
                      </a:r>
                      <a:r>
                        <a:rPr lang="it-IT" sz="1800" i="1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catechesi integrata</a:t>
                      </a:r>
                      <a:r>
                        <a:rPr lang="it-IT" sz="1800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)</a:t>
                      </a:r>
                      <a:endParaRPr lang="it-IT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1173" marR="51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7988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non la </a:t>
                      </a:r>
                      <a:r>
                        <a:rPr lang="it-IT" sz="1800" i="1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preparazione alla Prima Comunione e/o Cresima</a:t>
                      </a:r>
                      <a:endParaRPr lang="it-IT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1173" marR="51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ma l’</a:t>
                      </a:r>
                      <a:r>
                        <a:rPr lang="it-IT" sz="1800" i="1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introduzione alla vita cristiana </a:t>
                      </a:r>
                      <a:r>
                        <a:rPr lang="it-IT" sz="1800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attraverso i sacramenti della Cresima, Prima Comunione etc.</a:t>
                      </a:r>
                      <a:endParaRPr lang="it-IT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1173" marR="51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13314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non </a:t>
                      </a:r>
                      <a:r>
                        <a:rPr lang="it-IT" sz="1800" i="1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catechisti che insegnano</a:t>
                      </a:r>
                      <a:r>
                        <a:rPr lang="it-IT" sz="1800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 </a:t>
                      </a:r>
                      <a:endParaRPr lang="it-IT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1173" marR="51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800" dirty="0" smtClean="0">
                          <a:solidFill>
                            <a:schemeClr val="bg1"/>
                          </a:solidFill>
                          <a:latin typeface="Arial Unicode MS"/>
                        </a:rPr>
                        <a:t>ma a </a:t>
                      </a:r>
                      <a:r>
                        <a:rPr lang="it-IT" sz="1800" i="1" dirty="0">
                          <a:solidFill>
                            <a:schemeClr val="bg1"/>
                          </a:solidFill>
                          <a:latin typeface="Arial Unicode MS"/>
                        </a:rPr>
                        <a:t>catechisti che accompagnano</a:t>
                      </a:r>
                      <a:r>
                        <a:rPr lang="it-IT" sz="1800" dirty="0">
                          <a:solidFill>
                            <a:schemeClr val="bg1"/>
                          </a:solidFill>
                          <a:latin typeface="Arial Unicode MS"/>
                        </a:rPr>
                        <a:t> fraternamente la famiglia, stimolano incontri e relazioni con la comunità, testimoniano la propria fede ed educano ad atteggiamenti e comportamenti</a:t>
                      </a:r>
                      <a:endParaRPr lang="it-IT" sz="1800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51173" marR="51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532568">
                <a:tc>
                  <a:txBody>
                    <a:bodyPr/>
                    <a:lstStyle/>
                    <a:p>
                      <a:pPr>
                        <a:spcAft>
                          <a:spcPts val="10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non </a:t>
                      </a:r>
                      <a:r>
                        <a:rPr lang="it-IT" sz="1800" i="1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sostituirsi ai genitori</a:t>
                      </a:r>
                      <a:endParaRPr lang="it-IT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1173" marR="51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ma </a:t>
                      </a:r>
                      <a:r>
                        <a:rPr lang="it-IT" sz="1800" i="1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sostenere i genitori </a:t>
                      </a:r>
                      <a:r>
                        <a:rPr lang="it-IT" sz="1800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nel trasmettere e vivere la fede in famiglia</a:t>
                      </a:r>
                      <a:endParaRPr lang="it-IT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1173" marR="51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112643" name="AutoShape 3"/>
          <p:cNvSpPr>
            <a:spLocks noChangeShapeType="1"/>
          </p:cNvSpPr>
          <p:nvPr/>
        </p:nvSpPr>
        <p:spPr bwMode="auto">
          <a:xfrm flipV="1">
            <a:off x="2068513" y="153988"/>
            <a:ext cx="600075" cy="9525"/>
          </a:xfrm>
          <a:prstGeom prst="straightConnector1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649" name="AutoShape 9"/>
          <p:cNvSpPr>
            <a:spLocks noChangeShapeType="1"/>
          </p:cNvSpPr>
          <p:nvPr/>
        </p:nvSpPr>
        <p:spPr bwMode="auto">
          <a:xfrm flipV="1">
            <a:off x="2068513" y="153988"/>
            <a:ext cx="600075" cy="9525"/>
          </a:xfrm>
          <a:prstGeom prst="straightConnector1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650" name="AutoShape 10"/>
          <p:cNvSpPr>
            <a:spLocks noChangeArrowheads="1"/>
          </p:cNvSpPr>
          <p:nvPr/>
        </p:nvSpPr>
        <p:spPr bwMode="auto">
          <a:xfrm>
            <a:off x="3000364" y="500042"/>
            <a:ext cx="514350" cy="90488"/>
          </a:xfrm>
          <a:prstGeom prst="rightArrow">
            <a:avLst>
              <a:gd name="adj1" fmla="val 50000"/>
              <a:gd name="adj2" fmla="val 142104"/>
            </a:avLst>
          </a:prstGeom>
          <a:solidFill>
            <a:srgbClr val="000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647" name="AutoShape 7"/>
          <p:cNvSpPr>
            <a:spLocks noChangeArrowheads="1"/>
          </p:cNvSpPr>
          <p:nvPr/>
        </p:nvSpPr>
        <p:spPr bwMode="auto">
          <a:xfrm>
            <a:off x="5652120" y="620688"/>
            <a:ext cx="390525" cy="90487"/>
          </a:xfrm>
          <a:prstGeom prst="rightArrow">
            <a:avLst>
              <a:gd name="adj1" fmla="val 50000"/>
              <a:gd name="adj2" fmla="val 107895"/>
            </a:avLst>
          </a:prstGeom>
          <a:solidFill>
            <a:srgbClr val="000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648" name="AutoShape 8"/>
          <p:cNvSpPr>
            <a:spLocks noChangeArrowheads="1"/>
          </p:cNvSpPr>
          <p:nvPr/>
        </p:nvSpPr>
        <p:spPr bwMode="auto">
          <a:xfrm>
            <a:off x="7236296" y="620688"/>
            <a:ext cx="495300" cy="100012"/>
          </a:xfrm>
          <a:prstGeom prst="leftArrow">
            <a:avLst>
              <a:gd name="adj1" fmla="val 50000"/>
              <a:gd name="adj2" fmla="val 123810"/>
            </a:avLst>
          </a:prstGeom>
          <a:solidFill>
            <a:srgbClr val="000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651" name="AutoShape 11"/>
          <p:cNvSpPr>
            <a:spLocks noChangeArrowheads="1"/>
          </p:cNvSpPr>
          <p:nvPr/>
        </p:nvSpPr>
        <p:spPr bwMode="auto">
          <a:xfrm>
            <a:off x="3000364" y="714356"/>
            <a:ext cx="514350" cy="90488"/>
          </a:xfrm>
          <a:prstGeom prst="rightArrow">
            <a:avLst>
              <a:gd name="adj1" fmla="val 50000"/>
              <a:gd name="adj2" fmla="val 142104"/>
            </a:avLst>
          </a:prstGeom>
          <a:solidFill>
            <a:srgbClr val="000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"/>
          <p:cNvSpPr txBox="1">
            <a:spLocks noChangeArrowheads="1"/>
          </p:cNvSpPr>
          <p:nvPr/>
        </p:nvSpPr>
        <p:spPr bwMode="auto">
          <a:xfrm>
            <a:off x="1116013" y="188913"/>
            <a:ext cx="75612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2800" b="1"/>
          </a:p>
          <a:p>
            <a:r>
              <a:rPr lang="it-IT" sz="2800" b="1"/>
              <a:t> </a:t>
            </a:r>
          </a:p>
          <a:p>
            <a:pPr>
              <a:lnSpc>
                <a:spcPct val="150000"/>
              </a:lnSpc>
            </a:pPr>
            <a:endParaRPr lang="it-IT" sz="2800" b="1"/>
          </a:p>
        </p:txBody>
      </p:sp>
      <p:sp>
        <p:nvSpPr>
          <p:cNvPr id="14344" name="Segnaposto numero diapositiva 9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237312"/>
            <a:ext cx="838200" cy="38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214396FB-36A0-4FA8-A132-463CEB592B63}" type="slidenum">
              <a:rPr lang="it-IT" smtClean="0"/>
              <a:pPr/>
              <a:t>3</a:t>
            </a:fld>
            <a:endParaRPr lang="it-IT" dirty="0" smtClean="0"/>
          </a:p>
        </p:txBody>
      </p:sp>
      <p:sp>
        <p:nvSpPr>
          <p:cNvPr id="7" name="Rettangolo 5"/>
          <p:cNvSpPr>
            <a:spLocks noChangeArrowheads="1"/>
          </p:cNvSpPr>
          <p:nvPr/>
        </p:nvSpPr>
        <p:spPr bwMode="auto">
          <a:xfrm>
            <a:off x="1331640" y="260648"/>
            <a:ext cx="67087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5400" b="1" i="1" dirty="0">
                <a:solidFill>
                  <a:srgbClr val="00FF00"/>
                </a:solidFill>
                <a:latin typeface="Verdana" pitchFamily="34" charset="0"/>
              </a:rPr>
              <a:t>Fase informativa</a:t>
            </a:r>
            <a:endParaRPr lang="it-IT" sz="5400" dirty="0">
              <a:solidFill>
                <a:srgbClr val="00FF00"/>
              </a:solidFill>
            </a:endParaRPr>
          </a:p>
        </p:txBody>
      </p:sp>
      <p:graphicFrame>
        <p:nvGraphicFramePr>
          <p:cNvPr id="9" name="Diagramma 8"/>
          <p:cNvGraphicFramePr/>
          <p:nvPr/>
        </p:nvGraphicFramePr>
        <p:xfrm>
          <a:off x="899592" y="1844824"/>
          <a:ext cx="7344816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237312"/>
            <a:ext cx="838200" cy="38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699BEE13-40B0-49F5-B870-ED3F3E828DE5}" type="slidenum">
              <a:rPr lang="it-IT" smtClean="0"/>
              <a:pPr/>
              <a:t>30</a:t>
            </a:fld>
            <a:endParaRPr lang="it-IT" dirty="0" smtClean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179512" y="188639"/>
          <a:ext cx="8712968" cy="5654648"/>
        </p:xfrm>
        <a:graphic>
          <a:graphicData uri="http://schemas.openxmlformats.org/drawingml/2006/table">
            <a:tbl>
              <a:tblPr/>
              <a:tblGrid>
                <a:gridCol w="4221346"/>
                <a:gridCol w="4491622"/>
              </a:tblGrid>
              <a:tr h="504428">
                <a:tc>
                  <a:txBody>
                    <a:bodyPr/>
                    <a:lstStyle/>
                    <a:p>
                      <a:pPr>
                        <a:spcAft>
                          <a:spcPts val="100"/>
                        </a:spcAft>
                      </a:pPr>
                      <a:r>
                        <a:rPr lang="it-IT" sz="1700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non </a:t>
                      </a:r>
                      <a:r>
                        <a:rPr lang="it-IT" sz="1700" i="1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i ragazzi accanto ai genitori</a:t>
                      </a:r>
                      <a:endParaRPr lang="it-IT" sz="17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1173" marR="51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"/>
                        </a:spcAft>
                      </a:pPr>
                      <a:r>
                        <a:rPr lang="it-IT" sz="1700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ma </a:t>
                      </a:r>
                      <a:r>
                        <a:rPr lang="it-IT" sz="1700" i="1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i ragazzi </a:t>
                      </a:r>
                      <a:r>
                        <a:rPr lang="it-IT" sz="1700" b="1" i="1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insieme</a:t>
                      </a:r>
                      <a:r>
                        <a:rPr lang="it-IT" sz="1700" i="1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 con i genitori</a:t>
                      </a:r>
                      <a:r>
                        <a:rPr lang="it-IT" sz="1700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 (</a:t>
                      </a:r>
                      <a:r>
                        <a:rPr lang="it-IT" sz="1700" i="1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catechesi intergenerazionale</a:t>
                      </a:r>
                      <a:r>
                        <a:rPr lang="it-IT" sz="1700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)</a:t>
                      </a:r>
                      <a:endParaRPr lang="it-IT" sz="17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1173" marR="51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1022439">
                <a:tc>
                  <a:txBody>
                    <a:bodyPr/>
                    <a:lstStyle/>
                    <a:p>
                      <a:pPr>
                        <a:spcAft>
                          <a:spcPts val="100"/>
                        </a:spcAft>
                      </a:pPr>
                      <a:r>
                        <a:rPr lang="it-IT" sz="1700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non </a:t>
                      </a:r>
                      <a:r>
                        <a:rPr lang="it-IT" sz="1700" i="1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i ragazzi isolati dagli adulti</a:t>
                      </a:r>
                      <a:endParaRPr lang="it-IT" sz="17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1173" marR="51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"/>
                        </a:spcAft>
                      </a:pPr>
                      <a:r>
                        <a:rPr lang="it-IT" sz="1700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ma </a:t>
                      </a:r>
                      <a:r>
                        <a:rPr lang="it-IT" sz="1700" i="1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i ragazzi </a:t>
                      </a:r>
                      <a:r>
                        <a:rPr lang="it-IT" sz="1700" b="1" i="1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nella comunità </a:t>
                      </a:r>
                      <a:r>
                        <a:rPr lang="it-IT" sz="1700" i="1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degli adulti</a:t>
                      </a:r>
                      <a:r>
                        <a:rPr lang="it-IT" sz="1700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 (tutta la comunità è responsabile della catechesi e l’iniziazione cristiana è introduzione nella vita comunitaria)</a:t>
                      </a:r>
                      <a:endParaRPr lang="it-IT" sz="17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1173" marR="51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1022439">
                <a:tc>
                  <a:txBody>
                    <a:bodyPr/>
                    <a:lstStyle/>
                    <a:p>
                      <a:pPr>
                        <a:spcAft>
                          <a:spcPts val="100"/>
                        </a:spcAft>
                      </a:pPr>
                      <a:r>
                        <a:rPr lang="it-IT" sz="1700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non i </a:t>
                      </a:r>
                      <a:r>
                        <a:rPr lang="it-IT" sz="1700" i="1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catechismi come libri di testo</a:t>
                      </a:r>
                      <a:endParaRPr lang="it-IT" sz="17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1173" marR="51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"/>
                        </a:spcAft>
                      </a:pPr>
                      <a:r>
                        <a:rPr lang="it-IT" sz="1700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ma </a:t>
                      </a:r>
                      <a:r>
                        <a:rPr lang="it-IT" sz="1700" i="1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uso dei catechismi</a:t>
                      </a:r>
                      <a:r>
                        <a:rPr lang="it-IT" sz="1700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 in modo corretto, così da far emergere il riferimento </a:t>
                      </a:r>
                      <a:r>
                        <a:rPr lang="it-IT" sz="1700" i="1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e il continuo rimando alla Bibbia</a:t>
                      </a:r>
                      <a:r>
                        <a:rPr lang="it-IT" sz="1700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 (</a:t>
                      </a:r>
                      <a:r>
                        <a:rPr lang="it-IT" sz="1700" dirty="0" err="1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RdC</a:t>
                      </a:r>
                      <a:r>
                        <a:rPr lang="it-IT" sz="1700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 105-107)</a:t>
                      </a:r>
                      <a:endParaRPr lang="it-IT" sz="17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1173" marR="51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766830">
                <a:tc>
                  <a:txBody>
                    <a:bodyPr/>
                    <a:lstStyle/>
                    <a:p>
                      <a:pPr>
                        <a:spcAft>
                          <a:spcPts val="100"/>
                        </a:spcAft>
                      </a:pPr>
                      <a:r>
                        <a:rPr lang="it-IT" sz="1700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Non </a:t>
                      </a:r>
                      <a:r>
                        <a:rPr lang="it-IT" sz="1700" i="1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la morale come buone maniere</a:t>
                      </a:r>
                      <a:endParaRPr lang="it-IT" sz="17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1173" marR="51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"/>
                        </a:spcAft>
                      </a:pPr>
                      <a:r>
                        <a:rPr lang="it-IT" sz="1700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ma </a:t>
                      </a:r>
                      <a:r>
                        <a:rPr lang="it-IT" sz="1700" i="1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la fede che ispira il comportamento morale</a:t>
                      </a:r>
                      <a:r>
                        <a:rPr lang="it-IT" sz="1700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, che nasce dall’incontro e dall’amore verso Gesù</a:t>
                      </a:r>
                      <a:endParaRPr lang="it-IT" sz="17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1173" marR="51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1022439">
                <a:tc>
                  <a:txBody>
                    <a:bodyPr/>
                    <a:lstStyle/>
                    <a:p>
                      <a:pPr>
                        <a:spcAft>
                          <a:spcPts val="100"/>
                        </a:spcAft>
                      </a:pPr>
                      <a:r>
                        <a:rPr lang="it-IT" sz="1700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Non </a:t>
                      </a:r>
                      <a:r>
                        <a:rPr lang="it-IT" sz="1700" i="1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un programma uguale per tutti</a:t>
                      </a:r>
                      <a:endParaRPr lang="it-IT" sz="17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1173" marR="51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"/>
                        </a:spcAft>
                      </a:pPr>
                      <a:r>
                        <a:rPr lang="it-IT" sz="1700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ma </a:t>
                      </a:r>
                      <a:r>
                        <a:rPr lang="it-IT" sz="1700" i="1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itinerari differenziati</a:t>
                      </a:r>
                      <a:r>
                        <a:rPr lang="it-IT" sz="1700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 tenendo conto del cammino personale nel gruppo e dell’evoluzione umana e cristiana dei ragazzi</a:t>
                      </a:r>
                      <a:endParaRPr lang="it-IT" sz="17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1173" marR="51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1278050">
                <a:tc>
                  <a:txBody>
                    <a:bodyPr/>
                    <a:lstStyle/>
                    <a:p>
                      <a:pPr>
                        <a:spcAft>
                          <a:spcPts val="100"/>
                        </a:spcAft>
                      </a:pPr>
                      <a:r>
                        <a:rPr lang="it-IT" sz="1700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Non </a:t>
                      </a:r>
                      <a:r>
                        <a:rPr lang="it-IT" sz="1700" i="1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date prestabilite in base all’età o alla classe</a:t>
                      </a:r>
                      <a:endParaRPr lang="it-IT" sz="17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1173" marR="51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"/>
                        </a:spcAft>
                      </a:pPr>
                      <a:r>
                        <a:rPr lang="it-IT" sz="1700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ma </a:t>
                      </a:r>
                      <a:r>
                        <a:rPr lang="it-IT" sz="1700" i="1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una proposta di un percorso</a:t>
                      </a:r>
                      <a:r>
                        <a:rPr lang="it-IT" sz="1700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 lungo il quale si celebrano </a:t>
                      </a:r>
                      <a:r>
                        <a:rPr lang="it-IT" sz="1700" i="1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tappe graduali</a:t>
                      </a:r>
                      <a:r>
                        <a:rPr lang="it-IT" sz="1700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, culminanti -al momento opportuno- nella celebrazione </a:t>
                      </a:r>
                      <a:r>
                        <a:rPr lang="it-IT" sz="1700" dirty="0" smtClean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dei </a:t>
                      </a:r>
                      <a:r>
                        <a:rPr lang="it-IT" sz="1700" dirty="0">
                          <a:solidFill>
                            <a:srgbClr val="000000"/>
                          </a:solidFill>
                          <a:latin typeface="Arial Unicode MS"/>
                          <a:ea typeface="Times New Roman"/>
                        </a:rPr>
                        <a:t>sacramenti (quando il gruppo è pronto)</a:t>
                      </a:r>
                      <a:endParaRPr lang="it-IT" sz="17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51173" marR="511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8153400" cy="990600"/>
          </a:xfrm>
        </p:spPr>
        <p:txBody>
          <a:bodyPr/>
          <a:lstStyle/>
          <a:p>
            <a:r>
              <a:rPr lang="it-IT" sz="3200" b="1" i="1" dirty="0" smtClean="0">
                <a:solidFill>
                  <a:srgbClr val="FF33CC"/>
                </a:solidFill>
              </a:rPr>
              <a:t>La logica dei tempi nell’itinerario di iniziazione cristiana</a:t>
            </a:r>
            <a:endParaRPr lang="it-IT" sz="3200" dirty="0">
              <a:solidFill>
                <a:srgbClr val="FF33CC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643042" y="1600200"/>
            <a:ext cx="7123006" cy="4495800"/>
          </a:xfrm>
        </p:spPr>
        <p:txBody>
          <a:bodyPr/>
          <a:lstStyle/>
          <a:p>
            <a:r>
              <a:rPr lang="it-IT" b="1" i="1" dirty="0" smtClean="0">
                <a:solidFill>
                  <a:schemeClr val="bg1"/>
                </a:solidFill>
              </a:rPr>
              <a:t>Il primo tempo:       EVANGELIZZAZIONE</a:t>
            </a:r>
            <a:endParaRPr lang="it-IT" b="1" i="1" dirty="0" smtClean="0">
              <a:solidFill>
                <a:srgbClr val="FF0000"/>
              </a:solidFill>
            </a:endParaRPr>
          </a:p>
          <a:p>
            <a:endParaRPr lang="it-IT" b="1" dirty="0" smtClean="0">
              <a:solidFill>
                <a:srgbClr val="FF0000"/>
              </a:solidFill>
            </a:endParaRPr>
          </a:p>
          <a:p>
            <a:r>
              <a:rPr lang="it-IT" sz="3200" b="1" dirty="0" smtClean="0">
                <a:solidFill>
                  <a:srgbClr val="EEB500"/>
                </a:solidFill>
              </a:rPr>
              <a:t>Bisogna porre il fondamento della fede cristiana, cioè Gesù Cristo, purificando le motivazioni della ricerca e chiamando ad una scelta iniziale specifica in vista della vita cristiana nella chiesa cattolica..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D586A5D-250C-43B3-BFBB-BB4189A0272F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285720" y="1714488"/>
            <a:ext cx="1357322" cy="3146437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123138" cy="1004910"/>
          </a:xfrm>
        </p:spPr>
        <p:txBody>
          <a:bodyPr/>
          <a:lstStyle/>
          <a:p>
            <a:r>
              <a:rPr lang="it-IT" sz="3600" b="1" i="1" dirty="0" smtClean="0">
                <a:solidFill>
                  <a:schemeClr val="bg1"/>
                </a:solidFill>
              </a:rPr>
              <a:t/>
            </a:r>
            <a:br>
              <a:rPr lang="it-IT" sz="3600" b="1" i="1" dirty="0" smtClean="0">
                <a:solidFill>
                  <a:schemeClr val="bg1"/>
                </a:solidFill>
              </a:rPr>
            </a:br>
            <a:r>
              <a:rPr lang="it-IT" sz="3600" b="1" i="1" dirty="0" smtClean="0">
                <a:solidFill>
                  <a:schemeClr val="bg1"/>
                </a:solidFill>
              </a:rPr>
              <a:t>Il secondo tempo (il più lungo e articolato):</a:t>
            </a:r>
            <a:r>
              <a:rPr lang="it-IT" sz="3600" b="1" dirty="0" smtClean="0">
                <a:solidFill>
                  <a:schemeClr val="bg1"/>
                </a:solidFill>
              </a:rPr>
              <a:t/>
            </a:r>
            <a:br>
              <a:rPr lang="it-IT" sz="3600" b="1" dirty="0" smtClean="0">
                <a:solidFill>
                  <a:schemeClr val="bg1"/>
                </a:solidFill>
              </a:rPr>
            </a:br>
            <a:r>
              <a:rPr lang="it-IT" sz="3600" b="1" i="1" dirty="0" smtClean="0">
                <a:solidFill>
                  <a:schemeClr val="bg1"/>
                </a:solidFill>
              </a:rPr>
              <a:t>CATECUMENATO!</a:t>
            </a:r>
            <a:r>
              <a:rPr lang="it-IT" b="1" dirty="0" smtClean="0">
                <a:solidFill>
                  <a:schemeClr val="bg1"/>
                </a:solidFill>
              </a:rPr>
              <a:t/>
            </a:r>
            <a:br>
              <a:rPr lang="it-IT" b="1" dirty="0" smtClean="0">
                <a:solidFill>
                  <a:schemeClr val="bg1"/>
                </a:solidFill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214414" y="1600200"/>
            <a:ext cx="7551634" cy="4686320"/>
          </a:xfrm>
        </p:spPr>
        <p:txBody>
          <a:bodyPr/>
          <a:lstStyle/>
          <a:p>
            <a:endParaRPr lang="it-IT" dirty="0" smtClean="0">
              <a:solidFill>
                <a:srgbClr val="FF9900"/>
              </a:solidFill>
            </a:endParaRPr>
          </a:p>
          <a:p>
            <a:r>
              <a:rPr lang="it-IT" dirty="0" smtClean="0">
                <a:solidFill>
                  <a:srgbClr val="FF9900"/>
                </a:solidFill>
              </a:rPr>
              <a:t>Occorre quindi </a:t>
            </a:r>
            <a:r>
              <a:rPr lang="it-IT" b="1" dirty="0" smtClean="0">
                <a:solidFill>
                  <a:srgbClr val="FF9900"/>
                </a:solidFill>
              </a:rPr>
              <a:t>strutturare il cristiano</a:t>
            </a:r>
            <a:r>
              <a:rPr lang="it-IT" dirty="0" smtClean="0">
                <a:solidFill>
                  <a:srgbClr val="FF9900"/>
                </a:solidFill>
              </a:rPr>
              <a:t>, ponendolo in rapporto con il Dio di Gesù Cristo che continua la storia della salvezza oggi con noi - celebrando l’amore di Dio che si dona nel tempo e negli eventi della nostra esistenza - facendo tirocinio di vita cristiana e seguendo Gesù Cristo. Tutto questo ci serve per capire, con calma e libertà, se siamo fatti per la vita cristiana.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D586A5D-250C-43B3-BFBB-BB4189A0272F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285720" y="1928802"/>
            <a:ext cx="1000132" cy="2932123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i="1" dirty="0" smtClean="0">
                <a:solidFill>
                  <a:schemeClr val="bg1"/>
                </a:solidFill>
              </a:rPr>
              <a:t/>
            </a:r>
            <a:br>
              <a:rPr lang="it-IT" sz="3200" b="1" i="1" dirty="0" smtClean="0">
                <a:solidFill>
                  <a:schemeClr val="bg1"/>
                </a:solidFill>
              </a:rPr>
            </a:br>
            <a:r>
              <a:rPr lang="it-IT" sz="3200" b="1" i="1" dirty="0" smtClean="0">
                <a:solidFill>
                  <a:schemeClr val="bg1"/>
                </a:solidFill>
              </a:rPr>
              <a:t>Il terzo tempo (l’ultima quaresima):</a:t>
            </a:r>
            <a:r>
              <a:rPr lang="it-IT" sz="3200" b="1" dirty="0" smtClean="0">
                <a:solidFill>
                  <a:schemeClr val="bg1"/>
                </a:solidFill>
              </a:rPr>
              <a:t/>
            </a:r>
            <a:br>
              <a:rPr lang="it-IT" sz="3200" b="1" dirty="0" smtClean="0">
                <a:solidFill>
                  <a:schemeClr val="bg1"/>
                </a:solidFill>
              </a:rPr>
            </a:br>
            <a:r>
              <a:rPr lang="it-IT" sz="3200" b="1" i="1" dirty="0" smtClean="0">
                <a:solidFill>
                  <a:schemeClr val="bg1"/>
                </a:solidFill>
              </a:rPr>
              <a:t>PREPARAZIONE IMMEDIATA </a:t>
            </a:r>
            <a:r>
              <a:rPr lang="it-IT" b="1" dirty="0" smtClean="0">
                <a:solidFill>
                  <a:schemeClr val="bg1"/>
                </a:solidFill>
              </a:rPr>
              <a:t/>
            </a:r>
            <a:br>
              <a:rPr lang="it-IT" b="1" dirty="0" smtClean="0">
                <a:solidFill>
                  <a:schemeClr val="bg1"/>
                </a:solidFill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643042" y="1600200"/>
            <a:ext cx="7123006" cy="3328998"/>
          </a:xfrm>
        </p:spPr>
        <p:txBody>
          <a:bodyPr/>
          <a:lstStyle/>
          <a:p>
            <a:endParaRPr lang="it-IT" sz="3200" dirty="0" smtClean="0">
              <a:solidFill>
                <a:srgbClr val="FF9900"/>
              </a:solidFill>
            </a:endParaRPr>
          </a:p>
          <a:p>
            <a:r>
              <a:rPr lang="it-IT" sz="3200" dirty="0" smtClean="0">
                <a:solidFill>
                  <a:srgbClr val="FF9900"/>
                </a:solidFill>
              </a:rPr>
              <a:t>Si tratta ora di aprire la nostra vita ad </a:t>
            </a:r>
            <a:r>
              <a:rPr lang="it-IT" sz="3200" b="1" dirty="0" smtClean="0">
                <a:solidFill>
                  <a:srgbClr val="FF9900"/>
                </a:solidFill>
              </a:rPr>
              <a:t>accogliere il dono</a:t>
            </a:r>
            <a:r>
              <a:rPr lang="it-IT" sz="3200" dirty="0" smtClean="0">
                <a:solidFill>
                  <a:srgbClr val="FF9900"/>
                </a:solidFill>
              </a:rPr>
              <a:t> della salvezza in Cristo nella Veglia pasquale attraverso i sacramenti del Battesimo Cresima Eucaristia. Lo invochiamo, ci purifichiamo.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D586A5D-250C-43B3-BFBB-BB4189A0272F}" type="slidenum">
              <a:rPr lang="it-IT" smtClean="0"/>
              <a:pPr>
                <a:defRPr/>
              </a:pPr>
              <a:t>33</a:t>
            </a:fld>
            <a:endParaRPr lang="it-IT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500034" y="2000240"/>
            <a:ext cx="1000132" cy="2932123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23115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1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“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500034" y="1928802"/>
            <a:ext cx="7837386" cy="4071966"/>
          </a:xfrm>
        </p:spPr>
        <p:txBody>
          <a:bodyPr/>
          <a:lstStyle/>
          <a:p>
            <a:r>
              <a:rPr lang="it-IT" sz="2800" i="1" dirty="0" smtClean="0">
                <a:solidFill>
                  <a:srgbClr val="00FF00"/>
                </a:solidFill>
              </a:rPr>
              <a:t>“Dio, ricco di misericordia, per il grande amore con cui ci ha amati, da morti che eravamo per i peccati, ci ha fatto rivivere in Cristo: per grazia infatti siamo salvati” (</a:t>
            </a:r>
            <a:r>
              <a:rPr lang="it-IT" sz="2800" i="1" dirty="0" err="1" smtClean="0">
                <a:solidFill>
                  <a:srgbClr val="00FF00"/>
                </a:solidFill>
              </a:rPr>
              <a:t>Ef</a:t>
            </a:r>
            <a:r>
              <a:rPr lang="it-IT" sz="2800" i="1" dirty="0" smtClean="0">
                <a:solidFill>
                  <a:srgbClr val="00FF00"/>
                </a:solidFill>
              </a:rPr>
              <a:t> 2,5).</a:t>
            </a:r>
            <a:endParaRPr lang="it-IT" sz="2800" dirty="0" smtClean="0">
              <a:solidFill>
                <a:srgbClr val="00FF00"/>
              </a:solidFill>
            </a:endParaRPr>
          </a:p>
          <a:p>
            <a:r>
              <a:rPr lang="it-IT" sz="2800" dirty="0" smtClean="0">
                <a:solidFill>
                  <a:srgbClr val="FF9900"/>
                </a:solidFill>
              </a:rPr>
              <a:t>Celebrazione dei </a:t>
            </a:r>
            <a:r>
              <a:rPr lang="it-IT" sz="2800" b="1" dirty="0" smtClean="0">
                <a:solidFill>
                  <a:srgbClr val="FF9900"/>
                </a:solidFill>
              </a:rPr>
              <a:t>sacramenti della iniziazione cristiana</a:t>
            </a:r>
            <a:r>
              <a:rPr lang="it-IT" sz="2800" dirty="0" smtClean="0">
                <a:solidFill>
                  <a:srgbClr val="FF9900"/>
                </a:solidFill>
              </a:rPr>
              <a:t>: (Battesimo) Cresima Eucaristia per diventare creature nuove, partecipi della natura divina, familiari di Dio, figli nel Figlio Gesù, cristiani nella chiesa </a:t>
            </a:r>
            <a:r>
              <a:rPr lang="it-IT" sz="2800" dirty="0" err="1" smtClean="0">
                <a:solidFill>
                  <a:srgbClr val="FF9900"/>
                </a:solidFill>
              </a:rPr>
              <a:t>cattolica…</a:t>
            </a:r>
            <a:r>
              <a:rPr lang="it-IT" sz="2800" dirty="0" smtClean="0">
                <a:solidFill>
                  <a:srgbClr val="FF9900"/>
                </a:solidFill>
              </a:rPr>
              <a:t>..</a:t>
            </a:r>
          </a:p>
          <a:p>
            <a:pPr lvl="2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D586A5D-250C-43B3-BFBB-BB4189A0272F}" type="slidenum">
              <a:rPr lang="it-IT" smtClean="0"/>
              <a:pPr>
                <a:defRPr/>
              </a:pPr>
              <a:t>34</a:t>
            </a:fld>
            <a:endParaRPr lang="it-IT"/>
          </a:p>
        </p:txBody>
      </p:sp>
      <p:sp>
        <p:nvSpPr>
          <p:cNvPr id="8" name="Freccia in giù 7"/>
          <p:cNvSpPr/>
          <p:nvPr/>
        </p:nvSpPr>
        <p:spPr>
          <a:xfrm>
            <a:off x="1285852" y="214290"/>
            <a:ext cx="635798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785918" y="1600200"/>
            <a:ext cx="6980130" cy="4495800"/>
          </a:xfrm>
        </p:spPr>
        <p:txBody>
          <a:bodyPr/>
          <a:lstStyle/>
          <a:p>
            <a:r>
              <a:rPr lang="it-IT" sz="4400" b="1" i="1" dirty="0" smtClean="0">
                <a:solidFill>
                  <a:schemeClr val="bg1"/>
                </a:solidFill>
              </a:rPr>
              <a:t>Il quarto tempo:</a:t>
            </a:r>
            <a:endParaRPr lang="it-IT" sz="4400" b="1" dirty="0" smtClean="0">
              <a:solidFill>
                <a:schemeClr val="bg1"/>
              </a:solidFill>
            </a:endParaRPr>
          </a:p>
          <a:p>
            <a:r>
              <a:rPr lang="it-IT" sz="4400" b="1" i="1" dirty="0" smtClean="0">
                <a:solidFill>
                  <a:schemeClr val="bg1"/>
                </a:solidFill>
              </a:rPr>
              <a:t>MISTAGOGIA!</a:t>
            </a:r>
          </a:p>
          <a:p>
            <a:endParaRPr lang="it-IT" sz="4400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rgbClr val="FFC000"/>
                </a:solidFill>
              </a:rPr>
              <a:t>Come e dove vivere ciò che sono diventato.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D586A5D-250C-43B3-BFBB-BB4189A0272F}" type="slidenum">
              <a:rPr lang="it-IT" smtClean="0"/>
              <a:pPr>
                <a:defRPr/>
              </a:pPr>
              <a:t>35</a:t>
            </a:fld>
            <a:endParaRPr lang="it-IT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500034" y="2000240"/>
            <a:ext cx="1000132" cy="2932123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237312"/>
            <a:ext cx="838200" cy="38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B1A3F068-64F9-4AD2-98D1-C339E87B41F5}" type="slidenum">
              <a:rPr lang="it-IT" smtClean="0"/>
              <a:pPr/>
              <a:t>36</a:t>
            </a:fld>
            <a:endParaRPr lang="it-IT" dirty="0" smtClean="0"/>
          </a:p>
        </p:txBody>
      </p:sp>
      <p:sp>
        <p:nvSpPr>
          <p:cNvPr id="4" name="Rettangolo 5"/>
          <p:cNvSpPr>
            <a:spLocks noChangeArrowheads="1"/>
          </p:cNvSpPr>
          <p:nvPr/>
        </p:nvSpPr>
        <p:spPr bwMode="auto">
          <a:xfrm>
            <a:off x="1475656" y="188640"/>
            <a:ext cx="633538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5400" b="1" i="1" dirty="0" smtClean="0">
                <a:solidFill>
                  <a:srgbClr val="00FF00"/>
                </a:solidFill>
                <a:latin typeface="Verdana" pitchFamily="34" charset="0"/>
              </a:rPr>
              <a:t>Fase espressiva</a:t>
            </a:r>
            <a:endParaRPr lang="it-IT" sz="5400" dirty="0">
              <a:solidFill>
                <a:srgbClr val="00FF00"/>
              </a:solidFill>
            </a:endParaRPr>
          </a:p>
        </p:txBody>
      </p:sp>
      <p:pic>
        <p:nvPicPr>
          <p:cNvPr id="6" name="Immagine 5" descr="SAGO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276872"/>
            <a:ext cx="2656717" cy="325903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8785" name="Rectangle 1"/>
          <p:cNvSpPr>
            <a:spLocks noChangeArrowheads="1"/>
          </p:cNvSpPr>
          <p:nvPr/>
        </p:nvSpPr>
        <p:spPr bwMode="auto">
          <a:xfrm>
            <a:off x="3131840" y="1556792"/>
            <a:ext cx="583264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Identità del nuovo catechista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A partire dalle cose ascoltate, identificare concretamente gli elementi della logica catecumenale: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ahoma" pitchFamily="34" charset="0"/>
              <a:cs typeface="Tahoma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ahoma" pitchFamily="34" charset="0"/>
                <a:cs typeface="Tahoma" pitchFamily="34" charset="0"/>
              </a:rPr>
              <a:t> quali convinzioni nuove è necessario acquisire come catechisti? (si collocano gli elementi dentro la sagoma);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ahoma" pitchFamily="34" charset="0"/>
              <a:cs typeface="Tahoma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ea typeface="Tahoma" pitchFamily="34" charset="0"/>
                <a:cs typeface="Tahoma" pitchFamily="34" charset="0"/>
              </a:rPr>
              <a:t>2.</a:t>
            </a:r>
            <a:r>
              <a:rPr kumimoji="0" lang="it-IT" sz="2000" b="0" i="1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ea typeface="Tahoma" pitchFamily="34" charset="0"/>
                <a:cs typeface="Tahoma" pitchFamily="34" charset="0"/>
              </a:rPr>
              <a:t>    </a:t>
            </a: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ea typeface="Tahoma" pitchFamily="34" charset="0"/>
                <a:cs typeface="Tahoma" pitchFamily="34" charset="0"/>
              </a:rPr>
              <a:t>nuovo lavoro devono svolgere i catechisti per attuare la “logica catecumenale”? (collocare questi elementi fuori dalla sagoma).</a:t>
            </a:r>
            <a:endParaRPr kumimoji="0" lang="it-IT" sz="2000" b="1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237312"/>
            <a:ext cx="838200" cy="38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B1A3F068-64F9-4AD2-98D1-C339E87B41F5}" type="slidenum">
              <a:rPr lang="it-IT" smtClean="0"/>
              <a:pPr/>
              <a:t>37</a:t>
            </a:fld>
            <a:endParaRPr lang="it-IT" dirty="0" smtClean="0"/>
          </a:p>
        </p:txBody>
      </p:sp>
      <p:pic>
        <p:nvPicPr>
          <p:cNvPr id="5" name="Immagine 4" descr="gallery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876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Immagine 5" descr="gallery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571876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Immagine 6" descr="gallery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571876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9" name="Immagine 8" descr="gallery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571876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Immagine 9" descr="gallery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571876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1" name="Immagine 10" descr="gallery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71876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000628" y="2857496"/>
            <a:ext cx="370872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600" b="1" i="1" dirty="0" smtClean="0">
                <a:latin typeface="Comic Sans MS" pitchFamily="66" charset="0"/>
              </a:rPr>
              <a:t>Arrivederci al prossimo incontro</a:t>
            </a:r>
            <a:endParaRPr lang="it-IT" sz="36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"/>
          <p:cNvSpPr txBox="1">
            <a:spLocks noChangeArrowheads="1"/>
          </p:cNvSpPr>
          <p:nvPr/>
        </p:nvSpPr>
        <p:spPr bwMode="auto">
          <a:xfrm>
            <a:off x="1116013" y="188913"/>
            <a:ext cx="75612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2800" b="1"/>
          </a:p>
          <a:p>
            <a:r>
              <a:rPr lang="it-IT" sz="2800" b="1"/>
              <a:t> </a:t>
            </a:r>
          </a:p>
          <a:p>
            <a:pPr>
              <a:lnSpc>
                <a:spcPct val="150000"/>
              </a:lnSpc>
            </a:pPr>
            <a:endParaRPr lang="it-IT" sz="2800" b="1"/>
          </a:p>
        </p:txBody>
      </p:sp>
      <p:sp>
        <p:nvSpPr>
          <p:cNvPr id="14344" name="Segnaposto numero diapositiva 9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237312"/>
            <a:ext cx="838200" cy="38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214396FB-36A0-4FA8-A132-463CEB592B63}" type="slidenum">
              <a:rPr lang="it-IT" smtClean="0"/>
              <a:pPr/>
              <a:t>4</a:t>
            </a:fld>
            <a:endParaRPr lang="it-IT" dirty="0" smtClean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857620" y="2285992"/>
            <a:ext cx="396044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AutoNum type="arabicPeriod"/>
              <a:tabLst>
                <a:tab pos="228600" algn="l"/>
              </a:tabLst>
            </a:pPr>
            <a:r>
              <a:rPr lang="it-IT" sz="2800" b="1" dirty="0" smtClean="0">
                <a:solidFill>
                  <a:srgbClr val="00FF00"/>
                </a:solidFill>
              </a:rPr>
              <a:t>  La logica di </a:t>
            </a:r>
          </a:p>
          <a:p>
            <a:pPr marL="457200" indent="-457200">
              <a:tabLst>
                <a:tab pos="228600" algn="l"/>
              </a:tabLst>
            </a:pPr>
            <a:r>
              <a:rPr lang="it-IT" sz="2800" b="1" dirty="0" smtClean="0">
                <a:solidFill>
                  <a:srgbClr val="00FF00"/>
                </a:solidFill>
              </a:rPr>
              <a:t>       un percorso</a:t>
            </a:r>
          </a:p>
          <a:p>
            <a:pPr marL="457200" indent="-457200">
              <a:tabLst>
                <a:tab pos="228600" algn="l"/>
              </a:tabLst>
            </a:pPr>
            <a:r>
              <a:rPr lang="it-IT" sz="2800" b="1" dirty="0" smtClean="0">
                <a:solidFill>
                  <a:srgbClr val="00FF00"/>
                </a:solidFill>
              </a:rPr>
              <a:t>       catecumenale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Diagramma 10"/>
          <p:cNvGraphicFramePr/>
          <p:nvPr/>
        </p:nvGraphicFramePr>
        <p:xfrm>
          <a:off x="571472" y="1857364"/>
          <a:ext cx="32038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"/>
          <p:cNvSpPr txBox="1">
            <a:spLocks noChangeArrowheads="1"/>
          </p:cNvSpPr>
          <p:nvPr/>
        </p:nvSpPr>
        <p:spPr bwMode="auto">
          <a:xfrm>
            <a:off x="1116013" y="188913"/>
            <a:ext cx="75612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2800" b="1"/>
          </a:p>
          <a:p>
            <a:r>
              <a:rPr lang="it-IT" sz="2800" b="1"/>
              <a:t> </a:t>
            </a:r>
          </a:p>
          <a:p>
            <a:pPr>
              <a:lnSpc>
                <a:spcPct val="150000"/>
              </a:lnSpc>
            </a:pPr>
            <a:endParaRPr lang="it-IT" sz="2800" b="1"/>
          </a:p>
        </p:txBody>
      </p:sp>
      <p:sp>
        <p:nvSpPr>
          <p:cNvPr id="14344" name="Segnaposto numero diapositiva 9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237312"/>
            <a:ext cx="838200" cy="38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214396FB-36A0-4FA8-A132-463CEB592B63}" type="slidenum">
              <a:rPr lang="it-IT" smtClean="0"/>
              <a:pPr/>
              <a:t>5</a:t>
            </a:fld>
            <a:endParaRPr lang="it-IT" dirty="0" smtClean="0"/>
          </a:p>
        </p:txBody>
      </p:sp>
      <p:sp>
        <p:nvSpPr>
          <p:cNvPr id="9" name="Rettangolo 8"/>
          <p:cNvSpPr/>
          <p:nvPr/>
        </p:nvSpPr>
        <p:spPr>
          <a:xfrm>
            <a:off x="4932040" y="2276872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si compie un itinerario catecumenale quando cambia qualcosa nella persona e nella vita</a:t>
            </a:r>
            <a:r>
              <a:rPr lang="it-IT" sz="2400" dirty="0" smtClean="0">
                <a:solidFill>
                  <a:srgbClr val="FFFF00"/>
                </a:solidFill>
              </a:rPr>
              <a:t>, </a:t>
            </a:r>
            <a:endParaRPr lang="it-IT" sz="2400" dirty="0">
              <a:solidFill>
                <a:srgbClr val="FFFF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404664"/>
            <a:ext cx="914400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it-IT" sz="2300" b="1" dirty="0" smtClean="0"/>
              <a:t>1.1 Non è un corso né</a:t>
            </a:r>
            <a:r>
              <a:rPr lang="it-IT" sz="2300" b="1" i="1" dirty="0" smtClean="0"/>
              <a:t> </a:t>
            </a:r>
            <a:r>
              <a:rPr lang="it-IT" sz="2300" b="1" dirty="0" smtClean="0"/>
              <a:t>coinvolge solo gli aspetti catechistici;</a:t>
            </a:r>
          </a:p>
          <a:p>
            <a:pPr marL="342900" indent="-342900"/>
            <a:endParaRPr lang="it-IT" sz="2400" dirty="0"/>
          </a:p>
        </p:txBody>
      </p:sp>
      <p:sp>
        <p:nvSpPr>
          <p:cNvPr id="11" name="Rettangolo 10"/>
          <p:cNvSpPr/>
          <p:nvPr/>
        </p:nvSpPr>
        <p:spPr>
          <a:xfrm>
            <a:off x="0" y="5157192"/>
            <a:ext cx="932452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300" b="1" dirty="0" smtClean="0"/>
              <a:t>si acquisiscono abilità di fare le cose di prima in modo nuovo.</a:t>
            </a:r>
            <a:endParaRPr lang="it-IT" sz="2300" b="1" dirty="0"/>
          </a:p>
        </p:txBody>
      </p:sp>
      <p:pic>
        <p:nvPicPr>
          <p:cNvPr id="12" name="Immagine 11" descr="1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772816"/>
            <a:ext cx="3096344" cy="329614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"/>
          <p:cNvSpPr txBox="1">
            <a:spLocks noChangeArrowheads="1"/>
          </p:cNvSpPr>
          <p:nvPr/>
        </p:nvSpPr>
        <p:spPr bwMode="auto">
          <a:xfrm>
            <a:off x="0" y="188913"/>
            <a:ext cx="9143999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it-IT" sz="2800" b="1"/>
          </a:p>
          <a:p>
            <a:r>
              <a:rPr lang="it-IT" sz="2800" b="1"/>
              <a:t> </a:t>
            </a:r>
          </a:p>
          <a:p>
            <a:pPr>
              <a:lnSpc>
                <a:spcPct val="150000"/>
              </a:lnSpc>
            </a:pPr>
            <a:endParaRPr lang="it-IT" sz="2800" b="1"/>
          </a:p>
        </p:txBody>
      </p:sp>
      <p:sp>
        <p:nvSpPr>
          <p:cNvPr id="14344" name="Segnaposto numero diapositiva 9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237312"/>
            <a:ext cx="838200" cy="38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214396FB-36A0-4FA8-A132-463CEB592B63}" type="slidenum">
              <a:rPr lang="it-IT" smtClean="0"/>
              <a:pPr/>
              <a:t>6</a:t>
            </a:fld>
            <a:endParaRPr lang="it-IT" dirty="0" smtClean="0"/>
          </a:p>
        </p:txBody>
      </p:sp>
      <p:sp>
        <p:nvSpPr>
          <p:cNvPr id="7" name="Rettangolo 6"/>
          <p:cNvSpPr/>
          <p:nvPr/>
        </p:nvSpPr>
        <p:spPr>
          <a:xfrm>
            <a:off x="0" y="184482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Si</a:t>
            </a:r>
            <a:r>
              <a:rPr lang="it-IT" sz="2400" b="1" i="1" dirty="0" smtClean="0">
                <a:solidFill>
                  <a:srgbClr val="FFFF00"/>
                </a:solidFill>
              </a:rPr>
              <a:t> </a:t>
            </a:r>
            <a:r>
              <a:rPr lang="it-IT" sz="2400" b="1" dirty="0" smtClean="0">
                <a:solidFill>
                  <a:srgbClr val="FFFF00"/>
                </a:solidFill>
              </a:rPr>
              <a:t>tratta di partire dalla situazione </a:t>
            </a:r>
          </a:p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concreta dell’individuo </a:t>
            </a:r>
            <a:endParaRPr lang="it-IT" sz="2400" b="1" dirty="0">
              <a:solidFill>
                <a:srgbClr val="FFFF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67544" y="3068960"/>
            <a:ext cx="3029997" cy="369332"/>
          </a:xfrm>
          <a:prstGeom prst="rect">
            <a:avLst/>
          </a:prstGeom>
          <a:ln w="2540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it-IT" b="1" dirty="0" smtClean="0"/>
              <a:t>famiglia da cui proviene,</a:t>
            </a:r>
            <a:endParaRPr lang="it-IT" b="1" dirty="0"/>
          </a:p>
        </p:txBody>
      </p:sp>
      <p:sp>
        <p:nvSpPr>
          <p:cNvPr id="10" name="Rettangolo 9"/>
          <p:cNvSpPr/>
          <p:nvPr/>
        </p:nvSpPr>
        <p:spPr>
          <a:xfrm>
            <a:off x="3275856" y="3717032"/>
            <a:ext cx="2509020" cy="369332"/>
          </a:xfrm>
          <a:prstGeom prst="rect">
            <a:avLst/>
          </a:prstGeom>
          <a:ln w="2540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b="1" dirty="0" smtClean="0"/>
              <a:t>ambiente culturale, </a:t>
            </a:r>
            <a:endParaRPr lang="it-IT" b="1" dirty="0"/>
          </a:p>
        </p:txBody>
      </p:sp>
      <p:sp>
        <p:nvSpPr>
          <p:cNvPr id="11" name="Rettangolo 10"/>
          <p:cNvSpPr/>
          <p:nvPr/>
        </p:nvSpPr>
        <p:spPr>
          <a:xfrm>
            <a:off x="5652120" y="4293096"/>
            <a:ext cx="3058851" cy="369332"/>
          </a:xfrm>
          <a:prstGeom prst="rect">
            <a:avLst/>
          </a:prstGeom>
          <a:ln w="2540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b="1" dirty="0" smtClean="0"/>
              <a:t>motivi delle sue scelte …</a:t>
            </a:r>
            <a:endParaRPr lang="it-IT" b="1" dirty="0"/>
          </a:p>
        </p:txBody>
      </p:sp>
      <p:sp>
        <p:nvSpPr>
          <p:cNvPr id="12" name="Rettangolo 11"/>
          <p:cNvSpPr/>
          <p:nvPr/>
        </p:nvSpPr>
        <p:spPr>
          <a:xfrm>
            <a:off x="0" y="501317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 smtClean="0">
                <a:solidFill>
                  <a:srgbClr val="FFFF00"/>
                </a:solidFill>
              </a:rPr>
              <a:t>per costruire su misura un abito nuovo, che è il cristiano,</a:t>
            </a:r>
          </a:p>
          <a:p>
            <a:pPr algn="ctr"/>
            <a:r>
              <a:rPr lang="it-IT" sz="2200" b="1" dirty="0" smtClean="0">
                <a:solidFill>
                  <a:srgbClr val="FFFF00"/>
                </a:solidFill>
              </a:rPr>
              <a:t> così come la Parola di Dio ce lo annuncia. </a:t>
            </a:r>
            <a:endParaRPr lang="it-IT" sz="2200" b="1" dirty="0">
              <a:solidFill>
                <a:srgbClr val="FFFF00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39552" y="188640"/>
            <a:ext cx="799288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 smtClean="0"/>
              <a:t>1.2 Bisogna porre i fondamenti, cominciando da capo e mettere al centro dell’itinerario </a:t>
            </a:r>
          </a:p>
          <a:p>
            <a:pPr algn="ctr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persona del catecumeno</a:t>
            </a:r>
            <a:r>
              <a:rPr lang="it-IT" sz="2200" b="1" dirty="0" smtClean="0"/>
              <a:t>. </a:t>
            </a:r>
            <a:endParaRPr lang="it-IT" sz="2200" b="1" dirty="0"/>
          </a:p>
        </p:txBody>
      </p:sp>
      <p:cxnSp>
        <p:nvCxnSpPr>
          <p:cNvPr id="16" name="Connettore 2 15"/>
          <p:cNvCxnSpPr/>
          <p:nvPr/>
        </p:nvCxnSpPr>
        <p:spPr>
          <a:xfrm flipH="1">
            <a:off x="1763688" y="2564904"/>
            <a:ext cx="720080" cy="33833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4427984" y="2924944"/>
            <a:ext cx="0" cy="62636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6228184" y="2924944"/>
            <a:ext cx="1008112" cy="108012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"/>
          <p:cNvSpPr txBox="1">
            <a:spLocks noChangeArrowheads="1"/>
          </p:cNvSpPr>
          <p:nvPr/>
        </p:nvSpPr>
        <p:spPr bwMode="auto">
          <a:xfrm>
            <a:off x="1116013" y="188913"/>
            <a:ext cx="75612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2800" b="1"/>
          </a:p>
          <a:p>
            <a:r>
              <a:rPr lang="it-IT" sz="2800" b="1"/>
              <a:t> </a:t>
            </a:r>
          </a:p>
          <a:p>
            <a:pPr>
              <a:lnSpc>
                <a:spcPct val="150000"/>
              </a:lnSpc>
            </a:pPr>
            <a:endParaRPr lang="it-IT" sz="2800" b="1"/>
          </a:p>
        </p:txBody>
      </p:sp>
      <p:sp>
        <p:nvSpPr>
          <p:cNvPr id="14344" name="Segnaposto numero diapositiva 9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237312"/>
            <a:ext cx="838200" cy="38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214396FB-36A0-4FA8-A132-463CEB592B63}" type="slidenum">
              <a:rPr lang="it-IT" smtClean="0"/>
              <a:pPr/>
              <a:t>7</a:t>
            </a:fld>
            <a:endParaRPr lang="it-IT" dirty="0" smtClean="0"/>
          </a:p>
        </p:txBody>
      </p:sp>
      <p:sp>
        <p:nvSpPr>
          <p:cNvPr id="7" name="Rettangolo 6"/>
          <p:cNvSpPr/>
          <p:nvPr/>
        </p:nvSpPr>
        <p:spPr>
          <a:xfrm>
            <a:off x="0" y="18864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600" b="1" dirty="0" smtClean="0"/>
              <a:t>1.3 Il cammino è progressivo, graduale, </a:t>
            </a:r>
          </a:p>
          <a:p>
            <a:pPr algn="ctr"/>
            <a:r>
              <a:rPr lang="it-IT" sz="2600" b="1" dirty="0" smtClean="0"/>
              <a:t>a tappe concluse:</a:t>
            </a:r>
            <a:endParaRPr lang="it-IT" sz="2600" b="1" dirty="0"/>
          </a:p>
        </p:txBody>
      </p:sp>
      <p:sp>
        <p:nvSpPr>
          <p:cNvPr id="9" name="Rettangolo 8"/>
          <p:cNvSpPr/>
          <p:nvPr/>
        </p:nvSpPr>
        <p:spPr>
          <a:xfrm>
            <a:off x="395536" y="2132856"/>
            <a:ext cx="82809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600" b="1" dirty="0" smtClean="0">
                <a:solidFill>
                  <a:srgbClr val="FFFF00"/>
                </a:solidFill>
              </a:rPr>
              <a:t>la Parola di Dio e l’esperienza della conversione</a:t>
            </a:r>
          </a:p>
          <a:p>
            <a:pPr algn="ctr"/>
            <a:r>
              <a:rPr lang="it-IT" sz="2600" b="1" dirty="0" smtClean="0">
                <a:solidFill>
                  <a:srgbClr val="FFFF00"/>
                </a:solidFill>
              </a:rPr>
              <a:t>ci induce a credere che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907704" y="4797152"/>
            <a:ext cx="5214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si può fare tutto subito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reccia in giù 11"/>
          <p:cNvSpPr/>
          <p:nvPr/>
        </p:nvSpPr>
        <p:spPr>
          <a:xfrm>
            <a:off x="2915816" y="3501008"/>
            <a:ext cx="3024336" cy="1008112"/>
          </a:xfrm>
          <a:prstGeom prst="downArrow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"/>
          <p:cNvSpPr txBox="1">
            <a:spLocks noChangeArrowheads="1"/>
          </p:cNvSpPr>
          <p:nvPr/>
        </p:nvSpPr>
        <p:spPr bwMode="auto">
          <a:xfrm>
            <a:off x="1116013" y="188913"/>
            <a:ext cx="75612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2800" b="1"/>
          </a:p>
          <a:p>
            <a:r>
              <a:rPr lang="it-IT" sz="2800" b="1"/>
              <a:t> </a:t>
            </a:r>
          </a:p>
          <a:p>
            <a:pPr>
              <a:lnSpc>
                <a:spcPct val="150000"/>
              </a:lnSpc>
            </a:pPr>
            <a:endParaRPr lang="it-IT" sz="2800" b="1"/>
          </a:p>
        </p:txBody>
      </p:sp>
      <p:sp>
        <p:nvSpPr>
          <p:cNvPr id="14344" name="Segnaposto numero diapositiva 9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237312"/>
            <a:ext cx="838200" cy="38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214396FB-36A0-4FA8-A132-463CEB592B63}" type="slidenum">
              <a:rPr lang="it-IT" smtClean="0"/>
              <a:pPr/>
              <a:t>8</a:t>
            </a:fld>
            <a:endParaRPr lang="it-IT" dirty="0" smtClean="0"/>
          </a:p>
        </p:txBody>
      </p:sp>
      <p:sp>
        <p:nvSpPr>
          <p:cNvPr id="7" name="Rettangolo 6"/>
          <p:cNvSpPr/>
          <p:nvPr/>
        </p:nvSpPr>
        <p:spPr>
          <a:xfrm>
            <a:off x="1115616" y="2564904"/>
            <a:ext cx="3096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400" b="1" dirty="0" smtClean="0">
                <a:solidFill>
                  <a:srgbClr val="FF9900"/>
                </a:solidFill>
              </a:rPr>
              <a:t>tutto dipende dalla grazia di Dio e dalla risposta dell’uomo </a:t>
            </a:r>
            <a:endParaRPr lang="it-IT" sz="2400" b="1" dirty="0">
              <a:solidFill>
                <a:srgbClr val="FF99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33265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 smtClean="0"/>
              <a:t>1.4  A qualsiasi punto del cammino, ci si sente liberi e senza scadenze precostituite, senza pressioni sociali o culturali: </a:t>
            </a:r>
            <a:endParaRPr lang="it-IT" sz="2200" b="1" dirty="0"/>
          </a:p>
        </p:txBody>
      </p:sp>
      <p:sp>
        <p:nvSpPr>
          <p:cNvPr id="9" name="Rettangolo 8"/>
          <p:cNvSpPr/>
          <p:nvPr/>
        </p:nvSpPr>
        <p:spPr>
          <a:xfrm>
            <a:off x="0" y="494116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 smtClean="0"/>
              <a:t>Se essa tarda a venire, si rimanda. </a:t>
            </a:r>
          </a:p>
          <a:p>
            <a:pPr algn="ctr"/>
            <a:r>
              <a:rPr lang="it-IT" sz="2200" b="1" dirty="0" smtClean="0"/>
              <a:t>Non si deve forzare nessuno.</a:t>
            </a:r>
            <a:endParaRPr lang="it-IT" sz="2200" b="1" dirty="0"/>
          </a:p>
        </p:txBody>
      </p:sp>
      <p:pic>
        <p:nvPicPr>
          <p:cNvPr id="10" name="Immagine 9" descr="anate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916832"/>
            <a:ext cx="3746748" cy="277058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"/>
          <p:cNvSpPr txBox="1">
            <a:spLocks noChangeArrowheads="1"/>
          </p:cNvSpPr>
          <p:nvPr/>
        </p:nvSpPr>
        <p:spPr bwMode="auto">
          <a:xfrm>
            <a:off x="1116013" y="188913"/>
            <a:ext cx="75612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2800" b="1"/>
          </a:p>
          <a:p>
            <a:r>
              <a:rPr lang="it-IT" sz="2800" b="1"/>
              <a:t> </a:t>
            </a:r>
          </a:p>
          <a:p>
            <a:pPr>
              <a:lnSpc>
                <a:spcPct val="150000"/>
              </a:lnSpc>
            </a:pPr>
            <a:endParaRPr lang="it-IT" sz="2800" b="1"/>
          </a:p>
        </p:txBody>
      </p:sp>
      <p:sp>
        <p:nvSpPr>
          <p:cNvPr id="14344" name="Segnaposto numero diapositiva 9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237312"/>
            <a:ext cx="838200" cy="38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214396FB-36A0-4FA8-A132-463CEB592B63}" type="slidenum">
              <a:rPr lang="it-IT" smtClean="0"/>
              <a:pPr/>
              <a:t>9</a:t>
            </a:fld>
            <a:endParaRPr lang="it-IT" dirty="0" smtClean="0"/>
          </a:p>
        </p:txBody>
      </p:sp>
      <p:sp>
        <p:nvSpPr>
          <p:cNvPr id="9" name="Rettangolo 8"/>
          <p:cNvSpPr/>
          <p:nvPr/>
        </p:nvSpPr>
        <p:spPr>
          <a:xfrm>
            <a:off x="0" y="26064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80975" algn="l"/>
                <a:tab pos="360363" algn="l"/>
              </a:tabLst>
            </a:pPr>
            <a:r>
              <a:rPr lang="it-IT" sz="2200" b="1" dirty="0" smtClean="0"/>
              <a:t>1.5   Non è cammino di iniziazione se non si appoggia e</a:t>
            </a:r>
          </a:p>
          <a:p>
            <a:pPr algn="ctr">
              <a:tabLst>
                <a:tab pos="1262063" algn="l"/>
                <a:tab pos="1339850" algn="l"/>
              </a:tabLst>
            </a:pPr>
            <a:r>
              <a:rPr lang="it-IT" sz="2200" b="1" dirty="0" smtClean="0"/>
              <a:t>          non introduce ad una comunità visibile e concreta. </a:t>
            </a:r>
            <a:endParaRPr lang="it-IT" sz="2200" b="1" dirty="0"/>
          </a:p>
        </p:txBody>
      </p:sp>
      <p:sp>
        <p:nvSpPr>
          <p:cNvPr id="10" name="Rettangolo 9"/>
          <p:cNvSpPr/>
          <p:nvPr/>
        </p:nvSpPr>
        <p:spPr>
          <a:xfrm>
            <a:off x="179512" y="2852936"/>
            <a:ext cx="5131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/>
              <a:t>Non si diventa cristiani da </a:t>
            </a:r>
            <a:r>
              <a:rPr lang="it-IT" sz="2400" b="1" dirty="0" err="1" smtClean="0"/>
              <a:t>soli…</a:t>
            </a:r>
            <a:endParaRPr lang="it-IT" sz="2400" b="1" dirty="0"/>
          </a:p>
        </p:txBody>
      </p:sp>
      <p:sp>
        <p:nvSpPr>
          <p:cNvPr id="11" name="Rettangolo 10"/>
          <p:cNvSpPr/>
          <p:nvPr/>
        </p:nvSpPr>
        <p:spPr>
          <a:xfrm>
            <a:off x="755576" y="3933056"/>
            <a:ext cx="5190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/>
              <a:t>Non si vive da cristiani isolati … </a:t>
            </a:r>
            <a:endParaRPr lang="it-IT" sz="2400" b="1" dirty="0"/>
          </a:p>
        </p:txBody>
      </p:sp>
      <p:pic>
        <p:nvPicPr>
          <p:cNvPr id="12" name="Immagine 11" descr="comuni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204864"/>
            <a:ext cx="3635896" cy="3234693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na">
  <a:themeElements>
    <a:clrScheme name="Tramont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2491</TotalTime>
  <Words>1749</Words>
  <Application>Microsoft Office PowerPoint</Application>
  <PresentationFormat>Presentazione su schermo (4:3)</PresentationFormat>
  <Paragraphs>273</Paragraphs>
  <Slides>37</Slides>
  <Notes>32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38" baseType="lpstr">
      <vt:lpstr>Luna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La logica dei tempi nell’itinerario di iniziazione cristiana</vt:lpstr>
      <vt:lpstr> Il secondo tempo (il più lungo e articolato): CATECUMENATO! </vt:lpstr>
      <vt:lpstr> Il terzo tempo (l’ultima quaresima): PREPARAZIONE IMMEDIATA  </vt:lpstr>
      <vt:lpstr>Diapositiva 34</vt:lpstr>
      <vt:lpstr>Diapositiva 35</vt:lpstr>
      <vt:lpstr>Diapositiva 36</vt:lpstr>
      <vt:lpstr>Diapositiva 37</vt:lpstr>
    </vt:vector>
  </TitlesOfParts>
  <Company>casa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IO</dc:creator>
  <cp:lastModifiedBy>Direttore IRC</cp:lastModifiedBy>
  <cp:revision>264</cp:revision>
  <dcterms:created xsi:type="dcterms:W3CDTF">2005-05-23T20:10:24Z</dcterms:created>
  <dcterms:modified xsi:type="dcterms:W3CDTF">2023-11-15T08:41:12Z</dcterms:modified>
</cp:coreProperties>
</file>