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notesMasterIdLst>
    <p:notesMasterId r:id="rId38"/>
  </p:notesMasterIdLst>
  <p:sldIdLst>
    <p:sldId id="256" r:id="rId2"/>
    <p:sldId id="325" r:id="rId3"/>
    <p:sldId id="304" r:id="rId4"/>
    <p:sldId id="307" r:id="rId5"/>
    <p:sldId id="291" r:id="rId6"/>
    <p:sldId id="293" r:id="rId7"/>
    <p:sldId id="328" r:id="rId8"/>
    <p:sldId id="326" r:id="rId9"/>
    <p:sldId id="257" r:id="rId10"/>
    <p:sldId id="294" r:id="rId11"/>
    <p:sldId id="295" r:id="rId12"/>
    <p:sldId id="296" r:id="rId13"/>
    <p:sldId id="297" r:id="rId14"/>
    <p:sldId id="298" r:id="rId15"/>
    <p:sldId id="299" r:id="rId16"/>
    <p:sldId id="302" r:id="rId17"/>
    <p:sldId id="303" r:id="rId18"/>
    <p:sldId id="301" r:id="rId19"/>
    <p:sldId id="300" r:id="rId20"/>
    <p:sldId id="308" r:id="rId21"/>
    <p:sldId id="309" r:id="rId22"/>
    <p:sldId id="310" r:id="rId23"/>
    <p:sldId id="311" r:id="rId24"/>
    <p:sldId id="312" r:id="rId25"/>
    <p:sldId id="313" r:id="rId26"/>
    <p:sldId id="316" r:id="rId27"/>
    <p:sldId id="315" r:id="rId28"/>
    <p:sldId id="320" r:id="rId29"/>
    <p:sldId id="317" r:id="rId30"/>
    <p:sldId id="318" r:id="rId31"/>
    <p:sldId id="321" r:id="rId32"/>
    <p:sldId id="323" r:id="rId33"/>
    <p:sldId id="322" r:id="rId34"/>
    <p:sldId id="324" r:id="rId35"/>
    <p:sldId id="306" r:id="rId36"/>
    <p:sldId id="327" r:id="rId3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E0000"/>
    <a:srgbClr val="DC0A0A"/>
    <a:srgbClr val="B48E8E"/>
    <a:srgbClr val="65EB35"/>
    <a:srgbClr val="F32DCD"/>
    <a:srgbClr val="333333"/>
    <a:srgbClr val="5C5C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76" autoAdjust="0"/>
  </p:normalViewPr>
  <p:slideViewPr>
    <p:cSldViewPr snapToObjects="1">
      <p:cViewPr>
        <p:scale>
          <a:sx n="50" d="100"/>
          <a:sy n="50" d="100"/>
        </p:scale>
        <p:origin x="-118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237C7-C223-44AA-9D90-4CFD8C98039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A877D3-172E-4384-A39A-3B143D06B1EA}">
      <dgm:prSet phldrT="[Tes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bg1"/>
          </a:solidFill>
        </a:ln>
      </dgm:spPr>
      <dgm:t>
        <a:bodyPr/>
        <a:lstStyle/>
        <a:p>
          <a:endParaRPr lang="it-IT" dirty="0"/>
        </a:p>
      </dgm:t>
    </dgm:pt>
    <dgm:pt modelId="{E50FF4CE-4588-4FB0-8978-503E9D59C5D1}" type="parTrans" cxnId="{461E54C4-2252-4FC2-881D-F060925C8AAD}">
      <dgm:prSet/>
      <dgm:spPr/>
      <dgm:t>
        <a:bodyPr/>
        <a:lstStyle/>
        <a:p>
          <a:endParaRPr lang="it-IT"/>
        </a:p>
      </dgm:t>
    </dgm:pt>
    <dgm:pt modelId="{3C4481E1-5E16-4DF6-8AD0-F2E2ADB5B2EB}" type="sibTrans" cxnId="{461E54C4-2252-4FC2-881D-F060925C8AAD}">
      <dgm:prSet/>
      <dgm:spPr/>
      <dgm:t>
        <a:bodyPr/>
        <a:lstStyle/>
        <a:p>
          <a:endParaRPr lang="it-IT"/>
        </a:p>
      </dgm:t>
    </dgm:pt>
    <dgm:pt modelId="{04292E52-9FB3-4DE8-922E-1EE39467C874}">
      <dgm:prSet phldrT="[Testo]"/>
      <dgm:spPr>
        <a:solidFill>
          <a:srgbClr val="B48E8E">
            <a:alpha val="89804"/>
          </a:srgbClr>
        </a:solidFill>
        <a:ln w="28575">
          <a:solidFill>
            <a:srgbClr val="8E0000">
              <a:alpha val="90000"/>
            </a:srgbClr>
          </a:solidFill>
        </a:ln>
      </dgm:spPr>
      <dgm:t>
        <a:bodyPr/>
        <a:lstStyle/>
        <a:p>
          <a:pPr algn="ctr"/>
          <a:r>
            <a:rPr lang="it-IT" dirty="0" smtClean="0">
              <a:solidFill>
                <a:srgbClr val="000000"/>
              </a:solidFill>
            </a:rPr>
            <a:t>Metamorfosi del catechista: divenire </a:t>
          </a:r>
          <a:r>
            <a:rPr lang="it-IT" b="1" dirty="0" smtClean="0">
              <a:solidFill>
                <a:srgbClr val="8E0000"/>
              </a:solidFill>
            </a:rPr>
            <a:t>“catechista/accompagnatore” </a:t>
          </a:r>
          <a:endParaRPr lang="it-IT" b="1" dirty="0">
            <a:solidFill>
              <a:srgbClr val="8E0000"/>
            </a:solidFill>
          </a:endParaRPr>
        </a:p>
      </dgm:t>
    </dgm:pt>
    <dgm:pt modelId="{5D5D3D6F-D565-403B-BB39-C0390FE1F886}" type="sibTrans" cxnId="{EED3269D-2D2E-44B5-9065-DD3FDB5A47D2}">
      <dgm:prSet/>
      <dgm:spPr/>
      <dgm:t>
        <a:bodyPr/>
        <a:lstStyle/>
        <a:p>
          <a:endParaRPr lang="it-IT"/>
        </a:p>
      </dgm:t>
    </dgm:pt>
    <dgm:pt modelId="{7D03FA0A-0919-4AFF-BC97-84B5895B8B9C}" type="parTrans" cxnId="{EED3269D-2D2E-44B5-9065-DD3FDB5A47D2}">
      <dgm:prSet/>
      <dgm:spPr/>
      <dgm:t>
        <a:bodyPr/>
        <a:lstStyle/>
        <a:p>
          <a:endParaRPr lang="it-IT"/>
        </a:p>
      </dgm:t>
    </dgm:pt>
    <dgm:pt modelId="{18992821-09D4-44E3-B430-4A7729594A3E}" type="pres">
      <dgm:prSet presAssocID="{273237C7-C223-44AA-9D90-4CFD8C9803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846304A-D4C1-4D1B-9F15-D945AB861882}" type="pres">
      <dgm:prSet presAssocID="{B9A877D3-172E-4384-A39A-3B143D06B1EA}" presName="linNode" presStyleCnt="0"/>
      <dgm:spPr/>
    </dgm:pt>
    <dgm:pt modelId="{1BEAC4CD-21E3-486E-880B-43D8F87AB52A}" type="pres">
      <dgm:prSet presAssocID="{B9A877D3-172E-4384-A39A-3B143D06B1EA}" presName="parentShp" presStyleLbl="node1" presStyleIdx="0" presStyleCnt="1" custScaleX="545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732B31-6991-4D11-B863-8507719D1FA7}" type="pres">
      <dgm:prSet presAssocID="{B9A877D3-172E-4384-A39A-3B143D06B1EA}" presName="childShp" presStyleLbl="bgAccFollowNode1" presStyleIdx="0" presStyleCnt="1" custScaleX="130267" custScaleY="559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27BBA31-3615-4C04-B797-532FEEE27F6A}" type="presOf" srcId="{B9A877D3-172E-4384-A39A-3B143D06B1EA}" destId="{1BEAC4CD-21E3-486E-880B-43D8F87AB52A}" srcOrd="0" destOrd="0" presId="urn:microsoft.com/office/officeart/2005/8/layout/vList6"/>
    <dgm:cxn modelId="{F10DA4F5-4A5A-4467-B004-B4E543A49E8E}" type="presOf" srcId="{273237C7-C223-44AA-9D90-4CFD8C98039F}" destId="{18992821-09D4-44E3-B430-4A7729594A3E}" srcOrd="0" destOrd="0" presId="urn:microsoft.com/office/officeart/2005/8/layout/vList6"/>
    <dgm:cxn modelId="{48839A61-D4B6-45B7-9A34-95E7B17C7392}" type="presOf" srcId="{04292E52-9FB3-4DE8-922E-1EE39467C874}" destId="{24732B31-6991-4D11-B863-8507719D1FA7}" srcOrd="0" destOrd="0" presId="urn:microsoft.com/office/officeart/2005/8/layout/vList6"/>
    <dgm:cxn modelId="{461E54C4-2252-4FC2-881D-F060925C8AAD}" srcId="{273237C7-C223-44AA-9D90-4CFD8C98039F}" destId="{B9A877D3-172E-4384-A39A-3B143D06B1EA}" srcOrd="0" destOrd="0" parTransId="{E50FF4CE-4588-4FB0-8978-503E9D59C5D1}" sibTransId="{3C4481E1-5E16-4DF6-8AD0-F2E2ADB5B2EB}"/>
    <dgm:cxn modelId="{EED3269D-2D2E-44B5-9065-DD3FDB5A47D2}" srcId="{B9A877D3-172E-4384-A39A-3B143D06B1EA}" destId="{04292E52-9FB3-4DE8-922E-1EE39467C874}" srcOrd="0" destOrd="0" parTransId="{7D03FA0A-0919-4AFF-BC97-84B5895B8B9C}" sibTransId="{5D5D3D6F-D565-403B-BB39-C0390FE1F886}"/>
    <dgm:cxn modelId="{862E3EA7-C943-4B30-93E1-4840B9349840}" type="presParOf" srcId="{18992821-09D4-44E3-B430-4A7729594A3E}" destId="{6846304A-D4C1-4D1B-9F15-D945AB861882}" srcOrd="0" destOrd="0" presId="urn:microsoft.com/office/officeart/2005/8/layout/vList6"/>
    <dgm:cxn modelId="{6DFAA66F-6230-4EBD-8664-FB7A88CF65E3}" type="presParOf" srcId="{6846304A-D4C1-4D1B-9F15-D945AB861882}" destId="{1BEAC4CD-21E3-486E-880B-43D8F87AB52A}" srcOrd="0" destOrd="0" presId="urn:microsoft.com/office/officeart/2005/8/layout/vList6"/>
    <dgm:cxn modelId="{106D60B9-199C-4738-9870-9341BAB59DEC}" type="presParOf" srcId="{6846304A-D4C1-4D1B-9F15-D945AB861882}" destId="{24732B31-6991-4D11-B863-8507719D1F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75C94-F418-44F7-A10A-669BFAB059E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C8F93D-512A-4B0A-B5B2-860B3A0BEC7B}">
      <dgm:prSet phldrT="[Testo]"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it-IT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Diversamente dal catechista non insegna soltanto.</a:t>
          </a:r>
          <a:endParaRPr lang="it-IT" sz="3000" dirty="0"/>
        </a:p>
      </dgm:t>
    </dgm:pt>
    <dgm:pt modelId="{E98545BE-1348-48A5-980D-99D0B1C48339}" type="parTrans" cxnId="{23B952C6-66D2-4D20-90FB-BC52FD87B0E7}">
      <dgm:prSet/>
      <dgm:spPr/>
      <dgm:t>
        <a:bodyPr/>
        <a:lstStyle/>
        <a:p>
          <a:endParaRPr lang="it-IT"/>
        </a:p>
      </dgm:t>
    </dgm:pt>
    <dgm:pt modelId="{16F4D7BE-233D-4A83-AC86-BA689D29F21A}" type="sibTrans" cxnId="{23B952C6-66D2-4D20-90FB-BC52FD87B0E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it-IT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75E165F-F6B2-44E7-964A-D081BD7A82BD}">
      <dgm:prSet phldrT="[Testo]"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it-IT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Diversamente dalla guida non sa dove il gruppo arriverà.</a:t>
          </a:r>
          <a:endParaRPr lang="it-IT" sz="3000" dirty="0"/>
        </a:p>
      </dgm:t>
    </dgm:pt>
    <dgm:pt modelId="{0379D3CA-8D1A-4402-8ABE-944079706379}" type="parTrans" cxnId="{08C34C4A-C916-46BF-812C-BB5F44E8817D}">
      <dgm:prSet/>
      <dgm:spPr/>
      <dgm:t>
        <a:bodyPr/>
        <a:lstStyle/>
        <a:p>
          <a:endParaRPr lang="it-IT"/>
        </a:p>
      </dgm:t>
    </dgm:pt>
    <dgm:pt modelId="{28318CD7-93C6-4D5E-9396-3A54FD1AFA3F}" type="sibTrans" cxnId="{08C34C4A-C916-46BF-812C-BB5F44E8817D}">
      <dgm:prSet/>
      <dgm:spPr>
        <a:solidFill>
          <a:srgbClr val="65EB35">
            <a:alpha val="90000"/>
          </a:srgbClr>
        </a:solidFill>
      </dgm:spPr>
      <dgm:t>
        <a:bodyPr/>
        <a:lstStyle/>
        <a:p>
          <a:endParaRPr lang="it-IT"/>
        </a:p>
      </dgm:t>
    </dgm:pt>
    <dgm:pt modelId="{94C211D0-3E26-46F5-83EE-0EA30EF3C259}">
      <dgm:prSet phldrT="[Testo]" custT="1"/>
      <dgm:spPr>
        <a:solidFill>
          <a:schemeClr val="tx1">
            <a:lumMod val="65000"/>
          </a:schemeClr>
        </a:solidFill>
      </dgm:spPr>
      <dgm:t>
        <a:bodyPr/>
        <a:lstStyle/>
        <a:p>
          <a:pPr algn="ctr"/>
          <a:r>
            <a:rPr lang="it-IT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Diversamente dall’animatore non si occupa solo della gestione degli incontri.</a:t>
          </a:r>
          <a:endParaRPr lang="it-IT" sz="3000" dirty="0"/>
        </a:p>
      </dgm:t>
    </dgm:pt>
    <dgm:pt modelId="{F29A6EFD-D829-4AA2-8AFA-ADA56BD6218E}" type="parTrans" cxnId="{D8117E99-F82D-49A2-B84F-BA159398A8F8}">
      <dgm:prSet/>
      <dgm:spPr/>
      <dgm:t>
        <a:bodyPr/>
        <a:lstStyle/>
        <a:p>
          <a:endParaRPr lang="it-IT"/>
        </a:p>
      </dgm:t>
    </dgm:pt>
    <dgm:pt modelId="{AC508122-BC67-47AC-921B-8482B78F27C2}" type="sibTrans" cxnId="{D8117E99-F82D-49A2-B84F-BA159398A8F8}">
      <dgm:prSet/>
      <dgm:spPr/>
      <dgm:t>
        <a:bodyPr/>
        <a:lstStyle/>
        <a:p>
          <a:endParaRPr lang="it-IT"/>
        </a:p>
      </dgm:t>
    </dgm:pt>
    <dgm:pt modelId="{A1B8FA87-BBC4-40C3-BF61-D9D323D72573}" type="pres">
      <dgm:prSet presAssocID="{16F75C94-F418-44F7-A10A-669BFAB059E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FE385C-9BF1-46BC-838C-5483B2A16144}" type="pres">
      <dgm:prSet presAssocID="{16F75C94-F418-44F7-A10A-669BFAB059ED}" presName="dummyMaxCanvas" presStyleCnt="0">
        <dgm:presLayoutVars/>
      </dgm:prSet>
      <dgm:spPr/>
    </dgm:pt>
    <dgm:pt modelId="{EA0DFE0D-E9F6-4A55-A9C7-A7F5982BA5B0}" type="pres">
      <dgm:prSet presAssocID="{16F75C94-F418-44F7-A10A-669BFAB059E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8A6CDE-B284-48FD-BEF0-6F972026F2FD}" type="pres">
      <dgm:prSet presAssocID="{16F75C94-F418-44F7-A10A-669BFAB059E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903A88-AA93-4B32-B46E-91F0691D490B}" type="pres">
      <dgm:prSet presAssocID="{16F75C94-F418-44F7-A10A-669BFAB059E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1829C8-8558-49D1-A3D5-1116BF35D449}" type="pres">
      <dgm:prSet presAssocID="{16F75C94-F418-44F7-A10A-669BFAB059E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D0926D-7A10-4FAF-9A54-3B4C77564FDB}" type="pres">
      <dgm:prSet presAssocID="{16F75C94-F418-44F7-A10A-669BFAB059E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D6C49A-077C-4622-994A-942BEF1BDC94}" type="pres">
      <dgm:prSet presAssocID="{16F75C94-F418-44F7-A10A-669BFAB059E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466D9D-7C44-4FC0-918E-B7F19EDFCEB3}" type="pres">
      <dgm:prSet presAssocID="{16F75C94-F418-44F7-A10A-669BFAB059E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24938D-2E6B-4344-9A32-82B5D11BE3A5}" type="pres">
      <dgm:prSet presAssocID="{16F75C94-F418-44F7-A10A-669BFAB059E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81F9B1-B9CE-4AB9-B543-EE3C996A9938}" type="presOf" srcId="{94C211D0-3E26-46F5-83EE-0EA30EF3C259}" destId="{57903A88-AA93-4B32-B46E-91F0691D490B}" srcOrd="0" destOrd="0" presId="urn:microsoft.com/office/officeart/2005/8/layout/vProcess5"/>
    <dgm:cxn modelId="{FE7649D3-DE35-4E21-B80A-86690D463096}" type="presOf" srcId="{94C211D0-3E26-46F5-83EE-0EA30EF3C259}" destId="{B624938D-2E6B-4344-9A32-82B5D11BE3A5}" srcOrd="1" destOrd="0" presId="urn:microsoft.com/office/officeart/2005/8/layout/vProcess5"/>
    <dgm:cxn modelId="{1E84C56A-FE5E-4A74-B9BB-1CE9658915AE}" type="presOf" srcId="{5BC8F93D-512A-4B0A-B5B2-860B3A0BEC7B}" destId="{EA0DFE0D-E9F6-4A55-A9C7-A7F5982BA5B0}" srcOrd="0" destOrd="0" presId="urn:microsoft.com/office/officeart/2005/8/layout/vProcess5"/>
    <dgm:cxn modelId="{1D643B64-FFEC-46AA-B864-732BC894E788}" type="presOf" srcId="{16F4D7BE-233D-4A83-AC86-BA689D29F21A}" destId="{C51829C8-8558-49D1-A3D5-1116BF35D449}" srcOrd="0" destOrd="0" presId="urn:microsoft.com/office/officeart/2005/8/layout/vProcess5"/>
    <dgm:cxn modelId="{D8117E99-F82D-49A2-B84F-BA159398A8F8}" srcId="{16F75C94-F418-44F7-A10A-669BFAB059ED}" destId="{94C211D0-3E26-46F5-83EE-0EA30EF3C259}" srcOrd="2" destOrd="0" parTransId="{F29A6EFD-D829-4AA2-8AFA-ADA56BD6218E}" sibTransId="{AC508122-BC67-47AC-921B-8482B78F27C2}"/>
    <dgm:cxn modelId="{4364C084-D80D-4704-BA8F-63C9077930D4}" type="presOf" srcId="{16F75C94-F418-44F7-A10A-669BFAB059ED}" destId="{A1B8FA87-BBC4-40C3-BF61-D9D323D72573}" srcOrd="0" destOrd="0" presId="urn:microsoft.com/office/officeart/2005/8/layout/vProcess5"/>
    <dgm:cxn modelId="{FD1B6331-7817-4A77-9C3B-80B7DD6C3584}" type="presOf" srcId="{5BC8F93D-512A-4B0A-B5B2-860B3A0BEC7B}" destId="{04D6C49A-077C-4622-994A-942BEF1BDC94}" srcOrd="1" destOrd="0" presId="urn:microsoft.com/office/officeart/2005/8/layout/vProcess5"/>
    <dgm:cxn modelId="{23B952C6-66D2-4D20-90FB-BC52FD87B0E7}" srcId="{16F75C94-F418-44F7-A10A-669BFAB059ED}" destId="{5BC8F93D-512A-4B0A-B5B2-860B3A0BEC7B}" srcOrd="0" destOrd="0" parTransId="{E98545BE-1348-48A5-980D-99D0B1C48339}" sibTransId="{16F4D7BE-233D-4A83-AC86-BA689D29F21A}"/>
    <dgm:cxn modelId="{E3C8C872-A89E-48F9-95FC-8742F9AFE44C}" type="presOf" srcId="{875E165F-F6B2-44E7-964A-D081BD7A82BD}" destId="{BF8A6CDE-B284-48FD-BEF0-6F972026F2FD}" srcOrd="0" destOrd="0" presId="urn:microsoft.com/office/officeart/2005/8/layout/vProcess5"/>
    <dgm:cxn modelId="{08C34C4A-C916-46BF-812C-BB5F44E8817D}" srcId="{16F75C94-F418-44F7-A10A-669BFAB059ED}" destId="{875E165F-F6B2-44E7-964A-D081BD7A82BD}" srcOrd="1" destOrd="0" parTransId="{0379D3CA-8D1A-4402-8ABE-944079706379}" sibTransId="{28318CD7-93C6-4D5E-9396-3A54FD1AFA3F}"/>
    <dgm:cxn modelId="{E374CB51-471E-419C-A65B-A4B687E2342C}" type="presOf" srcId="{875E165F-F6B2-44E7-964A-D081BD7A82BD}" destId="{DA466D9D-7C44-4FC0-918E-B7F19EDFCEB3}" srcOrd="1" destOrd="0" presId="urn:microsoft.com/office/officeart/2005/8/layout/vProcess5"/>
    <dgm:cxn modelId="{50A8C4C9-C972-4463-B875-3E5E78F7F486}" type="presOf" srcId="{28318CD7-93C6-4D5E-9396-3A54FD1AFA3F}" destId="{20D0926D-7A10-4FAF-9A54-3B4C77564FDB}" srcOrd="0" destOrd="0" presId="urn:microsoft.com/office/officeart/2005/8/layout/vProcess5"/>
    <dgm:cxn modelId="{AD488B7E-E69F-41E5-A533-702BD5B075DC}" type="presParOf" srcId="{A1B8FA87-BBC4-40C3-BF61-D9D323D72573}" destId="{35FE385C-9BF1-46BC-838C-5483B2A16144}" srcOrd="0" destOrd="0" presId="urn:microsoft.com/office/officeart/2005/8/layout/vProcess5"/>
    <dgm:cxn modelId="{BEA1C02B-05B0-4170-9BA2-7937004B41E8}" type="presParOf" srcId="{A1B8FA87-BBC4-40C3-BF61-D9D323D72573}" destId="{EA0DFE0D-E9F6-4A55-A9C7-A7F5982BA5B0}" srcOrd="1" destOrd="0" presId="urn:microsoft.com/office/officeart/2005/8/layout/vProcess5"/>
    <dgm:cxn modelId="{8C334EB4-7FB9-4862-B396-7134B559E679}" type="presParOf" srcId="{A1B8FA87-BBC4-40C3-BF61-D9D323D72573}" destId="{BF8A6CDE-B284-48FD-BEF0-6F972026F2FD}" srcOrd="2" destOrd="0" presId="urn:microsoft.com/office/officeart/2005/8/layout/vProcess5"/>
    <dgm:cxn modelId="{B5B0BFAD-4E65-4590-8C78-2008406216E9}" type="presParOf" srcId="{A1B8FA87-BBC4-40C3-BF61-D9D323D72573}" destId="{57903A88-AA93-4B32-B46E-91F0691D490B}" srcOrd="3" destOrd="0" presId="urn:microsoft.com/office/officeart/2005/8/layout/vProcess5"/>
    <dgm:cxn modelId="{6C833678-4919-493B-BAF5-AF4456FC60D8}" type="presParOf" srcId="{A1B8FA87-BBC4-40C3-BF61-D9D323D72573}" destId="{C51829C8-8558-49D1-A3D5-1116BF35D449}" srcOrd="4" destOrd="0" presId="urn:microsoft.com/office/officeart/2005/8/layout/vProcess5"/>
    <dgm:cxn modelId="{E3B17054-0D62-4FAA-BDF9-0B0A03C874C9}" type="presParOf" srcId="{A1B8FA87-BBC4-40C3-BF61-D9D323D72573}" destId="{20D0926D-7A10-4FAF-9A54-3B4C77564FDB}" srcOrd="5" destOrd="0" presId="urn:microsoft.com/office/officeart/2005/8/layout/vProcess5"/>
    <dgm:cxn modelId="{EBB52E9B-2714-4B51-822B-95DC6410775C}" type="presParOf" srcId="{A1B8FA87-BBC4-40C3-BF61-D9D323D72573}" destId="{04D6C49A-077C-4622-994A-942BEF1BDC94}" srcOrd="6" destOrd="0" presId="urn:microsoft.com/office/officeart/2005/8/layout/vProcess5"/>
    <dgm:cxn modelId="{079F78DB-093C-40DC-8178-3DFDB1912FA1}" type="presParOf" srcId="{A1B8FA87-BBC4-40C3-BF61-D9D323D72573}" destId="{DA466D9D-7C44-4FC0-918E-B7F19EDFCEB3}" srcOrd="7" destOrd="0" presId="urn:microsoft.com/office/officeart/2005/8/layout/vProcess5"/>
    <dgm:cxn modelId="{75A3FD9E-98F3-475A-B579-3AF1A8722D16}" type="presParOf" srcId="{A1B8FA87-BBC4-40C3-BF61-D9D323D72573}" destId="{B624938D-2E6B-4344-9A32-82B5D11BE3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3EDA3-BB33-4A63-8B23-990AED2D4DC2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8BCF3114-5471-4EED-BA24-747BBC8480C0}">
      <dgm:prSet phldrT="[Testo]" custT="1"/>
      <dgm:spPr/>
      <dgm:t>
        <a:bodyPr/>
        <a:lstStyle/>
        <a:p>
          <a:r>
            <a:rPr lang="it-IT" sz="2800" b="1" dirty="0" smtClean="0">
              <a:solidFill>
                <a:schemeClr val="tx1"/>
              </a:solidFill>
              <a:latin typeface="Calisto MT" pitchFamily="18" charset="0"/>
            </a:rPr>
            <a:t>ma svolgono un servizio di                                       “</a:t>
          </a:r>
          <a:r>
            <a:rPr lang="it-IT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rPr>
            <a:t>accoglienza e di cordialità”</a:t>
          </a:r>
          <a:endParaRPr lang="it-IT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sto MT" pitchFamily="18" charset="0"/>
          </a:endParaRPr>
        </a:p>
        <a:p>
          <a:r>
            <a:rPr lang="it-IT" sz="2800" b="1" dirty="0" smtClean="0">
              <a:solidFill>
                <a:schemeClr val="tx1"/>
              </a:solidFill>
              <a:latin typeface="Calisto MT" pitchFamily="18" charset="0"/>
            </a:rPr>
            <a:t>espresso attraverso la capacità di stabilire dei legami di</a:t>
          </a:r>
        </a:p>
        <a:p>
          <a:r>
            <a:rPr lang="it-IT" sz="2800" b="1" dirty="0" smtClean="0">
              <a:solidFill>
                <a:schemeClr val="tx1"/>
              </a:solidFill>
              <a:latin typeface="Calisto MT" pitchFamily="18" charset="0"/>
            </a:rPr>
            <a:t> amicizia profonda</a:t>
          </a:r>
          <a:endParaRPr lang="it-IT" sz="2800" b="1" dirty="0">
            <a:solidFill>
              <a:schemeClr val="tx1"/>
            </a:solidFill>
          </a:endParaRPr>
        </a:p>
      </dgm:t>
    </dgm:pt>
    <dgm:pt modelId="{B61F5F47-3622-4B9F-A257-9AD06C139254}" type="parTrans" cxnId="{EFE1A853-63A9-47ED-8E2E-F5C12CB4AD43}">
      <dgm:prSet/>
      <dgm:spPr/>
      <dgm:t>
        <a:bodyPr/>
        <a:lstStyle/>
        <a:p>
          <a:endParaRPr lang="it-IT"/>
        </a:p>
      </dgm:t>
    </dgm:pt>
    <dgm:pt modelId="{3679AD5A-8087-4E5B-8AF0-9985149D78CE}" type="sibTrans" cxnId="{EFE1A853-63A9-47ED-8E2E-F5C12CB4AD43}">
      <dgm:prSet/>
      <dgm:spPr/>
      <dgm:t>
        <a:bodyPr/>
        <a:lstStyle/>
        <a:p>
          <a:endParaRPr lang="it-IT"/>
        </a:p>
      </dgm:t>
    </dgm:pt>
    <dgm:pt modelId="{571A4B3D-54E1-4FC4-8AE1-9F30428E7DD4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latin typeface="Calisto MT" pitchFamily="18" charset="0"/>
            </a:rPr>
            <a:t>interessandosi di lui</a:t>
          </a:r>
          <a:endParaRPr lang="it-IT" dirty="0">
            <a:solidFill>
              <a:schemeClr val="bg1"/>
            </a:solidFill>
          </a:endParaRPr>
        </a:p>
      </dgm:t>
    </dgm:pt>
    <dgm:pt modelId="{1A1B29A5-C9C3-44DF-A5AD-157846203650}" type="parTrans" cxnId="{5FCD5EA0-59D2-46B7-8DD8-AEF6C055331D}">
      <dgm:prSet/>
      <dgm:spPr/>
      <dgm:t>
        <a:bodyPr/>
        <a:lstStyle/>
        <a:p>
          <a:endParaRPr lang="it-IT"/>
        </a:p>
      </dgm:t>
    </dgm:pt>
    <dgm:pt modelId="{654AE7F5-DA6C-46E9-AAB7-4B0F0D23B771}" type="sibTrans" cxnId="{5FCD5EA0-59D2-46B7-8DD8-AEF6C055331D}">
      <dgm:prSet/>
      <dgm:spPr/>
      <dgm:t>
        <a:bodyPr/>
        <a:lstStyle/>
        <a:p>
          <a:endParaRPr lang="it-IT"/>
        </a:p>
      </dgm:t>
    </dgm:pt>
    <dgm:pt modelId="{DD1BB9B3-24B5-4D54-8044-A7253AE31B2D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latin typeface="Calisto MT" pitchFamily="18" charset="0"/>
            </a:rPr>
            <a:t>passando del tempo anche a fare altre cose</a:t>
          </a:r>
          <a:endParaRPr lang="it-IT" dirty="0">
            <a:solidFill>
              <a:schemeClr val="bg1"/>
            </a:solidFill>
          </a:endParaRPr>
        </a:p>
      </dgm:t>
    </dgm:pt>
    <dgm:pt modelId="{581D3E11-2934-4E37-960A-744FD8159786}" type="parTrans" cxnId="{8A404633-E56F-449A-94FA-CE4147D4963F}">
      <dgm:prSet/>
      <dgm:spPr/>
      <dgm:t>
        <a:bodyPr/>
        <a:lstStyle/>
        <a:p>
          <a:endParaRPr lang="it-IT"/>
        </a:p>
      </dgm:t>
    </dgm:pt>
    <dgm:pt modelId="{F58FB3D6-F81F-4970-8BDC-260E90577921}" type="sibTrans" cxnId="{8A404633-E56F-449A-94FA-CE4147D4963F}">
      <dgm:prSet/>
      <dgm:spPr/>
      <dgm:t>
        <a:bodyPr/>
        <a:lstStyle/>
        <a:p>
          <a:endParaRPr lang="it-IT"/>
        </a:p>
      </dgm:t>
    </dgm:pt>
    <dgm:pt modelId="{BA831813-E42B-4A60-A150-7D78AF73EAA7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latin typeface="Calisto MT" pitchFamily="18" charset="0"/>
            </a:rPr>
            <a:t>non solo gli incontri di preparazione catecumenale</a:t>
          </a:r>
          <a:endParaRPr lang="it-IT" dirty="0">
            <a:solidFill>
              <a:schemeClr val="bg1"/>
            </a:solidFill>
          </a:endParaRPr>
        </a:p>
      </dgm:t>
    </dgm:pt>
    <dgm:pt modelId="{CB628E7F-AFE7-4266-B452-511999EE152F}" type="parTrans" cxnId="{1E8B38B3-E9B4-482E-84F0-A41942700DD1}">
      <dgm:prSet/>
      <dgm:spPr/>
      <dgm:t>
        <a:bodyPr/>
        <a:lstStyle/>
        <a:p>
          <a:endParaRPr lang="it-IT"/>
        </a:p>
      </dgm:t>
    </dgm:pt>
    <dgm:pt modelId="{3D8DD463-2905-4D5C-97A8-9259C8CA9EE8}" type="sibTrans" cxnId="{1E8B38B3-E9B4-482E-84F0-A41942700DD1}">
      <dgm:prSet/>
      <dgm:spPr/>
      <dgm:t>
        <a:bodyPr/>
        <a:lstStyle/>
        <a:p>
          <a:endParaRPr lang="it-IT"/>
        </a:p>
      </dgm:t>
    </dgm:pt>
    <dgm:pt modelId="{ABC22BE7-79FA-4C89-B9CC-6A5E798DB82A}" type="pres">
      <dgm:prSet presAssocID="{1703EDA3-BB33-4A63-8B23-990AED2D4DC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8F1E02C-3D47-4128-8808-D195AC75E35C}" type="pres">
      <dgm:prSet presAssocID="{8BCF3114-5471-4EED-BA24-747BBC8480C0}" presName="roof" presStyleLbl="dkBgShp" presStyleIdx="0" presStyleCnt="2" custLinFactNeighborY="-31571"/>
      <dgm:spPr/>
      <dgm:t>
        <a:bodyPr/>
        <a:lstStyle/>
        <a:p>
          <a:endParaRPr lang="it-IT"/>
        </a:p>
      </dgm:t>
    </dgm:pt>
    <dgm:pt modelId="{D803C5CE-429C-4CF9-94E3-AE81408E3385}" type="pres">
      <dgm:prSet presAssocID="{8BCF3114-5471-4EED-BA24-747BBC8480C0}" presName="pillars" presStyleCnt="0"/>
      <dgm:spPr/>
    </dgm:pt>
    <dgm:pt modelId="{31D4A967-A967-48B5-A4B7-C5CA1EFFB5A4}" type="pres">
      <dgm:prSet presAssocID="{8BCF3114-5471-4EED-BA24-747BBC8480C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3DB2B1-CF57-43CD-ABAD-C6258D034A53}" type="pres">
      <dgm:prSet presAssocID="{DD1BB9B3-24B5-4D54-8044-A7253AE31B2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174DA7-AA16-42E7-8C91-230CDE8AFE7D}" type="pres">
      <dgm:prSet presAssocID="{BA831813-E42B-4A60-A150-7D78AF73EAA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2BA88D-1688-4D68-8386-A493448E8D6D}" type="pres">
      <dgm:prSet presAssocID="{8BCF3114-5471-4EED-BA24-747BBC8480C0}" presName="base" presStyleLbl="dkBgShp" presStyleIdx="1" presStyleCnt="2" custLinFactNeighborY="-24378"/>
      <dgm:spPr/>
    </dgm:pt>
  </dgm:ptLst>
  <dgm:cxnLst>
    <dgm:cxn modelId="{EFE1A853-63A9-47ED-8E2E-F5C12CB4AD43}" srcId="{1703EDA3-BB33-4A63-8B23-990AED2D4DC2}" destId="{8BCF3114-5471-4EED-BA24-747BBC8480C0}" srcOrd="0" destOrd="0" parTransId="{B61F5F47-3622-4B9F-A257-9AD06C139254}" sibTransId="{3679AD5A-8087-4E5B-8AF0-9985149D78CE}"/>
    <dgm:cxn modelId="{E295C03D-AD84-4388-858D-305BA4FA85E4}" type="presOf" srcId="{8BCF3114-5471-4EED-BA24-747BBC8480C0}" destId="{88F1E02C-3D47-4128-8808-D195AC75E35C}" srcOrd="0" destOrd="0" presId="urn:microsoft.com/office/officeart/2005/8/layout/hList3"/>
    <dgm:cxn modelId="{AF5B053D-EE71-45A0-8F0F-A9FAB306AD88}" type="presOf" srcId="{571A4B3D-54E1-4FC4-8AE1-9F30428E7DD4}" destId="{31D4A967-A967-48B5-A4B7-C5CA1EFFB5A4}" srcOrd="0" destOrd="0" presId="urn:microsoft.com/office/officeart/2005/8/layout/hList3"/>
    <dgm:cxn modelId="{8A404633-E56F-449A-94FA-CE4147D4963F}" srcId="{8BCF3114-5471-4EED-BA24-747BBC8480C0}" destId="{DD1BB9B3-24B5-4D54-8044-A7253AE31B2D}" srcOrd="1" destOrd="0" parTransId="{581D3E11-2934-4E37-960A-744FD8159786}" sibTransId="{F58FB3D6-F81F-4970-8BDC-260E90577921}"/>
    <dgm:cxn modelId="{F542DCEE-B3AD-4C6B-806A-9D488E75F592}" type="presOf" srcId="{DD1BB9B3-24B5-4D54-8044-A7253AE31B2D}" destId="{493DB2B1-CF57-43CD-ABAD-C6258D034A53}" srcOrd="0" destOrd="0" presId="urn:microsoft.com/office/officeart/2005/8/layout/hList3"/>
    <dgm:cxn modelId="{E6C1182C-016C-410B-9D04-B817A6D72E55}" type="presOf" srcId="{BA831813-E42B-4A60-A150-7D78AF73EAA7}" destId="{7B174DA7-AA16-42E7-8C91-230CDE8AFE7D}" srcOrd="0" destOrd="0" presId="urn:microsoft.com/office/officeart/2005/8/layout/hList3"/>
    <dgm:cxn modelId="{1E8B38B3-E9B4-482E-84F0-A41942700DD1}" srcId="{8BCF3114-5471-4EED-BA24-747BBC8480C0}" destId="{BA831813-E42B-4A60-A150-7D78AF73EAA7}" srcOrd="2" destOrd="0" parTransId="{CB628E7F-AFE7-4266-B452-511999EE152F}" sibTransId="{3D8DD463-2905-4D5C-97A8-9259C8CA9EE8}"/>
    <dgm:cxn modelId="{5FCD5EA0-59D2-46B7-8DD8-AEF6C055331D}" srcId="{8BCF3114-5471-4EED-BA24-747BBC8480C0}" destId="{571A4B3D-54E1-4FC4-8AE1-9F30428E7DD4}" srcOrd="0" destOrd="0" parTransId="{1A1B29A5-C9C3-44DF-A5AD-157846203650}" sibTransId="{654AE7F5-DA6C-46E9-AAB7-4B0F0D23B771}"/>
    <dgm:cxn modelId="{0795160D-FD21-478A-8A45-CF46692A9100}" type="presOf" srcId="{1703EDA3-BB33-4A63-8B23-990AED2D4DC2}" destId="{ABC22BE7-79FA-4C89-B9CC-6A5E798DB82A}" srcOrd="0" destOrd="0" presId="urn:microsoft.com/office/officeart/2005/8/layout/hList3"/>
    <dgm:cxn modelId="{9ADB44C7-598E-4BF9-8766-7164F880D0D1}" type="presParOf" srcId="{ABC22BE7-79FA-4C89-B9CC-6A5E798DB82A}" destId="{88F1E02C-3D47-4128-8808-D195AC75E35C}" srcOrd="0" destOrd="0" presId="urn:microsoft.com/office/officeart/2005/8/layout/hList3"/>
    <dgm:cxn modelId="{B3B84CB5-C070-4465-BFD0-E1FE510347AE}" type="presParOf" srcId="{ABC22BE7-79FA-4C89-B9CC-6A5E798DB82A}" destId="{D803C5CE-429C-4CF9-94E3-AE81408E3385}" srcOrd="1" destOrd="0" presId="urn:microsoft.com/office/officeart/2005/8/layout/hList3"/>
    <dgm:cxn modelId="{7810A0B4-9FFB-4F53-B883-8EF04A7F2936}" type="presParOf" srcId="{D803C5CE-429C-4CF9-94E3-AE81408E3385}" destId="{31D4A967-A967-48B5-A4B7-C5CA1EFFB5A4}" srcOrd="0" destOrd="0" presId="urn:microsoft.com/office/officeart/2005/8/layout/hList3"/>
    <dgm:cxn modelId="{D025D83F-5E9B-4EC0-ACF6-CF8CD17E4E22}" type="presParOf" srcId="{D803C5CE-429C-4CF9-94E3-AE81408E3385}" destId="{493DB2B1-CF57-43CD-ABAD-C6258D034A53}" srcOrd="1" destOrd="0" presId="urn:microsoft.com/office/officeart/2005/8/layout/hList3"/>
    <dgm:cxn modelId="{02576213-5988-4383-9AEF-69AA80528852}" type="presParOf" srcId="{D803C5CE-429C-4CF9-94E3-AE81408E3385}" destId="{7B174DA7-AA16-42E7-8C91-230CDE8AFE7D}" srcOrd="2" destOrd="0" presId="urn:microsoft.com/office/officeart/2005/8/layout/hList3"/>
    <dgm:cxn modelId="{80FF0333-374C-4322-BDC0-DE8CC544C891}" type="presParOf" srcId="{ABC22BE7-79FA-4C89-B9CC-6A5E798DB82A}" destId="{F62BA88D-1688-4D68-8386-A493448E8D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732B31-6991-4D11-B863-8507719D1FA7}">
      <dsp:nvSpPr>
        <dsp:cNvPr id="0" name=""/>
        <dsp:cNvSpPr/>
      </dsp:nvSpPr>
      <dsp:spPr>
        <a:xfrm>
          <a:off x="1997022" y="895644"/>
          <a:ext cx="7146968" cy="2272710"/>
        </a:xfrm>
        <a:prstGeom prst="rightArrow">
          <a:avLst>
            <a:gd name="adj1" fmla="val 75000"/>
            <a:gd name="adj2" fmla="val 50000"/>
          </a:avLst>
        </a:prstGeom>
        <a:solidFill>
          <a:srgbClr val="B48E8E">
            <a:alpha val="89804"/>
          </a:srgbClr>
        </a:solidFill>
        <a:ln w="28575" cap="flat" cmpd="sng" algn="ctr">
          <a:solidFill>
            <a:srgbClr val="8E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500" kern="1200" dirty="0" smtClean="0">
              <a:solidFill>
                <a:srgbClr val="000000"/>
              </a:solidFill>
            </a:rPr>
            <a:t>Metamorfosi del catechista: divenire </a:t>
          </a:r>
          <a:r>
            <a:rPr lang="it-IT" sz="3500" b="1" kern="1200" dirty="0" smtClean="0">
              <a:solidFill>
                <a:srgbClr val="8E0000"/>
              </a:solidFill>
            </a:rPr>
            <a:t>“catechista/accompagnatore” </a:t>
          </a:r>
          <a:endParaRPr lang="it-IT" sz="3500" b="1" kern="1200" dirty="0">
            <a:solidFill>
              <a:srgbClr val="8E0000"/>
            </a:solidFill>
          </a:endParaRPr>
        </a:p>
      </dsp:txBody>
      <dsp:txXfrm>
        <a:off x="1997022" y="895644"/>
        <a:ext cx="7146968" cy="2272710"/>
      </dsp:txXfrm>
    </dsp:sp>
    <dsp:sp modelId="{1BEAC4CD-21E3-486E-880B-43D8F87AB52A}">
      <dsp:nvSpPr>
        <dsp:cNvPr id="0" name=""/>
        <dsp:cNvSpPr/>
      </dsp:nvSpPr>
      <dsp:spPr>
        <a:xfrm>
          <a:off x="9" y="0"/>
          <a:ext cx="1997013" cy="40640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000" kern="1200" dirty="0"/>
        </a:p>
      </dsp:txBody>
      <dsp:txXfrm>
        <a:off x="9" y="0"/>
        <a:ext cx="1997013" cy="4064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DFE0D-E9F6-4A55-A9C7-A7F5982BA5B0}">
      <dsp:nvSpPr>
        <dsp:cNvPr id="0" name=""/>
        <dsp:cNvSpPr/>
      </dsp:nvSpPr>
      <dsp:spPr>
        <a:xfrm>
          <a:off x="0" y="0"/>
          <a:ext cx="6855161" cy="1525555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Diversamente dal catechista non insegna soltanto.</a:t>
          </a:r>
          <a:endParaRPr lang="it-IT" sz="3000" kern="1200" dirty="0"/>
        </a:p>
      </dsp:txBody>
      <dsp:txXfrm>
        <a:off x="0" y="0"/>
        <a:ext cx="5298332" cy="1525555"/>
      </dsp:txXfrm>
    </dsp:sp>
    <dsp:sp modelId="{BF8A6CDE-B284-48FD-BEF0-6F972026F2FD}">
      <dsp:nvSpPr>
        <dsp:cNvPr id="0" name=""/>
        <dsp:cNvSpPr/>
      </dsp:nvSpPr>
      <dsp:spPr>
        <a:xfrm>
          <a:off x="604867" y="1779814"/>
          <a:ext cx="6855161" cy="1525555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Diversamente dalla guida non sa dove il gruppo arriverà.</a:t>
          </a:r>
          <a:endParaRPr lang="it-IT" sz="3000" kern="1200" dirty="0"/>
        </a:p>
      </dsp:txBody>
      <dsp:txXfrm>
        <a:off x="604867" y="1779814"/>
        <a:ext cx="5258683" cy="1525555"/>
      </dsp:txXfrm>
    </dsp:sp>
    <dsp:sp modelId="{57903A88-AA93-4B32-B46E-91F0691D490B}">
      <dsp:nvSpPr>
        <dsp:cNvPr id="0" name=""/>
        <dsp:cNvSpPr/>
      </dsp:nvSpPr>
      <dsp:spPr>
        <a:xfrm>
          <a:off x="1209734" y="3559628"/>
          <a:ext cx="6855161" cy="1525555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Diversamente dall’animatore non si occupa solo della gestione degli incontri.</a:t>
          </a:r>
          <a:endParaRPr lang="it-IT" sz="3000" kern="1200" dirty="0"/>
        </a:p>
      </dsp:txBody>
      <dsp:txXfrm>
        <a:off x="1209734" y="3559628"/>
        <a:ext cx="5258683" cy="1525555"/>
      </dsp:txXfrm>
    </dsp:sp>
    <dsp:sp modelId="{C51829C8-8558-49D1-A3D5-1116BF35D449}">
      <dsp:nvSpPr>
        <dsp:cNvPr id="0" name=""/>
        <dsp:cNvSpPr/>
      </dsp:nvSpPr>
      <dsp:spPr>
        <a:xfrm>
          <a:off x="5863550" y="1156879"/>
          <a:ext cx="991610" cy="991610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863550" y="1156879"/>
        <a:ext cx="991610" cy="991610"/>
      </dsp:txXfrm>
    </dsp:sp>
    <dsp:sp modelId="{20D0926D-7A10-4FAF-9A54-3B4C77564FDB}">
      <dsp:nvSpPr>
        <dsp:cNvPr id="0" name=""/>
        <dsp:cNvSpPr/>
      </dsp:nvSpPr>
      <dsp:spPr>
        <a:xfrm>
          <a:off x="6468417" y="2926523"/>
          <a:ext cx="991610" cy="991610"/>
        </a:xfrm>
        <a:prstGeom prst="downArrow">
          <a:avLst>
            <a:gd name="adj1" fmla="val 55000"/>
            <a:gd name="adj2" fmla="val 45000"/>
          </a:avLst>
        </a:prstGeom>
        <a:solidFill>
          <a:srgbClr val="65EB3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468417" y="2926523"/>
        <a:ext cx="991610" cy="9916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1E02C-3D47-4128-8808-D195AC75E35C}">
      <dsp:nvSpPr>
        <dsp:cNvPr id="0" name=""/>
        <dsp:cNvSpPr/>
      </dsp:nvSpPr>
      <dsp:spPr>
        <a:xfrm>
          <a:off x="0" y="0"/>
          <a:ext cx="9144000" cy="207330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  <a:latin typeface="Calisto MT" pitchFamily="18" charset="0"/>
            </a:rPr>
            <a:t>ma svolgono un servizio di                                       “</a:t>
          </a:r>
          <a:r>
            <a:rPr lang="it-IT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rPr>
            <a:t>accoglienza e di cordialità”</a:t>
          </a:r>
          <a:endParaRPr lang="it-IT" sz="2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sto MT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  <a:latin typeface="Calisto MT" pitchFamily="18" charset="0"/>
            </a:rPr>
            <a:t>espresso attraverso la capacità di stabilire dei legami di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  <a:latin typeface="Calisto MT" pitchFamily="18" charset="0"/>
            </a:rPr>
            <a:t> amicizia profonda</a:t>
          </a:r>
          <a:endParaRPr lang="it-IT" sz="2800" b="1" kern="1200" dirty="0">
            <a:solidFill>
              <a:schemeClr val="tx1"/>
            </a:solidFill>
          </a:endParaRPr>
        </a:p>
      </dsp:txBody>
      <dsp:txXfrm>
        <a:off x="0" y="0"/>
        <a:ext cx="9144000" cy="2073307"/>
      </dsp:txXfrm>
    </dsp:sp>
    <dsp:sp modelId="{31D4A967-A967-48B5-A4B7-C5CA1EFFB5A4}">
      <dsp:nvSpPr>
        <dsp:cNvPr id="0" name=""/>
        <dsp:cNvSpPr/>
      </dsp:nvSpPr>
      <dsp:spPr>
        <a:xfrm>
          <a:off x="4464" y="2073307"/>
          <a:ext cx="3045023" cy="4353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b="1" kern="1200" dirty="0" smtClean="0">
              <a:solidFill>
                <a:schemeClr val="bg1"/>
              </a:solidFill>
              <a:latin typeface="Calisto MT" pitchFamily="18" charset="0"/>
            </a:rPr>
            <a:t>interessandosi di lui</a:t>
          </a:r>
          <a:endParaRPr lang="it-IT" sz="3500" kern="1200" dirty="0">
            <a:solidFill>
              <a:schemeClr val="bg1"/>
            </a:solidFill>
          </a:endParaRPr>
        </a:p>
      </dsp:txBody>
      <dsp:txXfrm>
        <a:off x="4464" y="2073307"/>
        <a:ext cx="3045023" cy="4353945"/>
      </dsp:txXfrm>
    </dsp:sp>
    <dsp:sp modelId="{493DB2B1-CF57-43CD-ABAD-C6258D034A53}">
      <dsp:nvSpPr>
        <dsp:cNvPr id="0" name=""/>
        <dsp:cNvSpPr/>
      </dsp:nvSpPr>
      <dsp:spPr>
        <a:xfrm>
          <a:off x="3049488" y="2073307"/>
          <a:ext cx="3045023" cy="4353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b="1" kern="1200" dirty="0" smtClean="0">
              <a:solidFill>
                <a:schemeClr val="bg1"/>
              </a:solidFill>
              <a:latin typeface="Calisto MT" pitchFamily="18" charset="0"/>
            </a:rPr>
            <a:t>passando del tempo anche a fare altre cose</a:t>
          </a:r>
          <a:endParaRPr lang="it-IT" sz="3500" kern="1200" dirty="0">
            <a:solidFill>
              <a:schemeClr val="bg1"/>
            </a:solidFill>
          </a:endParaRPr>
        </a:p>
      </dsp:txBody>
      <dsp:txXfrm>
        <a:off x="3049488" y="2073307"/>
        <a:ext cx="3045023" cy="4353945"/>
      </dsp:txXfrm>
    </dsp:sp>
    <dsp:sp modelId="{7B174DA7-AA16-42E7-8C91-230CDE8AFE7D}">
      <dsp:nvSpPr>
        <dsp:cNvPr id="0" name=""/>
        <dsp:cNvSpPr/>
      </dsp:nvSpPr>
      <dsp:spPr>
        <a:xfrm>
          <a:off x="6094511" y="2073307"/>
          <a:ext cx="3045023" cy="4353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b="1" kern="1200" dirty="0" smtClean="0">
              <a:solidFill>
                <a:schemeClr val="bg1"/>
              </a:solidFill>
              <a:latin typeface="Calisto MT" pitchFamily="18" charset="0"/>
            </a:rPr>
            <a:t>non solo gli incontri di preparazione catecumenale</a:t>
          </a:r>
          <a:endParaRPr lang="it-IT" sz="3500" kern="1200" dirty="0">
            <a:solidFill>
              <a:schemeClr val="bg1"/>
            </a:solidFill>
          </a:endParaRPr>
        </a:p>
      </dsp:txBody>
      <dsp:txXfrm>
        <a:off x="6094511" y="2073307"/>
        <a:ext cx="3045023" cy="4353945"/>
      </dsp:txXfrm>
    </dsp:sp>
    <dsp:sp modelId="{F62BA88D-1688-4D68-8386-A493448E8D6D}">
      <dsp:nvSpPr>
        <dsp:cNvPr id="0" name=""/>
        <dsp:cNvSpPr/>
      </dsp:nvSpPr>
      <dsp:spPr>
        <a:xfrm>
          <a:off x="0" y="6309319"/>
          <a:ext cx="9144000" cy="48377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4C33-B97A-47E1-BE89-F5C8A1B957EE}" type="datetimeFigureOut">
              <a:rPr lang="it-IT" smtClean="0"/>
              <a:pPr/>
              <a:t>13/10/2025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60A6-B042-4F1D-B1EC-AD1768FFC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60A6-B042-4F1D-B1EC-AD1768FFCC9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0A013-BB4C-490A-9C5B-E3110EA5105B}" type="slidenum">
              <a:rPr lang="it-IT" smtClean="0">
                <a:latin typeface="Tahoma" pitchFamily="34" charset="0"/>
              </a:rPr>
              <a:pPr/>
              <a:t>2</a:t>
            </a:fld>
            <a:endParaRPr lang="it-IT" smtClean="0">
              <a:latin typeface="Tahoma" pitchFamily="34" charset="0"/>
            </a:endParaRPr>
          </a:p>
        </p:txBody>
      </p:sp>
      <p:sp>
        <p:nvSpPr>
          <p:cNvPr id="34821" name="Segnaposto piè di pagin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Tahoma" pitchFamily="34" charset="0"/>
              </a:rPr>
              <a:t>Arcidiocesi di Agrigento  Ufficio diocesano per la catechesi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60A6-B042-4F1D-B1EC-AD1768FFCC9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60A6-B042-4F1D-B1EC-AD1768FFCC9B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E7487-13CB-4823-B7E2-451418C423BF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C8623-5F58-4371-A756-B2F01088D9C7}" type="slidenum">
              <a:rPr lang="en-US"/>
              <a:pPr/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670175" y="6356350"/>
            <a:ext cx="1627188" cy="365125"/>
          </a:xfrm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0B360-CE74-479C-A99E-B7CE79EE2232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3888" cy="365125"/>
          </a:xfrm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pitchFamily="-107" charset="0"/>
              </a:defRPr>
            </a:lvl1pPr>
          </a:lstStyle>
          <a:p>
            <a:fld id="{6002EF7E-E2D5-472E-B057-148034EB1AB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EDF18-B4EB-4F7A-A8C3-79570750E034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7D91-A96E-4333-B66D-ECACCEF29B2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578456-CAD0-4635-BA42-48526A721869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C874B-A720-4589-8725-1622C37FAB3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C7825-DE4A-4E9E-BCB7-145B95EA4A1D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09E60-073D-45E9-8E1F-C691871D407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24800" y="6356350"/>
            <a:ext cx="1066800" cy="365125"/>
          </a:xfrm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0B2AE6-C3FC-42CA-A772-4FD9F26DEB70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FB955-C0F4-422D-9A86-E5068595BED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8ED21B-3FC5-4B45-9F21-B615B99E9F66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5907-A0EA-416F-929E-BB8E556F73E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verlay-rule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 rtlCol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C7D0B59-8682-4D88-B459-CBD503F4BBC6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818433D-F096-411D-9FE3-03CB0175197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891AB-3D6A-4BA5-9937-8C3237D45945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DCECD-8B57-4871-84BF-72489EE985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D0369-4303-4F2B-BE14-40280BC9491B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33BC-78F6-432E-93F6-AAE7D78B96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888C3-0477-4910-AC7E-3E7A2E75E662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5353A-3309-4DAC-93F3-FE684606CE3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09075-2F2E-4F0C-A063-0003D609EF23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930A2-A805-4B7E-9672-B9092BE01AA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Full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429B3-35E9-416E-8455-C11D69AF8377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F085-D02D-4B27-B155-746109999DC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667000" y="6356350"/>
            <a:ext cx="1622425" cy="365125"/>
          </a:xfrm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F13E03-4666-4F73-A66A-DB5702F3049A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2300" cy="365125"/>
          </a:xfrm>
          <a:noFill/>
          <a:ln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pitchFamily="-107" charset="0"/>
              </a:defRPr>
            </a:lvl1pPr>
          </a:lstStyle>
          <a:p>
            <a:fld id="{A57FC666-B87B-4CB3-AC35-407361F93C8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</a:defRPr>
            </a:lvl1pPr>
          </a:lstStyle>
          <a:p>
            <a:fld id="{6AE1BA6D-F690-41FA-914B-63A483DAA1DE}" type="datetime1">
              <a:rPr lang="it-IT" smtClean="0"/>
              <a:pPr/>
              <a:t>13/10/2025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</a:defRPr>
            </a:lvl1pPr>
          </a:lstStyle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</a:defRPr>
            </a:lvl1pPr>
          </a:lstStyle>
          <a:p>
            <a:fld id="{773DD948-C229-4360-ACF3-3C5E141EA892}" type="slidenum">
              <a:rPr lang="it-IT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Calisto MT" pitchFamily="-107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Clr>
          <a:srgbClr val="858585"/>
        </a:buClr>
        <a:buFont typeface="Calisto MT" pitchFamily="-107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7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Calisto MT" pitchFamily="-107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7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Clr>
          <a:srgbClr val="858585"/>
        </a:buClr>
        <a:buFont typeface="Calisto MT" pitchFamily="-107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7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Calisto MT" pitchFamily="-107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174148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it-IT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CORSO </a:t>
            </a:r>
            <a:r>
              <a:rPr lang="it-IT" sz="1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FORMAZIONE PER  CATECHISTI/ACCOMPAGNATORI</a:t>
            </a:r>
            <a:br>
              <a:rPr lang="it-IT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Anno Pastorale 2013/14 </a:t>
            </a:r>
            <a:r>
              <a:rPr lang="it-IT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II INCONTRO</a:t>
            </a:r>
            <a:br>
              <a:rPr lang="it-IT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Sottotitolo 11"/>
          <p:cNvSpPr>
            <a:spLocks noGrp="1"/>
          </p:cNvSpPr>
          <p:nvPr>
            <p:ph type="subTitle" idx="1"/>
          </p:nvPr>
        </p:nvSpPr>
        <p:spPr>
          <a:xfrm>
            <a:off x="241300" y="5181600"/>
            <a:ext cx="86868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Metamorfosi del catechista:                                    divenire un catechista/accompagnatore</a:t>
            </a:r>
            <a:endParaRPr lang="it-IT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sz="1200" b="1" dirty="0" smtClean="0">
                <a:solidFill>
                  <a:srgbClr val="000000"/>
                </a:solidFill>
              </a:rPr>
              <a:t>                              </a:t>
            </a:r>
            <a:endParaRPr lang="it-IT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Segnaposto immagine 13" descr="lasciate.gif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32" b="2632"/>
          <a:stretch>
            <a:fillRect/>
          </a:stretch>
        </p:blipFill>
        <p:spPr/>
      </p:pic>
      <p:pic>
        <p:nvPicPr>
          <p:cNvPr id="5" name="Immagine 4" descr="imagesCAQROY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370" y="2447133"/>
            <a:ext cx="2337825" cy="26693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 descr="pellegrinaggio_catechisti_1.jpg"/>
          <p:cNvPicPr>
            <a:picLocks noChangeAspect="1"/>
          </p:cNvPicPr>
          <p:nvPr/>
        </p:nvPicPr>
        <p:blipFill>
          <a:blip r:embed="rId5" cstate="print"/>
          <a:srcRect r="2985" b="14818"/>
          <a:stretch>
            <a:fillRect/>
          </a:stretch>
        </p:blipFill>
        <p:spPr>
          <a:xfrm>
            <a:off x="3335333" y="6339359"/>
            <a:ext cx="684076" cy="5186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6"/>
          </p:nvPr>
        </p:nvSpPr>
        <p:spPr>
          <a:xfrm>
            <a:off x="8318500" y="6410984"/>
            <a:ext cx="609600" cy="365125"/>
          </a:xfrm>
        </p:spPr>
        <p:txBody>
          <a:bodyPr/>
          <a:lstStyle/>
          <a:p>
            <a:fld id="{2818433D-F096-411D-9FE3-03CB0175197F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5"/>
          </p:nvPr>
        </p:nvSpPr>
        <p:spPr>
          <a:xfrm>
            <a:off x="4019409" y="6410984"/>
            <a:ext cx="2895600" cy="365125"/>
          </a:xfrm>
        </p:spPr>
        <p:txBody>
          <a:bodyPr/>
          <a:lstStyle/>
          <a:p>
            <a:r>
              <a:rPr lang="it-IT" dirty="0" smtClean="0"/>
              <a:t>Ufficio Diocesano per la Catechesi</a:t>
            </a:r>
            <a:endParaRPr lang="it-IT" dirty="0"/>
          </a:p>
        </p:txBody>
      </p:sp>
      <p:pic>
        <p:nvPicPr>
          <p:cNvPr id="1026" name="officeArt object" descr="logo dioces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158750"/>
            <a:ext cx="1700212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027" name="Oggetto 1"/>
          <p:cNvPicPr>
            <a:picLocks noChangeArrowheads="1"/>
          </p:cNvPicPr>
          <p:nvPr/>
        </p:nvPicPr>
        <p:blipFill>
          <a:blip r:embed="rId7"/>
          <a:srcRect l="-1122" t="-436" r="-1501" b="-2156"/>
          <a:stretch>
            <a:fillRect/>
          </a:stretch>
        </p:blipFill>
        <p:spPr bwMode="auto">
          <a:xfrm>
            <a:off x="7712086" y="158750"/>
            <a:ext cx="121282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4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800" b="1" i="1" dirty="0" smtClean="0">
                <a:solidFill>
                  <a:srgbClr val="000000"/>
                </a:solidFill>
              </a:rPr>
              <a:t>Umiltà e fiducia</a:t>
            </a:r>
            <a:endParaRPr lang="it-IT" sz="4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2800" dirty="0" smtClean="0"/>
              <a:t>		</a:t>
            </a:r>
          </a:p>
          <a:p>
            <a:pPr marL="0" lvl="1" indent="0" eaLnBrk="1" hangingPunct="1">
              <a:buClr>
                <a:srgbClr val="5C5C5C"/>
              </a:buClr>
              <a:buNone/>
            </a:pPr>
            <a:endParaRPr lang="it-IT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4437112"/>
            <a:ext cx="8178132" cy="163121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catechista è consacrato e inviato da Cristo e può fare affidamento su questa grazia: deve anzi sollecitarne l’abbondanza, per divenire, nello Spirito, strumento adatto della benevolenza del Padre. Egli è consapevole portavoce della Chiesa, dalla cui esperienza di fede gli viene sicurezza. (</a:t>
            </a:r>
            <a:r>
              <a:rPr lang="it-IT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RdC</a:t>
            </a:r>
            <a:r>
              <a:rPr lang="it-IT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185)</a:t>
            </a:r>
            <a:endParaRPr lang="it-IT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25560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a. Riconosce le sue qualità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24433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b. Accetta la vocazione ricevuta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bldLvl="2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04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400" b="1" i="1" dirty="0" smtClean="0">
                <a:solidFill>
                  <a:srgbClr val="000000"/>
                </a:solidFill>
                <a:latin typeface="Calisto MT" pitchFamily="18" charset="0"/>
              </a:rPr>
              <a:t>Testimone</a:t>
            </a:r>
            <a:endParaRPr lang="it-IT" sz="4400" b="1" dirty="0" smtClean="0">
              <a:solidFill>
                <a:srgbClr val="000000"/>
              </a:solidFill>
              <a:latin typeface="Calisto MT" pitchFamily="18" charset="0"/>
            </a:endParaRPr>
          </a:p>
          <a:p>
            <a:pPr algn="ctr">
              <a:buNone/>
            </a:pPr>
            <a:r>
              <a:rPr lang="it-IT" sz="2800" dirty="0" smtClean="0"/>
              <a:t>		</a:t>
            </a:r>
          </a:p>
          <a:p>
            <a:pPr algn="ctr">
              <a:buNone/>
            </a:pPr>
            <a:r>
              <a:rPr lang="it-IT" sz="2800" dirty="0" smtClean="0"/>
              <a:t>		</a:t>
            </a:r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lvl="1" eaLnBrk="1" hangingPunct="1">
              <a:buClr>
                <a:srgbClr val="5C5C5C"/>
              </a:buClr>
              <a:buNone/>
            </a:pPr>
            <a:endParaRPr lang="it-IT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4348" y="4857760"/>
            <a:ext cx="7572428" cy="163121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0000"/>
                </a:solidFill>
              </a:rPr>
              <a:t>Oltre a conoscere adeguatamente il messaggio che espone, egli ne è segno visibile, mediante la sua vita. Quanti lo ascoltano, devono poter avvertire che, in certo modo, i suoi occhi hanno visto e le sue mani hanno toccato; dalla sua stessa esperienza religiosa devono ricevere luce e certezza. (</a:t>
            </a:r>
            <a:r>
              <a:rPr lang="it-IT" sz="2000" i="1" dirty="0" err="1" smtClean="0">
                <a:solidFill>
                  <a:srgbClr val="000000"/>
                </a:solidFill>
              </a:rPr>
              <a:t>RdC</a:t>
            </a:r>
            <a:r>
              <a:rPr lang="it-IT" sz="2000" i="1" dirty="0" smtClean="0">
                <a:solidFill>
                  <a:srgbClr val="000000"/>
                </a:solidFill>
              </a:rPr>
              <a:t> 186)</a:t>
            </a:r>
            <a:endParaRPr 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245950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a. Fa esperienza di Cristo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9827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b. Comunica la fede della Chiesa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505943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8E0000"/>
                </a:solidFill>
                <a:latin typeface="Calisto MT" pitchFamily="18" charset="0"/>
              </a:rPr>
              <a:t>c</a:t>
            </a: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. Annuncia con la sua vita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bldLvl="2"/>
      <p:bldP spid="3" grpId="0" animBg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4365104"/>
            <a:ext cx="8424936" cy="1938992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0000"/>
                </a:solidFill>
              </a:rPr>
              <a:t>Alla sua catechesi il catechista deve premettere un’accurata preparazione immediata, tutta orientata a “come dire”, a “come insegnare” le realtà e le verità della fede, a “come far vedere” l’amore e l’opera di salvezza delle divine Persone. Egli non può improvvisare, né tanto meno recitare una lezione; deve impartire un insegnamento vivo, che lo renda interprete del colloquio di Dio con gli uomini. (</a:t>
            </a:r>
            <a:r>
              <a:rPr lang="it-IT" sz="2000" i="1" dirty="0" err="1" smtClean="0">
                <a:solidFill>
                  <a:srgbClr val="000000"/>
                </a:solidFill>
              </a:rPr>
              <a:t>RdC</a:t>
            </a:r>
            <a:r>
              <a:rPr lang="it-IT" sz="2000" i="1" dirty="0" smtClean="0">
                <a:solidFill>
                  <a:srgbClr val="000000"/>
                </a:solidFill>
              </a:rPr>
              <a:t> 187)</a:t>
            </a:r>
            <a:endParaRPr 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22614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a. E’ maestro nella fede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78470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b. Comunica tutti i contenuti della </a:t>
            </a:r>
            <a:r>
              <a:rPr lang="it-IT" sz="2800" dirty="0" err="1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fede…</a:t>
            </a:r>
            <a:endParaRPr lang="it-IT" sz="2800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in modo organico e sistematico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7388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c. E’ anche un buon narratore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149204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4400" b="1" i="1" dirty="0" smtClean="0">
                <a:solidFill>
                  <a:srgbClr val="000000"/>
                </a:solidFill>
                <a:latin typeface="Calisto MT" pitchFamily="18" charset="0"/>
              </a:rPr>
              <a:t>Maestro</a:t>
            </a:r>
            <a:endParaRPr lang="it-IT" sz="4400" b="1" dirty="0" smtClean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1472" y="4581128"/>
            <a:ext cx="7929618" cy="1015663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0000"/>
                </a:solidFill>
              </a:rPr>
              <a:t>L’insegnamento catechistico mira all’educazione cristiana integrale di quanti lo ascoltano: deve cioè portarli a una coerente testimonianza di vita. (</a:t>
            </a:r>
            <a:r>
              <a:rPr lang="it-IT" sz="2000" i="1" dirty="0" err="1" smtClean="0">
                <a:solidFill>
                  <a:srgbClr val="000000"/>
                </a:solidFill>
              </a:rPr>
              <a:t>RdC</a:t>
            </a:r>
            <a:r>
              <a:rPr lang="it-IT" sz="2000" i="1" dirty="0" smtClean="0">
                <a:solidFill>
                  <a:srgbClr val="000000"/>
                </a:solidFill>
              </a:rPr>
              <a:t> 188)</a:t>
            </a:r>
            <a:endParaRPr 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29673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 smtClean="0"/>
              <a:t>		</a:t>
            </a: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b. Riconosce l’opera dello Spirito Santo</a:t>
            </a:r>
            <a:endParaRPr lang="it-IT" dirty="0" smtClean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4208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a. Stimola la coerenza di vita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628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4400" b="1" i="1" dirty="0" smtClean="0">
                <a:solidFill>
                  <a:srgbClr val="000000"/>
                </a:solidFill>
                <a:latin typeface="Calisto MT" pitchFamily="18" charset="0"/>
              </a:rPr>
              <a:t>Educatore</a:t>
            </a:r>
            <a:endParaRPr lang="it-IT" sz="4400" b="1" dirty="0" smtClean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4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6326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400" b="1" i="1" dirty="0" smtClean="0">
                <a:solidFill>
                  <a:srgbClr val="000000"/>
                </a:solidFill>
              </a:rPr>
              <a:t>La preparazione del catechista</a:t>
            </a:r>
            <a:endParaRPr lang="it-IT" sz="4400" b="1" dirty="0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1472" y="4941168"/>
            <a:ext cx="7929618" cy="1200329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La vocazione profetica richiede ai catechisti una solida spiritualità ecclesiale, una seria preparazione dottrinale e metodologica, una costante comunione con il magistero, una profonda carità verso Dio e verso il prossimo.</a:t>
            </a:r>
            <a:r>
              <a:rPr lang="it-IT" i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i="1" dirty="0" smtClean="0">
                <a:solidFill>
                  <a:srgbClr val="000000"/>
                </a:solidFill>
              </a:rPr>
              <a:t>(</a:t>
            </a:r>
            <a:r>
              <a:rPr lang="it-IT" i="1" dirty="0" err="1" smtClean="0">
                <a:solidFill>
                  <a:srgbClr val="000000"/>
                </a:solidFill>
              </a:rPr>
              <a:t>RdC</a:t>
            </a:r>
            <a:r>
              <a:rPr lang="it-IT" i="1" dirty="0" smtClean="0">
                <a:solidFill>
                  <a:srgbClr val="000000"/>
                </a:solidFill>
              </a:rPr>
              <a:t> 189)</a:t>
            </a:r>
            <a:endParaRPr lang="it-IT" dirty="0" smtClean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0" y="38906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d. Profonda carità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23210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a. Solida spiritualità ecclesiale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28442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b. Seria preparazione dottrinale e metodologica</a:t>
            </a:r>
            <a:endParaRPr lang="it-IT" sz="28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3367445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c. Comunicare con il Magistero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23"/>
          <p:cNvSpPr txBox="1">
            <a:spLocks/>
          </p:cNvSpPr>
          <p:nvPr/>
        </p:nvSpPr>
        <p:spPr>
          <a:xfrm>
            <a:off x="4267200" y="1844824"/>
            <a:ext cx="4121224" cy="4428728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Attingendo ad altri strumenti appositamente redatti, come l’ultima Nota dell’UCN del 2006 dedicata alla </a:t>
            </a:r>
          </a:p>
          <a:p>
            <a:pPr algn="ctr" defTabSz="914400"/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“Formazione dei catechisti nella comunità cristiana”, </a:t>
            </a:r>
          </a:p>
          <a:p>
            <a:pPr algn="ctr" defTabSz="914400"/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al n 20 di questa Nota si legge, </a:t>
            </a:r>
          </a:p>
          <a:p>
            <a:pPr algn="ctr" defTabSz="914400"/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 proposito dell’identità del catechista dell’IC</a:t>
            </a:r>
            <a:r>
              <a:rPr lang="it-IT" sz="2400" dirty="0" smtClean="0">
                <a:solidFill>
                  <a:srgbClr val="000000"/>
                </a:solidFill>
                <a:latin typeface="Calisto MT" pitchFamily="18" charset="0"/>
              </a:rPr>
              <a:t>:</a:t>
            </a:r>
            <a:endParaRPr lang="it-IT" sz="2800" dirty="0" smtClean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7" name="Titolo 23"/>
          <p:cNvSpPr>
            <a:spLocks noGrp="1"/>
          </p:cNvSpPr>
          <p:nvPr>
            <p:ph type="title"/>
          </p:nvPr>
        </p:nvSpPr>
        <p:spPr>
          <a:xfrm>
            <a:off x="251520" y="76200"/>
            <a:ext cx="8712968" cy="1282700"/>
          </a:xfrm>
        </p:spPr>
        <p:txBody>
          <a:bodyPr/>
          <a:lstStyle/>
          <a:p>
            <a:pPr eaLnBrk="1" hangingPunct="1"/>
            <a:r>
              <a:rPr lang="it-IT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</a:rPr>
              <a:t>2. Identità del catechista dell’IC</a:t>
            </a:r>
          </a:p>
        </p:txBody>
      </p:sp>
      <p:pic>
        <p:nvPicPr>
          <p:cNvPr id="4" name="Immagine 3" descr="untitled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62655"/>
            <a:ext cx="3168352" cy="441089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7286644" y="603123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4"/>
          <p:cNvSpPr txBox="1">
            <a:spLocks/>
          </p:cNvSpPr>
          <p:nvPr/>
        </p:nvSpPr>
        <p:spPr>
          <a:xfrm>
            <a:off x="4267200" y="1554163"/>
            <a:ext cx="4876800" cy="5151438"/>
          </a:xfrm>
          <a:prstGeom prst="rect">
            <a:avLst/>
          </a:prstGeom>
        </p:spPr>
        <p:txBody>
          <a:bodyPr/>
          <a:lstStyle/>
          <a:p>
            <a:pPr marL="87313" algn="ctr" defTabSz="914400">
              <a:spcBef>
                <a:spcPts val="2000"/>
              </a:spcBef>
            </a:pPr>
            <a:r>
              <a:rPr lang="it-IT" sz="3000" i="1" dirty="0" smtClean="0"/>
              <a:t> </a:t>
            </a:r>
            <a:r>
              <a:rPr lang="it-IT" sz="3000" i="1" dirty="0" smtClean="0">
                <a:solidFill>
                  <a:schemeClr val="bg2"/>
                </a:solidFill>
                <a:latin typeface="Calisto MT" pitchFamily="18" charset="0"/>
              </a:rPr>
              <a:t>“Il catechista dell' IC è un testimone di Cristo, mediatore della parola di Dio, </a:t>
            </a:r>
            <a:r>
              <a:rPr lang="it-IT" sz="3000" b="1" i="1" dirty="0" smtClean="0">
                <a:solidFill>
                  <a:schemeClr val="bg2"/>
                </a:solidFill>
                <a:latin typeface="Calisto MT" pitchFamily="18" charset="0"/>
              </a:rPr>
              <a:t>"compagno di viaggio"</a:t>
            </a:r>
            <a:r>
              <a:rPr lang="it-IT" sz="3000" i="1" dirty="0" smtClean="0">
                <a:solidFill>
                  <a:schemeClr val="bg2"/>
                </a:solidFill>
                <a:latin typeface="Calisto MT" pitchFamily="18" charset="0"/>
              </a:rPr>
              <a:t>, educatore della vita di fede, uomo o donna pienamente inserito nella comunità cristiana e nel contesto culturale e vitale del mondo d'oggi.               Il catechista non opera isolatamente. ..”</a:t>
            </a:r>
            <a:endParaRPr lang="it-IT" sz="3000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itchFamily="-107" charset="0"/>
            </a:endParaRPr>
          </a:p>
        </p:txBody>
      </p:sp>
      <p:pic>
        <p:nvPicPr>
          <p:cNvPr id="4" name="Immagine 3" descr="gesù_accogliente_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554163"/>
            <a:ext cx="4122737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4"/>
          <p:cNvSpPr>
            <a:spLocks noGrp="1"/>
          </p:cNvSpPr>
          <p:nvPr>
            <p:ph idx="1"/>
          </p:nvPr>
        </p:nvSpPr>
        <p:spPr>
          <a:xfrm>
            <a:off x="0" y="5410200"/>
            <a:ext cx="8839200" cy="1447800"/>
          </a:xfrm>
        </p:spPr>
        <p:txBody>
          <a:bodyPr>
            <a:noAutofit/>
          </a:bodyPr>
          <a:lstStyle/>
          <a:p>
            <a:pPr marL="87313" indent="0" algn="ctr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perché sembra costituire la definizione più bella del servizio ecclesiale che i catechisti realizzano come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“accompagnatori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” della fede di altri. </a:t>
            </a:r>
            <a:endParaRPr lang="it-IT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egnaposto contenuto 24"/>
          <p:cNvSpPr txBox="1">
            <a:spLocks/>
          </p:cNvSpPr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txBody>
          <a:bodyPr/>
          <a:lstStyle/>
          <a:p>
            <a:pPr marL="87313" algn="ctr" defTabSz="914400">
              <a:spcBef>
                <a:spcPts val="2000"/>
              </a:spcBef>
            </a:pPr>
            <a:r>
              <a:rPr lang="it-IT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Ci soffermiamo sull’espressione </a:t>
            </a:r>
          </a:p>
          <a:p>
            <a:pPr marL="87313" algn="ctr" defTabSz="914400">
              <a:spcBef>
                <a:spcPts val="2000"/>
              </a:spcBef>
            </a:pPr>
            <a:r>
              <a:rPr lang="it-IT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</a:t>
            </a:r>
            <a:r>
              <a:rPr lang="it-IT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catechista – compagno di viaggio</a:t>
            </a:r>
            <a:r>
              <a:rPr lang="it-IT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”, </a:t>
            </a:r>
          </a:p>
          <a:p>
            <a:pPr marL="87313" defTabSz="914400">
              <a:spcBef>
                <a:spcPts val="2000"/>
              </a:spcBef>
            </a:pPr>
            <a:endParaRPr lang="it-IT" sz="28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itchFamily="-107" charset="0"/>
            </a:endParaRPr>
          </a:p>
        </p:txBody>
      </p:sp>
      <p:pic>
        <p:nvPicPr>
          <p:cNvPr id="11" name="Immagine 10" descr="Emm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58913"/>
            <a:ext cx="5943600" cy="395128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BF1F5907-A0EA-416F-929E-BB8E556F73E4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Ufficio Diocesano per la Catechesi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358900"/>
          </a:xfrm>
        </p:spPr>
        <p:txBody>
          <a:bodyPr/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Cosa vi ricorda l’espressione </a:t>
            </a:r>
            <a:r>
              <a:rPr lang="it-IT" sz="3200" b="1" dirty="0" smtClean="0"/>
              <a:t>“Compagno di viaggio”? 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sto MT" pitchFamily="-107" charset="0"/>
            </a:endParaRPr>
          </a:p>
        </p:txBody>
      </p:sp>
      <p:sp>
        <p:nvSpPr>
          <p:cNvPr id="8" name="Segnaposto contenuto 24"/>
          <p:cNvSpPr>
            <a:spLocks noGrp="1"/>
          </p:cNvSpPr>
          <p:nvPr>
            <p:ph idx="1"/>
          </p:nvPr>
        </p:nvSpPr>
        <p:spPr>
          <a:xfrm>
            <a:off x="2483768" y="2891408"/>
            <a:ext cx="4320480" cy="609600"/>
          </a:xfrm>
          <a:ln w="31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87313" indent="0" algn="ctr" eaLnBrk="1" hangingPunct="1">
              <a:buFont typeface="Calisto MT" pitchFamily="-107" charset="0"/>
              <a:buNone/>
            </a:pPr>
            <a:r>
              <a:rPr lang="it-IT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 riassumiamo in </a:t>
            </a:r>
            <a:r>
              <a:rPr lang="it-IT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1358900"/>
            <a:ext cx="784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Quello di Gesù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con i discepoli di </a:t>
            </a:r>
            <a:r>
              <a:rPr lang="it-IT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Emmaus</a:t>
            </a:r>
            <a:endParaRPr lang="it-I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7" name="Segnaposto contenuto 24"/>
          <p:cNvSpPr txBox="1">
            <a:spLocks/>
          </p:cNvSpPr>
          <p:nvPr/>
        </p:nvSpPr>
        <p:spPr>
          <a:xfrm>
            <a:off x="1187624" y="3653408"/>
            <a:ext cx="7128791" cy="994792"/>
          </a:xfrm>
          <a:prstGeom prst="rect">
            <a:avLst/>
          </a:prstGeom>
        </p:spPr>
        <p:txBody>
          <a:bodyPr/>
          <a:lstStyle/>
          <a:p>
            <a:pPr marL="87313" algn="ctr" defTabSz="914400">
              <a:spcBef>
                <a:spcPts val="2000"/>
              </a:spcBef>
            </a:pPr>
            <a:r>
              <a:rPr lang="it-IT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Gesù “educatore” della fede dei discepoli</a:t>
            </a:r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:</a:t>
            </a:r>
          </a:p>
        </p:txBody>
      </p:sp>
      <p:sp>
        <p:nvSpPr>
          <p:cNvPr id="10" name="Segnaposto contenuto 24"/>
          <p:cNvSpPr txBox="1">
            <a:spLocks/>
          </p:cNvSpPr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txBody>
          <a:bodyPr numCol="2"/>
          <a:lstStyle/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si accosta al loro </a:t>
            </a:r>
            <a:r>
              <a:rPr lang="it-IT" sz="2500" b="1" dirty="0" err="1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cammino…</a:t>
            </a:r>
            <a:endParaRPr lang="it-IT" sz="2500" b="1" dirty="0">
              <a:solidFill>
                <a:srgbClr val="000000"/>
              </a:solidFill>
              <a:latin typeface="Calisto MT" pitchFamily="18" charset="0"/>
              <a:ea typeface="+mn-ea"/>
            </a:endParaRP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suscita il </a:t>
            </a:r>
            <a:r>
              <a:rPr lang="it-IT" sz="2500" b="1" dirty="0" err="1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raccontarsi…</a:t>
            </a: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.</a:t>
            </a:r>
            <a:endParaRPr lang="it-IT" sz="2500" b="1" dirty="0">
              <a:solidFill>
                <a:srgbClr val="000000"/>
              </a:solidFill>
              <a:latin typeface="Calisto MT" pitchFamily="18" charset="0"/>
              <a:ea typeface="+mn-ea"/>
            </a:endParaRP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</a:rPr>
              <a:t>allarga i loro </a:t>
            </a:r>
            <a:r>
              <a:rPr lang="it-IT" sz="2500" b="1" dirty="0" err="1" smtClean="0">
                <a:solidFill>
                  <a:srgbClr val="000000"/>
                </a:solidFill>
                <a:latin typeface="Calisto MT" pitchFamily="18" charset="0"/>
              </a:rPr>
              <a:t>orizzonti…</a:t>
            </a:r>
            <a:endParaRPr lang="it-IT" sz="2500" b="1" dirty="0" smtClean="0">
              <a:solidFill>
                <a:srgbClr val="000000"/>
              </a:solidFill>
              <a:latin typeface="Calisto MT" pitchFamily="18" charset="0"/>
            </a:endParaRP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it-IT" sz="2600" dirty="0" smtClean="0"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latin typeface="Calisto MT" pitchFamily="18" charset="0"/>
              <a:ea typeface="+mn-ea"/>
            </a:endParaRP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it-IT" sz="2600" dirty="0"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latin typeface="Calisto MT" pitchFamily="18" charset="0"/>
              <a:ea typeface="+mn-ea"/>
            </a:endParaRP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realizza un momento forte di </a:t>
            </a:r>
            <a:r>
              <a:rPr lang="it-IT" sz="2500" b="1" dirty="0" err="1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comunione…</a:t>
            </a:r>
            <a:endParaRPr lang="it-IT" sz="2500" b="1" dirty="0" smtClean="0">
              <a:solidFill>
                <a:srgbClr val="000000"/>
              </a:solidFill>
              <a:latin typeface="Calisto MT" pitchFamily="18" charset="0"/>
              <a:ea typeface="+mn-ea"/>
            </a:endParaRP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fa crescere la responsabilità di </a:t>
            </a:r>
            <a:r>
              <a:rPr lang="it-IT" sz="2500" b="1" dirty="0" err="1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ciascuno…</a:t>
            </a:r>
            <a:r>
              <a:rPr lang="it-IT" sz="2500" b="1" dirty="0" smtClean="0">
                <a:solidFill>
                  <a:srgbClr val="000000"/>
                </a:solidFill>
                <a:latin typeface="Calisto MT" pitchFamily="18" charset="0"/>
                <a:ea typeface="+mn-ea"/>
              </a:rPr>
              <a:t>.</a:t>
            </a:r>
          </a:p>
          <a:p>
            <a:pPr marL="365125" indent="-277813" algn="just" defTabSz="91440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it-IT" sz="2600" dirty="0"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latin typeface="Calisto MT" pitchFamily="18" charset="0"/>
              <a:ea typeface="+mn-ea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/>
          <p:cNvSpPr>
            <a:spLocks noGrp="1"/>
          </p:cNvSpPr>
          <p:nvPr>
            <p:ph type="title"/>
          </p:nvPr>
        </p:nvSpPr>
        <p:spPr>
          <a:xfrm>
            <a:off x="395536" y="0"/>
            <a:ext cx="6264696" cy="1335360"/>
          </a:xfrm>
        </p:spPr>
        <p:txBody>
          <a:bodyPr/>
          <a:lstStyle/>
          <a:p>
            <a:r>
              <a:rPr lang="it-IT" sz="2700" dirty="0" smtClean="0">
                <a:latin typeface="Calisto MT" pitchFamily="18" charset="0"/>
              </a:rPr>
              <a:t>Potremmo allora dire che un catechista è</a:t>
            </a:r>
            <a:br>
              <a:rPr lang="it-IT" sz="2700" dirty="0" smtClean="0">
                <a:latin typeface="Calisto MT" pitchFamily="18" charset="0"/>
              </a:rPr>
            </a:br>
            <a:r>
              <a:rPr lang="it-IT" sz="2700" dirty="0" smtClean="0">
                <a:latin typeface="Calisto MT" pitchFamily="18" charset="0"/>
              </a:rPr>
              <a:t> “compagno di viaggio” quando</a:t>
            </a:r>
            <a:endParaRPr lang="it-IT" sz="27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sto MT" pitchFamily="18" charset="0"/>
            </a:endParaRPr>
          </a:p>
        </p:txBody>
      </p:sp>
      <p:sp>
        <p:nvSpPr>
          <p:cNvPr id="8" name="Segnaposto contenuto 24"/>
          <p:cNvSpPr>
            <a:spLocks noGrp="1"/>
          </p:cNvSpPr>
          <p:nvPr>
            <p:ph idx="1"/>
          </p:nvPr>
        </p:nvSpPr>
        <p:spPr>
          <a:xfrm>
            <a:off x="-49508" y="1335360"/>
            <a:ext cx="9144000" cy="552264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it-IT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“si accosta al cammino”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:</a:t>
            </a:r>
          </a:p>
          <a:p>
            <a:pPr lvl="0">
              <a:spcBef>
                <a:spcPct val="0"/>
              </a:spcBef>
              <a:buNone/>
            </a:pPr>
            <a:r>
              <a:rPr lang="it-IT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conosce profondamente la gente </a:t>
            </a:r>
            <a:r>
              <a:rPr lang="it-IT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perchè</a:t>
            </a:r>
            <a:r>
              <a:rPr lang="it-IT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sa entrare in contatto con la loro realtà..;</a:t>
            </a:r>
            <a:endParaRPr lang="it-IT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it-IT" b="1" i="1" dirty="0" smtClean="0">
                <a:solidFill>
                  <a:srgbClr val="6D1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“suscita il raccontarsi”: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vive la pazienza dell’ascolto, per percepire le tante sensibilità e soprattutto per dare valore all’esperienza di ciascuno, con profondo rispetto del mistero di ogni persona;</a:t>
            </a:r>
            <a:endParaRPr lang="it-IT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it-IT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“allarga gli orizzonti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aiuta a interpretare e raccordare le tante esperienze della vita, a farle “parlare”, a situarle in un contesto più ampio, quello cioè della storia degli altri e di Dio;</a:t>
            </a:r>
            <a:r>
              <a:rPr lang="it-IT" sz="2000" dirty="0" smtClean="0">
                <a:solidFill>
                  <a:srgbClr val="000000"/>
                </a:solidFill>
                <a:effectLst/>
                <a:latin typeface="Calisto MT" pitchFamily="18" charset="0"/>
              </a:rPr>
              <a:t> </a:t>
            </a:r>
            <a:endParaRPr lang="it-IT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it-IT" b="1" i="1" dirty="0" smtClean="0">
                <a:solidFill>
                  <a:srgbClr val="6D1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</a:t>
            </a:r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crea momenti forti di comunione”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effectLst/>
                <a:latin typeface="Calisto MT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  <a:tabLst>
                <a:tab pos="0" algn="l"/>
              </a:tabLst>
            </a:pPr>
            <a:r>
              <a:rPr lang="it-IT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stimola a far crescere gli interessi, a favorire una comunicazione profonda, a condividere esperienze positive, a valorizzare sia la comunità sia le relazioni personali; </a:t>
            </a:r>
            <a:endParaRPr lang="it-IT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“suggerisce cammini”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it-IT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spinge a far crescere la responsabilità di ciascuno, ad avere coraggio nel formulare proposte (progetti) ricche di valori e ad incamminarsi con coerenza, imparando l’arte del discernimento. </a:t>
            </a:r>
          </a:p>
          <a:p>
            <a:pPr>
              <a:spcBef>
                <a:spcPct val="0"/>
              </a:spcBef>
              <a:buFont typeface="Calisto MT" pitchFamily="-107" charset="0"/>
              <a:buNone/>
            </a:pPr>
            <a:endParaRPr lang="it-IT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magine 11" descr="candela_verd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09740" y="0"/>
            <a:ext cx="2038724" cy="1906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BF1F5907-A0EA-416F-929E-BB8E556F73E4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it-IT" dirty="0" smtClean="0"/>
              <a:t>Ufficio Diocesano per la Catechesi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iera\Desktop\se-faccio-capi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423194"/>
            <a:ext cx="3816424" cy="222976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12291" name="Segnaposto piè di pagina 6"/>
          <p:cNvSpPr>
            <a:spLocks noGrp="1"/>
          </p:cNvSpPr>
          <p:nvPr>
            <p:ph type="ftr" sz="quarter" idx="11"/>
          </p:nvPr>
        </p:nvSpPr>
        <p:spPr bwMode="auto">
          <a:xfrm>
            <a:off x="3043312" y="6614196"/>
            <a:ext cx="3400425" cy="428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1000" b="1" dirty="0" smtClean="0">
                <a:solidFill>
                  <a:srgbClr val="000000"/>
                </a:solidFill>
              </a:rPr>
              <a:t>UFFICIO DIOCESANO PER LA CATECHESI</a:t>
            </a:r>
          </a:p>
        </p:txBody>
      </p:sp>
      <p:sp>
        <p:nvSpPr>
          <p:cNvPr id="1229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53188"/>
            <a:ext cx="468312" cy="404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34A19ADE-F6C4-409C-AC02-31A4B74693DC}" type="slidenum">
              <a:rPr lang="it-IT" b="1" smtClean="0">
                <a:solidFill>
                  <a:srgbClr val="000000"/>
                </a:solidFill>
              </a:rPr>
              <a:pPr algn="l"/>
              <a:t>2</a:t>
            </a:fld>
            <a:endParaRPr lang="it-IT" b="1" smtClean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652963"/>
            <a:ext cx="9144000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“imparare-facendo”</a:t>
            </a:r>
          </a:p>
        </p:txBody>
      </p:sp>
      <p:sp>
        <p:nvSpPr>
          <p:cNvPr id="12294" name="Rettangolo 7"/>
          <p:cNvSpPr>
            <a:spLocks noChangeArrowheads="1"/>
          </p:cNvSpPr>
          <p:nvPr/>
        </p:nvSpPr>
        <p:spPr bwMode="auto">
          <a:xfrm>
            <a:off x="539750" y="1412875"/>
            <a:ext cx="8135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it-IT" sz="2200" b="1" dirty="0">
                <a:solidFill>
                  <a:srgbClr val="C00000"/>
                </a:solidFill>
                <a:latin typeface="Verdana" pitchFamily="34" charset="0"/>
              </a:rPr>
              <a:t>I partecipanti sono aiutati ad essere protagonisti della loro formazione attraverso la dinamica</a:t>
            </a:r>
          </a:p>
        </p:txBody>
      </p:sp>
      <p:sp>
        <p:nvSpPr>
          <p:cNvPr id="9" name="Rettangolo 8"/>
          <p:cNvSpPr/>
          <p:nvPr/>
        </p:nvSpPr>
        <p:spPr>
          <a:xfrm>
            <a:off x="684213" y="4724400"/>
            <a:ext cx="7848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1400" dirty="0"/>
          </a:p>
          <a:p>
            <a:pPr>
              <a:defRPr/>
            </a:pPr>
            <a:endParaRPr lang="it-IT" sz="1400" dirty="0"/>
          </a:p>
          <a:p>
            <a:pPr marL="514350" indent="-514350" algn="ctr">
              <a:buFont typeface="+mj-lt"/>
              <a:buAutoNum type="arabicPeriod"/>
              <a:defRPr/>
            </a:pPr>
            <a:endParaRPr lang="it-IT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 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268538" y="5516563"/>
            <a:ext cx="774774" cy="936625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2627313" y="5661025"/>
            <a:ext cx="6337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24000" lvl="3" indent="-533400" algn="just">
              <a:buFont typeface="Constantia" pitchFamily="18" charset="0"/>
              <a:buAutoNum type="arabicPeriod"/>
              <a:tabLst>
                <a:tab pos="990600" algn="l"/>
              </a:tabLst>
            </a:pPr>
            <a:r>
              <a:rPr lang="it-IT" sz="1400" b="1" dirty="0">
                <a:solidFill>
                  <a:srgbClr val="000000"/>
                </a:solidFill>
                <a:latin typeface="Verdana" pitchFamily="34" charset="0"/>
              </a:rPr>
              <a:t>Fase Espressiva </a:t>
            </a:r>
            <a:r>
              <a:rPr lang="it-IT" sz="1400" b="1" i="1" dirty="0">
                <a:solidFill>
                  <a:srgbClr val="000000"/>
                </a:solidFill>
                <a:latin typeface="Verdana" pitchFamily="34" charset="0"/>
              </a:rPr>
              <a:t>(10-15 minuti circa)</a:t>
            </a:r>
            <a:endParaRPr lang="it-IT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marL="1524000" lvl="3" indent="-533400" algn="just">
              <a:buFont typeface="Constantia" pitchFamily="18" charset="0"/>
              <a:buAutoNum type="arabicPeriod"/>
              <a:tabLst>
                <a:tab pos="990600" algn="l"/>
              </a:tabLst>
            </a:pPr>
            <a:r>
              <a:rPr lang="it-IT" sz="1400" b="1" dirty="0">
                <a:solidFill>
                  <a:srgbClr val="000000"/>
                </a:solidFill>
                <a:latin typeface="Verdana" pitchFamily="34" charset="0"/>
              </a:rPr>
              <a:t>Fase Informativa </a:t>
            </a:r>
            <a:r>
              <a:rPr lang="it-IT" sz="1400" b="1" i="1" dirty="0">
                <a:solidFill>
                  <a:srgbClr val="000000"/>
                </a:solidFill>
                <a:latin typeface="Verdana" pitchFamily="34" charset="0"/>
              </a:rPr>
              <a:t>(20-30 minuti circa)</a:t>
            </a:r>
            <a:endParaRPr lang="it-IT" sz="1400" b="1" dirty="0">
              <a:solidFill>
                <a:srgbClr val="000000"/>
              </a:solidFill>
              <a:latin typeface="Verdana" pitchFamily="34" charset="0"/>
            </a:endParaRPr>
          </a:p>
          <a:p>
            <a:pPr marL="1524000" lvl="3" indent="-533400" algn="just">
              <a:buFont typeface="Constantia" pitchFamily="18" charset="0"/>
              <a:buAutoNum type="arabicPeriod"/>
              <a:tabLst>
                <a:tab pos="990600" algn="l"/>
              </a:tabLst>
            </a:pPr>
            <a:r>
              <a:rPr lang="it-IT" sz="1400" b="1" dirty="0">
                <a:solidFill>
                  <a:srgbClr val="000000"/>
                </a:solidFill>
                <a:latin typeface="Verdana" pitchFamily="34" charset="0"/>
              </a:rPr>
              <a:t>Fase </a:t>
            </a:r>
            <a:r>
              <a:rPr lang="it-IT" sz="1400" b="1" dirty="0" err="1">
                <a:solidFill>
                  <a:srgbClr val="000000"/>
                </a:solidFill>
                <a:latin typeface="Verdana" pitchFamily="34" charset="0"/>
              </a:rPr>
              <a:t>Riespressiva</a:t>
            </a:r>
            <a:r>
              <a:rPr lang="it-IT" sz="1400" b="1" dirty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it-IT" sz="1400" b="1" i="1" dirty="0">
                <a:solidFill>
                  <a:srgbClr val="000000"/>
                </a:solidFill>
                <a:latin typeface="Verdana" pitchFamily="34" charset="0"/>
              </a:rPr>
              <a:t>10-15 per grupp</a:t>
            </a:r>
            <a:r>
              <a:rPr lang="it-IT" sz="1400" b="1" i="1" dirty="0">
                <a:solidFill>
                  <a:srgbClr val="000000"/>
                </a:solidFill>
              </a:rPr>
              <a:t>o)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42988" y="476250"/>
            <a:ext cx="7127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Metodologia: il laboratorio</a:t>
            </a:r>
            <a:endParaRPr lang="it-IT" sz="4400" dirty="0"/>
          </a:p>
        </p:txBody>
      </p:sp>
      <p:sp>
        <p:nvSpPr>
          <p:cNvPr id="16" name="Rettangolo 15"/>
          <p:cNvSpPr/>
          <p:nvPr/>
        </p:nvSpPr>
        <p:spPr>
          <a:xfrm>
            <a:off x="395287" y="5499081"/>
            <a:ext cx="1728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TRE FASI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923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Il documento citato prima, dell’UCN, al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n°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 21 riassume così le caratteristiche di un catechista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“compagno di viaggio”: </a:t>
            </a:r>
            <a:endParaRPr kumimoji="0" lang="it-IT" sz="4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" y="1762944"/>
            <a:ext cx="1726755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just" defTabSz="914400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testimone</a:t>
            </a:r>
            <a:endParaRPr lang="it-IT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26756" y="2387496"/>
            <a:ext cx="1135247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just" defTabSz="914400" eaLnBrk="0" hangingPunct="0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amico</a:t>
            </a:r>
            <a:endParaRPr lang="it-IT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20055" y="2958624"/>
            <a:ext cx="1438214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just" defTabSz="914400" eaLnBrk="0" hangingPunct="0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maestro</a:t>
            </a:r>
            <a:endParaRPr lang="it-IT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22156" y="3481844"/>
            <a:ext cx="1713931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just" defTabSz="914400" eaLnBrk="0" hangingPunct="0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educatore</a:t>
            </a:r>
            <a:endParaRPr lang="it-IT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pic>
        <p:nvPicPr>
          <p:cNvPr id="13" name="Immagine 12" descr="imagesCAD57K1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717033"/>
            <a:ext cx="2187242" cy="31409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Rettangolo 13"/>
          <p:cNvSpPr/>
          <p:nvPr/>
        </p:nvSpPr>
        <p:spPr>
          <a:xfrm>
            <a:off x="6743599" y="4005064"/>
            <a:ext cx="2400401" cy="95410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costruttore di </a:t>
            </a:r>
          </a:p>
          <a:p>
            <a:pPr lvl="0" algn="ctr" defTabSz="914400" eaLnBrk="0" hangingPunct="0"/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comunione</a:t>
            </a:r>
            <a:endParaRPr lang="it-IT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27009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testimone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esemplare della fede, che manifesta una fede "gioiosa"; disponibile a ripercorrere con i fanciulli il cammino dell' Iniziazione Cristiana ed a esprimere con la vita la parola di Dio che annuncia ai fanciulli e ai ragazzi;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DC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amico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dei fanciulli e dei ragazzi, capace di accoglierli, di ascoltarli, di mettersi al servizio della loro crescita umana e cristiana;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maestro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che, dopo aver assimilato la parola di Dio, la trasmette con un linguaggio comprensibile ai fanciulli e ai ragazzi e insegna loro a cogliere nella vita quotidiana i "segni" attraverso i quali Dio si manifesta e chiama;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educatore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che aiuta i fanciulli e i ragazzi ad accogliere la parola di Dio e a rispondere con la preghiera, con atteggiamento di stupore, ammirazione, lode, rispetto, amicizia;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costruttore di comunione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inserito attivamente nella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comunità ecclesiale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, capace di promuovere rapporti di amicizia tra i fanciulli e tra i loro genitori e padrini e di educarli al senso di appartenenza ecclesiale.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248400" y="6461204"/>
            <a:ext cx="2895600" cy="365125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Ufficio Diocesano per la Catechesi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534400" y="6538912"/>
            <a:ext cx="609600" cy="365125"/>
          </a:xfrm>
        </p:spPr>
        <p:txBody>
          <a:bodyPr/>
          <a:lstStyle/>
          <a:p>
            <a:fld id="{BF1F5907-A0EA-416F-929E-BB8E556F73E4}" type="slidenum">
              <a:rPr lang="it-IT" smtClean="0">
                <a:solidFill>
                  <a:srgbClr val="000000"/>
                </a:solidFill>
              </a:rPr>
              <a:pPr/>
              <a:t>21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7" cy="2690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600" dirty="0" smtClean="0">
                <a:solidFill>
                  <a:srgbClr val="000000"/>
                </a:solidFill>
                <a:latin typeface="Calisto MT" pitchFamily="18" charset="0"/>
              </a:rPr>
              <a:t>Quindi la fisionomia del catechista assume sempre più i contorni di un “compagno di viaggio”, di</a:t>
            </a:r>
          </a:p>
          <a:p>
            <a:pPr marL="0" indent="0" algn="ctr">
              <a:buNone/>
            </a:pPr>
            <a:r>
              <a:rPr lang="it-IT" sz="35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un accompagnatore</a:t>
            </a:r>
            <a:r>
              <a:rPr lang="it-IT" sz="3000" b="1" u="sng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</a:p>
          <a:p>
            <a:pPr marL="0" indent="0" algn="ctr">
              <a:buNone/>
            </a:pPr>
            <a:endParaRPr lang="it-IT" dirty="0" smtClean="0">
              <a:latin typeface="Calisto MT" pitchFamily="18" charset="0"/>
            </a:endParaRPr>
          </a:p>
          <a:p>
            <a:pPr marL="0" indent="0" algn="ctr">
              <a:buNone/>
            </a:pPr>
            <a:r>
              <a:rPr lang="it-IT" sz="2600" dirty="0" smtClean="0">
                <a:solidFill>
                  <a:srgbClr val="000000"/>
                </a:solidFill>
                <a:latin typeface="Calisto MT" pitchFamily="18" charset="0"/>
              </a:rPr>
              <a:t>È illuminante, infatti, quanto i vescovi dicono nel documento</a:t>
            </a:r>
            <a:r>
              <a:rPr lang="it-IT" sz="2600" i="1" dirty="0" smtClean="0">
                <a:solidFill>
                  <a:srgbClr val="000000"/>
                </a:solidFill>
                <a:latin typeface="Calisto MT" pitchFamily="18" charset="0"/>
              </a:rPr>
              <a:t> IC3, n. 35</a:t>
            </a:r>
            <a:r>
              <a:rPr lang="it-IT" sz="2600" dirty="0" smtClean="0">
                <a:solidFill>
                  <a:srgbClr val="000000"/>
                </a:solidFill>
                <a:latin typeface="Calisto MT" pitchFamily="18" charset="0"/>
              </a:rPr>
              <a:t> :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95536" y="4417358"/>
            <a:ext cx="8352927" cy="193899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it-IT" sz="200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Essenziale e insostituibile è il ministero del catechista accompagnatore. Egli è fratello nella fede, che indica la strada e nello stesso tempo considera “le forze e il ritmo” di chi accompagna; è testimone che, con le parole e con la vita, presenta il fascino esigente della sequela di Cristo; è amico che accoglie, segue e introduce nella comunità. Egli si mette in ascolto delle domande per comprenderle; valorizza la situazione della persona; aiuta a discernere i segni della conversione.”</a:t>
            </a:r>
            <a:endParaRPr kumimoji="0" lang="it-IT" sz="2000" i="1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3"/>
          <p:cNvSpPr txBox="1">
            <a:spLocks/>
          </p:cNvSpPr>
          <p:nvPr/>
        </p:nvSpPr>
        <p:spPr>
          <a:xfrm>
            <a:off x="251520" y="76200"/>
            <a:ext cx="8712968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3. Il ministero del catechista accompagnatore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27584" y="1819846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/>
            <a:r>
              <a:rPr lang="it-IT" sz="2400" dirty="0" smtClean="0">
                <a:solidFill>
                  <a:srgbClr val="000000"/>
                </a:solidFill>
                <a:latin typeface="Calisto MT" pitchFamily="18" charset="0"/>
              </a:rPr>
              <a:t>Del</a:t>
            </a:r>
            <a:r>
              <a:rPr lang="it-IT" sz="2400" b="1" dirty="0" smtClean="0">
                <a:solidFill>
                  <a:srgbClr val="000000"/>
                </a:solidFill>
                <a:latin typeface="Calisto MT" pitchFamily="18" charset="0"/>
              </a:rPr>
              <a:t> catechista accompagnatore </a:t>
            </a:r>
            <a:r>
              <a:rPr lang="it-IT" sz="2400" dirty="0" smtClean="0">
                <a:solidFill>
                  <a:srgbClr val="000000"/>
                </a:solidFill>
                <a:latin typeface="Calisto MT" pitchFamily="18" charset="0"/>
              </a:rPr>
              <a:t>già il contesto catecumenale ne marcava la necessità, riassumendo in essa il ministero dei garanti e dei catechisti. 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69432" y="3645024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000000"/>
                </a:solidFill>
                <a:latin typeface="Calisto MT" pitchFamily="18" charset="0"/>
              </a:rPr>
              <a:t>Tuttavia, </a:t>
            </a:r>
            <a:r>
              <a:rPr lang="it-IT" sz="2400" dirty="0" smtClean="0">
                <a:solidFill>
                  <a:srgbClr val="000000"/>
                </a:solidFill>
                <a:latin typeface="Calisto MT" pitchFamily="18" charset="0"/>
                <a:cs typeface="Times New Roman" pitchFamily="18" charset="0"/>
              </a:rPr>
              <a:t>l</a:t>
            </a:r>
            <a:r>
              <a:rPr lang="it-IT" sz="2400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’accompagnamento è una nuova realtà che nasce proprio nel contesto contemporaneo, perché, riassumendo ciò che abbiamo sino ad ora detto, esprime: 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7077428" y="53417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2" y="3020175"/>
            <a:ext cx="2541848" cy="3336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Ufficio Diocesano per la Catechesi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633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188640"/>
            <a:ext cx="61206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363538" algn="just" defTabSz="91440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attenzione alle persone;</a:t>
            </a:r>
          </a:p>
          <a:p>
            <a:pPr marL="449263" lvl="0" indent="-363538" algn="just" defTabSz="914400">
              <a:tabLst>
                <a:tab pos="-900113" algn="l"/>
              </a:tabLst>
            </a:pPr>
            <a:endParaRPr lang="it-IT" sz="1000" dirty="0" smtClean="0">
              <a:latin typeface="Calisto MT" pitchFamily="18" charset="0"/>
              <a:cs typeface="Arial" pitchFamily="34" charset="0"/>
            </a:endParaRPr>
          </a:p>
          <a:p>
            <a:pPr marL="449263" lvl="0" indent="-363538" algn="just" defTabSz="914400" eaLnBrk="0" hangingPunct="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Arial Unicode MS" pitchFamily="34" charset="-128"/>
                <a:cs typeface="Arial Unicode MS" pitchFamily="34" charset="-128"/>
              </a:rPr>
              <a:t>fa anche e soprattutto da tramite con la stessa comunità, coinvolgendola nel percorso intrapreso</a:t>
            </a:r>
            <a:r>
              <a:rPr lang="it-IT" sz="2200" b="1" dirty="0" smtClean="0">
                <a:latin typeface="Calisto MT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49263" lvl="0" indent="-363538" algn="just" defTabSz="914400" eaLnBrk="0" hangingPunct="0">
              <a:tabLst>
                <a:tab pos="-900113" algn="l"/>
              </a:tabLst>
            </a:pPr>
            <a:endParaRPr lang="it-IT" sz="1000" dirty="0" smtClean="0">
              <a:latin typeface="Calisto MT" pitchFamily="18" charset="0"/>
              <a:cs typeface="Arial" pitchFamily="34" charset="0"/>
            </a:endParaRPr>
          </a:p>
          <a:p>
            <a:pPr marL="449263" lvl="0" indent="-363538" algn="just" defTabSz="914400" eaLnBrk="0" hangingPunct="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gradualità e progresso nella fede, </a:t>
            </a:r>
            <a:r>
              <a:rPr lang="it-IT" sz="2200" dirty="0" smtClean="0">
                <a:latin typeface="Calisto MT" pitchFamily="18" charset="0"/>
                <a:ea typeface="Arial Unicode MS" pitchFamily="34" charset="-128"/>
                <a:cs typeface="Arial Unicode MS" pitchFamily="34" charset="-128"/>
              </a:rPr>
              <a:t>diventa punto di riferimento per il cammino del gruppo, che segue in tutte le sue tappe fino alla mistagogia, fino al pieno inserimento nella comunità cristiana;</a:t>
            </a:r>
          </a:p>
          <a:p>
            <a:pPr marL="449263" lvl="0" indent="-363538" algn="just" defTabSz="914400" eaLnBrk="0" hangingPunct="0">
              <a:tabLst>
                <a:tab pos="-900113" algn="l"/>
              </a:tabLst>
            </a:pPr>
            <a:endParaRPr lang="it-IT" sz="1000" dirty="0" smtClean="0">
              <a:latin typeface="Calisto MT" pitchFamily="18" charset="0"/>
              <a:cs typeface="Arial" pitchFamily="34" charset="0"/>
            </a:endParaRPr>
          </a:p>
          <a:p>
            <a:pPr marL="449263" lvl="0" indent="-363538" algn="just" defTabSz="914400" eaLnBrk="0" hangingPunct="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solidarietà ed amicizia nella ricerca; </a:t>
            </a:r>
          </a:p>
          <a:p>
            <a:pPr marL="449263" lvl="0" indent="-363538" algn="just" defTabSz="914400" eaLnBrk="0" hangingPunct="0">
              <a:tabLst>
                <a:tab pos="-900113" algn="l"/>
              </a:tabLst>
            </a:pPr>
            <a:endParaRPr lang="it-IT" sz="1000" dirty="0" smtClean="0">
              <a:latin typeface="Calisto MT" pitchFamily="18" charset="0"/>
              <a:cs typeface="Arial" pitchFamily="34" charset="0"/>
            </a:endParaRPr>
          </a:p>
          <a:p>
            <a:pPr marL="449263" lvl="0" indent="-363538" algn="just" defTabSz="914400" eaLnBrk="0" hangingPunct="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accompagnamento nella vita quotidiana; </a:t>
            </a:r>
          </a:p>
          <a:p>
            <a:pPr marL="449263" lvl="0" indent="-363538" algn="just" defTabSz="914400" eaLnBrk="0" hangingPunct="0">
              <a:tabLst>
                <a:tab pos="-900113" algn="l"/>
              </a:tabLst>
            </a:pPr>
            <a:endParaRPr lang="it-IT" sz="1000" dirty="0" smtClean="0">
              <a:latin typeface="Calisto MT" pitchFamily="18" charset="0"/>
              <a:cs typeface="Arial" pitchFamily="34" charset="0"/>
            </a:endParaRPr>
          </a:p>
          <a:p>
            <a:pPr marL="449263" lvl="0" indent="-363538" algn="just" defTabSz="914400" eaLnBrk="0" hangingPunct="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testimonianza personale e rapporto a tu per tu;</a:t>
            </a:r>
          </a:p>
          <a:p>
            <a:pPr marL="449263" lvl="0" indent="-363538" algn="just" defTabSz="914400" eaLnBrk="0" hangingPunct="0">
              <a:tabLst>
                <a:tab pos="-900113" algn="l"/>
              </a:tabLst>
            </a:pPr>
            <a:endParaRPr lang="it-IT" sz="1000" dirty="0" smtClean="0">
              <a:latin typeface="Calisto MT" pitchFamily="18" charset="0"/>
              <a:cs typeface="Arial" pitchFamily="34" charset="0"/>
            </a:endParaRPr>
          </a:p>
          <a:p>
            <a:pPr marL="449263" lvl="0" indent="-363538" algn="just" defTabSz="914400" eaLnBrk="0" hangingPunct="0">
              <a:buFont typeface="Wingdings" pitchFamily="2" charset="2"/>
              <a:buChar char="Ø"/>
              <a:tabLst>
                <a:tab pos="-900113" algn="l"/>
              </a:tabLst>
            </a:pPr>
            <a:r>
              <a:rPr lang="it-IT" sz="2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capacità di lavorare in èquipe</a:t>
            </a:r>
            <a:r>
              <a:rPr lang="it-IT" sz="2200" dirty="0" smtClean="0">
                <a:latin typeface="Calisto MT" pitchFamily="18" charset="0"/>
                <a:ea typeface="Arial Unicode MS" pitchFamily="34" charset="-128"/>
                <a:cs typeface="Arial Unicode MS" pitchFamily="34" charset="-128"/>
              </a:rPr>
              <a:t> (non lavora solo lui ma insieme agli altri, rendendoli partecipi  di un itinerario comune).</a:t>
            </a:r>
            <a:endParaRPr lang="it-IT" sz="2200" dirty="0" smtClean="0">
              <a:latin typeface="Calisto MT" pitchFamily="18" charset="0"/>
              <a:cs typeface="Arial" pitchFamily="34" charset="0"/>
            </a:endParaRPr>
          </a:p>
        </p:txBody>
      </p:sp>
      <p:pic>
        <p:nvPicPr>
          <p:cNvPr id="9" name="Immagine 8" descr="imagesCAS8UW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8640"/>
            <a:ext cx="2771800" cy="64533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5C7C874B-A720-4589-8725-1622C37FAB3A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248400" y="6459413"/>
            <a:ext cx="2895600" cy="365125"/>
          </a:xfrm>
        </p:spPr>
        <p:txBody>
          <a:bodyPr/>
          <a:lstStyle/>
          <a:p>
            <a:r>
              <a:rPr lang="it-IT" dirty="0" smtClean="0"/>
              <a:t>Ufficio Diocesano per la Catechesi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67544" y="1607894"/>
            <a:ext cx="82809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Nello stesso tempo esprime anche la capacità di mobilitare attorno a chi si pone in cammino presenze diverse e convergenti per aiutare ad inserirsi sempre più nella comunità cristiana viva e concreta.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Così si esprime il documento (n.35): 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51520" y="4570095"/>
            <a:ext cx="8496944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it-IT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Nell’attuale contesto di </a:t>
            </a:r>
            <a:r>
              <a:rPr kumimoji="0" lang="it-IT" b="0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missionarietà</a:t>
            </a:r>
            <a:r>
              <a:rPr kumimoji="0" lang="it-IT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 il ministero del catechista accompagnatore richiede una particolare cura ecclesiale, che deve esprimersi in un’adeguata formazione che lo abiliti a rapportarsi con gli adulti, ad ascoltare le loro domande, a dare risposte convincenti e sicure intorno alla fede cristiana, così da aprire alla speranza e all’obbedienza della fede in Cristo.</a:t>
            </a:r>
            <a:endParaRPr kumimoji="0" lang="it-IT" b="0" i="1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Spetta al catechista accompagnatore predisporre l’itinerario e le esperienze di vita </a:t>
            </a:r>
            <a:r>
              <a:rPr kumimoji="0" lang="it-IT" b="0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cristiana…</a:t>
            </a:r>
            <a:r>
              <a:rPr kumimoji="0" lang="it-IT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it-IT" b="0" i="1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/>
        </p:nvGraphicFramePr>
        <p:xfrm>
          <a:off x="683568" y="1556792"/>
          <a:ext cx="806489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6"/>
          <p:cNvSpPr/>
          <p:nvPr/>
        </p:nvSpPr>
        <p:spPr>
          <a:xfrm>
            <a:off x="241300" y="188640"/>
            <a:ext cx="8723188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tabLst>
                <a:tab pos="269875" algn="l"/>
              </a:tabLst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L’accompagnatore “accompagna”, cioè si mette a camminare con il gruppo,  garantendone la continuità: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874B-A720-4589-8725-1622C37FAB3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Chi accompagna, fin dall’inizio, </a:t>
            </a:r>
            <a:r>
              <a:rPr lang="it-IT" sz="2800" b="1" i="1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prende veramente a cuore la domanda presentata dal simpatizzante nella parrocchia..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179512" y="242088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gli dà </a:t>
            </a:r>
            <a:r>
              <a:rPr lang="it-IT" sz="2800" b="1" i="1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informazioni precise </a:t>
            </a:r>
            <a:r>
              <a:rPr lang="it-IT" sz="2800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sul come si diventa cristiani </a:t>
            </a:r>
            <a:r>
              <a:rPr lang="it-IT" sz="2800" i="1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(tempi e luoghi, contenuti da scoprire insieme e stile di vita da imparare</a:t>
            </a:r>
            <a:r>
              <a:rPr lang="it-IT" sz="2800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): tutto ciò per presentare la fede cristiana in tutta la sua pienezza, </a:t>
            </a:r>
            <a:r>
              <a:rPr lang="it-IT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47062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SENZA “SVENDERE” ILPRODOTTO:</a:t>
            </a:r>
            <a:b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 FA IN FRETTA E </a:t>
            </a:r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SI TOGLIE IL PENSIERO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4"/>
          <p:cNvSpPr>
            <a:spLocks noGrp="1"/>
          </p:cNvSpPr>
          <p:nvPr>
            <p:ph idx="1"/>
          </p:nvPr>
        </p:nvSpPr>
        <p:spPr>
          <a:xfrm>
            <a:off x="899592" y="2708920"/>
            <a:ext cx="3487688" cy="2952328"/>
          </a:xfrm>
        </p:spPr>
        <p:txBody>
          <a:bodyPr>
            <a:noAutofit/>
          </a:bodyPr>
          <a:lstStyle/>
          <a:p>
            <a:pPr marL="87313" lvl="0" indent="0" algn="ctr">
              <a:buNone/>
            </a:pPr>
            <a:r>
              <a:rPr lang="it-IT" dirty="0" smtClean="0"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Occorre </a:t>
            </a:r>
            <a:r>
              <a:rPr lang="it-IT" b="1" i="1" dirty="0" smtClean="0"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assicurare il richiedente</a:t>
            </a:r>
            <a:r>
              <a:rPr lang="it-IT" dirty="0" smtClean="0"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 che avrà accanto a sé cristiani per seguirlo e altri per aiutarlo a crescere nella fede</a:t>
            </a:r>
            <a:r>
              <a:rPr lang="it-IT" sz="2800" dirty="0" smtClean="0"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it-IT" sz="2800" dirty="0" smtClean="0">
              <a:solidFill>
                <a:srgbClr val="000000"/>
              </a:solidFill>
              <a:effectLst/>
              <a:latin typeface="Calisto MT" pitchFamily="18" charset="0"/>
              <a:cs typeface="Arial" pitchFamily="34" charset="0"/>
            </a:endParaRPr>
          </a:p>
          <a:p>
            <a:pPr marL="87313" indent="0" eaLnBrk="1" hangingPunct="1">
              <a:buFont typeface="Calisto MT" pitchFamily="-107" charset="0"/>
              <a:buNone/>
            </a:pPr>
            <a:endParaRPr lang="it-IT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7313" indent="0" algn="just" eaLnBrk="1" hangingPunct="1">
              <a:buFont typeface="Calisto MT" pitchFamily="-107" charset="0"/>
              <a:buNone/>
            </a:pPr>
            <a:endParaRPr lang="it-IT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Immagine 7" descr="gesù_accogliente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87280" y="1916832"/>
            <a:ext cx="3767336" cy="43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it-IT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catechisti accompagnatori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non hanno soltanto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 il ruolo di insegnare il “catechismo”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56226" y="3397347"/>
            <a:ext cx="6009530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nel senso stretto del termine,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043678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it-IT" sz="3600" i="1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come trasmissione di conoscenze nozionistiche</a:t>
            </a:r>
          </a:p>
          <a:p>
            <a:pPr lvl="0" algn="ctr" defTabSz="914400"/>
            <a:r>
              <a:rPr lang="it-IT" sz="3600" i="1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 sulla fede cristiana: </a:t>
            </a:r>
          </a:p>
          <a:p>
            <a:pPr lvl="0" algn="ctr" defTabSz="914400"/>
            <a:endParaRPr lang="it-IT" sz="1000" b="1" i="1" dirty="0" smtClean="0">
              <a:solidFill>
                <a:srgbClr val="000000"/>
              </a:solidFill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/>
            <a:r>
              <a:rPr lang="it-IT" sz="3600" b="1" i="1" dirty="0" smtClean="0">
                <a:solidFill>
                  <a:srgbClr val="00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ma</a:t>
            </a:r>
            <a:endParaRPr lang="it-IT" sz="3600" b="1" i="1" dirty="0" smtClean="0">
              <a:solidFill>
                <a:srgbClr val="000000"/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907704" y="2248149"/>
          <a:ext cx="5544616" cy="4621158"/>
        </p:xfrm>
        <a:graphic>
          <a:graphicData uri="http://schemas.openxmlformats.org/drawingml/2006/table">
            <a:tbl>
              <a:tblPr/>
              <a:tblGrid>
                <a:gridCol w="937947"/>
                <a:gridCol w="991489"/>
                <a:gridCol w="1113136"/>
                <a:gridCol w="816300"/>
                <a:gridCol w="823844"/>
                <a:gridCol w="861900"/>
              </a:tblGrid>
              <a:tr h="18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256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b="1" dirty="0">
                          <a:latin typeface="Calibri"/>
                          <a:ea typeface="Calibri"/>
                          <a:cs typeface="Times New Roman"/>
                        </a:rPr>
                        <a:t>Bibbia</a:t>
                      </a: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b="1" dirty="0" smtClean="0">
                          <a:latin typeface="Calibri"/>
                          <a:ea typeface="Calibri"/>
                          <a:cs typeface="Times New Roman"/>
                        </a:rPr>
                        <a:t>re</a:t>
                      </a: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1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472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b="1" dirty="0">
                          <a:latin typeface="Calibri"/>
                          <a:ea typeface="Calibri"/>
                          <a:cs typeface="Times New Roman"/>
                        </a:rPr>
                        <a:t>Scuola</a:t>
                      </a: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140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2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 dirty="0">
                          <a:latin typeface="Calibri"/>
                          <a:ea typeface="Calibri"/>
                          <a:cs typeface="Times New Roman"/>
                        </a:rPr>
                        <a:t>Angelo</a:t>
                      </a: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89" marR="3258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8449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t-IT" sz="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413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23" marR="2112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5" name="Picture 4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872" y="2505857"/>
            <a:ext cx="705543" cy="527099"/>
          </a:xfrm>
          <a:prstGeom prst="rect">
            <a:avLst/>
          </a:prstGeom>
          <a:noFill/>
        </p:spPr>
      </p:pic>
      <p:pic>
        <p:nvPicPr>
          <p:cNvPr id="51242" name="Picture 42" descr="bibbia"/>
          <p:cNvPicPr>
            <a:picLocks noChangeAspect="1" noChangeArrowheads="1"/>
          </p:cNvPicPr>
          <p:nvPr/>
        </p:nvPicPr>
        <p:blipFill>
          <a:blip r:embed="rId4">
            <a:lum contrast="60000"/>
            <a:grayscl/>
          </a:blip>
          <a:srcRect l="3552" t="8246" r="7971" b="7440"/>
          <a:stretch>
            <a:fillRect/>
          </a:stretch>
        </p:blipFill>
        <p:spPr bwMode="auto">
          <a:xfrm>
            <a:off x="4601488" y="2466867"/>
            <a:ext cx="554017" cy="566089"/>
          </a:xfrm>
          <a:prstGeom prst="rect">
            <a:avLst/>
          </a:prstGeom>
          <a:noFill/>
        </p:spPr>
      </p:pic>
      <p:pic>
        <p:nvPicPr>
          <p:cNvPr id="51239" name="Picture 39" descr="imagesCADGVYYP"/>
          <p:cNvPicPr>
            <a:picLocks noChangeAspect="1" noChangeArrowheads="1"/>
          </p:cNvPicPr>
          <p:nvPr/>
        </p:nvPicPr>
        <p:blipFill>
          <a:blip r:embed="rId5"/>
          <a:srcRect l="15865" t="4512" r="12013" b="8246"/>
          <a:stretch>
            <a:fillRect/>
          </a:stretch>
        </p:blipFill>
        <p:spPr bwMode="auto">
          <a:xfrm>
            <a:off x="6335355" y="2466867"/>
            <a:ext cx="576165" cy="609600"/>
          </a:xfrm>
          <a:prstGeom prst="rect">
            <a:avLst/>
          </a:prstGeom>
          <a:noFill/>
        </p:spPr>
      </p:pic>
      <p:pic>
        <p:nvPicPr>
          <p:cNvPr id="51236" name="Picture 36" descr="Scuo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0873" y="3432207"/>
            <a:ext cx="653548" cy="571500"/>
          </a:xfrm>
          <a:prstGeom prst="rect">
            <a:avLst/>
          </a:prstGeom>
          <a:noFill/>
        </p:spPr>
      </p:pic>
      <p:pic>
        <p:nvPicPr>
          <p:cNvPr id="51233" name="Picture 33" descr="Compendio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4601488" y="3432207"/>
            <a:ext cx="554017" cy="571500"/>
          </a:xfrm>
          <a:prstGeom prst="rect">
            <a:avLst/>
          </a:prstGeom>
          <a:noFill/>
        </p:spPr>
      </p:pic>
      <p:pic>
        <p:nvPicPr>
          <p:cNvPr id="51229" name="Picture 29" descr="imagesCASX01OU (2)"/>
          <p:cNvPicPr>
            <a:picLocks noChangeAspect="1" noChangeArrowheads="1"/>
          </p:cNvPicPr>
          <p:nvPr/>
        </p:nvPicPr>
        <p:blipFill>
          <a:blip r:embed="rId8"/>
          <a:srcRect b="6221"/>
          <a:stretch>
            <a:fillRect/>
          </a:stretch>
        </p:blipFill>
        <p:spPr bwMode="auto">
          <a:xfrm>
            <a:off x="6335355" y="3432207"/>
            <a:ext cx="636490" cy="602424"/>
          </a:xfrm>
          <a:prstGeom prst="rect">
            <a:avLst/>
          </a:prstGeom>
          <a:noFill/>
        </p:spPr>
      </p:pic>
      <p:pic>
        <p:nvPicPr>
          <p:cNvPr id="51224" name="Picture 24" descr="imagesCAELJ57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0872" y="4388439"/>
            <a:ext cx="705542" cy="642807"/>
          </a:xfrm>
          <a:prstGeom prst="rect">
            <a:avLst/>
          </a:prstGeom>
          <a:noFill/>
        </p:spPr>
      </p:pic>
      <p:pic>
        <p:nvPicPr>
          <p:cNvPr id="51223" name="Picture 23" descr="imagesCAC989PN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4436368" y="4388439"/>
            <a:ext cx="657161" cy="594417"/>
          </a:xfrm>
          <a:prstGeom prst="rect">
            <a:avLst/>
          </a:prstGeom>
          <a:noFill/>
        </p:spPr>
      </p:pic>
      <p:pic>
        <p:nvPicPr>
          <p:cNvPr id="51218" name="Picture 18" descr="direzione"/>
          <p:cNvPicPr>
            <a:picLocks noChangeAspect="1" noChangeArrowheads="1"/>
          </p:cNvPicPr>
          <p:nvPr/>
        </p:nvPicPr>
        <p:blipFill>
          <a:blip r:embed="rId11">
            <a:grayscl/>
            <a:biLevel thresh="50000"/>
          </a:blip>
          <a:srcRect/>
          <a:stretch>
            <a:fillRect/>
          </a:stretch>
        </p:blipFill>
        <p:spPr bwMode="auto">
          <a:xfrm>
            <a:off x="2612865" y="5229199"/>
            <a:ext cx="653549" cy="653549"/>
          </a:xfrm>
          <a:prstGeom prst="rect">
            <a:avLst/>
          </a:prstGeom>
          <a:noFill/>
        </p:spPr>
      </p:pic>
      <p:pic>
        <p:nvPicPr>
          <p:cNvPr id="51213" name="Picture 13" descr="imagesCAGJUP0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36368" y="5229200"/>
            <a:ext cx="807426" cy="676538"/>
          </a:xfrm>
          <a:prstGeom prst="rect">
            <a:avLst/>
          </a:prstGeom>
          <a:noFill/>
        </p:spPr>
      </p:pic>
      <p:pic>
        <p:nvPicPr>
          <p:cNvPr id="51210" name="Picture 10" descr="imagesCAWJPJQ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9002" y="5238809"/>
            <a:ext cx="682518" cy="639750"/>
          </a:xfrm>
          <a:prstGeom prst="rect">
            <a:avLst/>
          </a:prstGeom>
          <a:noFill/>
        </p:spPr>
      </p:pic>
      <p:pic>
        <p:nvPicPr>
          <p:cNvPr id="51207" name="Picture 7" descr="imagesCAP59Q1P"/>
          <p:cNvPicPr>
            <a:picLocks noChangeAspect="1" noChangeArrowheads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2560873" y="6153478"/>
            <a:ext cx="705542" cy="705542"/>
          </a:xfrm>
          <a:prstGeom prst="rect">
            <a:avLst/>
          </a:prstGeom>
          <a:noFill/>
        </p:spPr>
      </p:pic>
      <p:pic>
        <p:nvPicPr>
          <p:cNvPr id="51201" name="Picture 1" descr="oo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9002" y="6211560"/>
            <a:ext cx="742843" cy="572761"/>
          </a:xfrm>
          <a:prstGeom prst="rect">
            <a:avLst/>
          </a:prstGeom>
          <a:noFill/>
        </p:spPr>
      </p:pic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-17463" y="1401765"/>
            <a:ext cx="91614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IL CATECHISTA E'…  IL CATECHISTA NON E'…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Calibri" pitchFamily="34" charset="0"/>
              </a:rPr>
              <a:t>I catechisti sono invitati a scegliere e motivare le immagini che secondo loro rappresentano la figura del catechista e quelle che non la rappresentano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  <a:ea typeface="Calibri" pitchFamily="34" charset="0"/>
                <a:cs typeface="Calibri" pitchFamily="34" charset="0"/>
              </a:rPr>
              <a:t>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sto MT" pitchFamily="18" charset="0"/>
              <a:cs typeface="Arial" pitchFamily="34" charset="0"/>
            </a:endParaRPr>
          </a:p>
        </p:txBody>
      </p:sp>
      <p:pic>
        <p:nvPicPr>
          <p:cNvPr id="51247" name="Picture 47" descr="imagesCAENU0D9"/>
          <p:cNvPicPr>
            <a:picLocks noChangeAspect="1" noChangeArrowheads="1"/>
          </p:cNvPicPr>
          <p:nvPr/>
        </p:nvPicPr>
        <p:blipFill>
          <a:blip r:embed="rId16">
            <a:grayscl/>
          </a:blip>
          <a:srcRect/>
          <a:stretch>
            <a:fillRect/>
          </a:stretch>
        </p:blipFill>
        <p:spPr bwMode="auto">
          <a:xfrm>
            <a:off x="4436368" y="6211560"/>
            <a:ext cx="807426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8" name="Picture 48" descr="imagesCA6L8LAS"/>
          <p:cNvPicPr>
            <a:picLocks noChangeAspect="1" noChangeArrowheads="1"/>
          </p:cNvPicPr>
          <p:nvPr/>
        </p:nvPicPr>
        <p:blipFill>
          <a:blip r:embed="rId17">
            <a:grayscl/>
          </a:blip>
          <a:srcRect/>
          <a:stretch>
            <a:fillRect/>
          </a:stretch>
        </p:blipFill>
        <p:spPr bwMode="auto">
          <a:xfrm>
            <a:off x="6229002" y="4387543"/>
            <a:ext cx="9207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39552" cy="365125"/>
          </a:xfrm>
        </p:spPr>
        <p:txBody>
          <a:bodyPr/>
          <a:lstStyle/>
          <a:p>
            <a:fld id="{BF1F5907-A0EA-416F-929E-BB8E556F73E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-17463" y="6448098"/>
            <a:ext cx="2895600" cy="365125"/>
          </a:xfrm>
        </p:spPr>
        <p:txBody>
          <a:bodyPr/>
          <a:lstStyle/>
          <a:p>
            <a:r>
              <a:rPr lang="it-IT" sz="1000" dirty="0" smtClean="0">
                <a:solidFill>
                  <a:srgbClr val="000000"/>
                </a:solidFill>
              </a:rPr>
              <a:t>Ufficio Diocesano per la Catechesi</a:t>
            </a:r>
            <a:endParaRPr lang="it-IT" sz="1000" dirty="0">
              <a:solidFill>
                <a:srgbClr val="000000"/>
              </a:solidFill>
            </a:endParaRPr>
          </a:p>
        </p:txBody>
      </p:sp>
      <p:sp>
        <p:nvSpPr>
          <p:cNvPr id="22" name="Titolo 23"/>
          <p:cNvSpPr txBox="1">
            <a:spLocks/>
          </p:cNvSpPr>
          <p:nvPr/>
        </p:nvSpPr>
        <p:spPr>
          <a:xfrm>
            <a:off x="0" y="-1"/>
            <a:ext cx="9144000" cy="140176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sto MT" pitchFamily="-107" charset="0"/>
                <a:ea typeface="ＭＳ Ｐゴシック" pitchFamily="-107" charset="-128"/>
                <a:cs typeface="ＭＳ Ｐゴシック" pitchFamily="-107" charset="-128"/>
              </a:rPr>
              <a:t>FASE ESPRESSIVA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6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/>
        </p:nvGraphicFramePr>
        <p:xfrm>
          <a:off x="0" y="0"/>
          <a:ext cx="9144000" cy="691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229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cioè la capacità di adattarsi alla maturazione, alla vita,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ai ritmi di "conversione" del gruppo.</a:t>
            </a:r>
            <a:endParaRPr lang="it-IT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8184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un'altra dote degli accompagnatori dovrà essere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43808" y="4077071"/>
            <a:ext cx="3346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“la flessibilità”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ccia a destra con strisce 6"/>
          <p:cNvSpPr/>
          <p:nvPr/>
        </p:nvSpPr>
        <p:spPr>
          <a:xfrm rot="5400000">
            <a:off x="4077325" y="2328598"/>
            <a:ext cx="978408" cy="1872208"/>
          </a:xfrm>
          <a:prstGeom prst="stripedRightArrow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6064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listo MT" pitchFamily="18" charset="0"/>
              </a:rPr>
              <a:t>un'altra dote degli accompagnatori  dovrà essere </a:t>
            </a:r>
          </a:p>
          <a:p>
            <a:pPr algn="ctr"/>
            <a:r>
              <a:rPr lang="it-IT" sz="2800" b="1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la capacità di “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dialogare testimoniando se stessi”</a:t>
            </a:r>
            <a:r>
              <a:rPr lang="it-IT" sz="2800" b="1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lang="it-IT" sz="2800" b="1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più ancora che una dottrina. </a:t>
            </a:r>
            <a:endParaRPr lang="it-IT" sz="2800" dirty="0"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507704"/>
            <a:ext cx="61166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5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La capacità di far sentire palpitante la vita di Cristo è</a:t>
            </a:r>
          </a:p>
          <a:p>
            <a:pPr algn="ctr"/>
            <a:r>
              <a:rPr lang="it-IT" sz="255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55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la dote essenziale dell'accompagnatore, </a:t>
            </a:r>
          </a:p>
          <a:p>
            <a:pPr algn="ctr"/>
            <a:r>
              <a:rPr lang="it-IT" sz="255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Calibri" pitchFamily="34" charset="0"/>
                <a:cs typeface="Times New Roman" pitchFamily="18" charset="0"/>
              </a:rPr>
              <a:t>testimone del Cristo vivente in lui e delle opere compiute dal Signore nella sua esistenza.</a:t>
            </a:r>
            <a:endParaRPr lang="it-IT" sz="255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0" y="551723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Il dialogo esige anche di saper esprimere la propria fede con un linguaggio personale e significativo.</a:t>
            </a:r>
            <a:endParaRPr kumimoji="0" lang="it-IT" sz="4400" b="1" i="0" u="none" strike="noStrike" cap="none" normalizeH="0" baseline="0" dirty="0" smtClean="0">
              <a:ln>
                <a:noFill/>
              </a:ln>
              <a:effectLst/>
              <a:latin typeface="Calisto MT" pitchFamily="18" charset="0"/>
              <a:cs typeface="Arial" pitchFamily="34" charset="0"/>
            </a:endParaRPr>
          </a:p>
        </p:txBody>
      </p:sp>
      <p:pic>
        <p:nvPicPr>
          <p:cNvPr id="9" name="Immagine 8" descr="imagesCANBSNX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650" y="2507704"/>
            <a:ext cx="2744755" cy="2311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874B-A720-4589-8725-1622C37FAB3A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835696" y="3645024"/>
            <a:ext cx="6840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Cambria" pitchFamily="18" charset="0"/>
              </a:rPr>
              <a:t>In particolare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il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Direttorio generale per la catechesi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(n. 29) rileva nell'attuale situazione questi aspetti positivi: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il grande numero di persone consacrate alla catechesi, </a:t>
            </a:r>
          </a:p>
          <a:p>
            <a:pPr marL="274638" marR="0" lvl="0" indent="-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il carattere missionario e catecumenale dell’azione catechistica,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incremento della catechesi degli adulti,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l'accresciuta densità e profondità del pensiero catechetico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sto MT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31885" y="647110"/>
            <a:ext cx="350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/>
            <a:r>
              <a:rPr lang="it-IT" sz="2800" b="1" dirty="0" smtClean="0">
                <a:latin typeface="Calibri" pitchFamily="34" charset="0"/>
                <a:ea typeface="Times New Roman" pitchFamily="18" charset="0"/>
                <a:cs typeface="Cambria" pitchFamily="18" charset="0"/>
              </a:rPr>
              <a:t>…..a che punto siamo</a:t>
            </a:r>
            <a:r>
              <a:rPr lang="it-IT" sz="2400" b="1" dirty="0" smtClean="0">
                <a:latin typeface="Calibri" pitchFamily="34" charset="0"/>
                <a:ea typeface="Times New Roman" pitchFamily="18" charset="0"/>
                <a:cs typeface="Cambria" pitchFamily="18" charset="0"/>
              </a:rPr>
              <a:t>?</a:t>
            </a:r>
            <a:endParaRPr lang="it-IT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3528" y="1791107"/>
            <a:ext cx="8352928" cy="120032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Calisto MT" pitchFamily="18" charset="0"/>
                <a:ea typeface="Times New Roman" pitchFamily="18" charset="0"/>
                <a:cs typeface="Cambria" pitchFamily="18" charset="0"/>
              </a:rPr>
              <a:t>L'attuale situazione della catechesi è complessa, con luci e ombre, timori e speranze. Aprono il cuore alcune esperienze promettenti, cariche di futuro</a:t>
            </a:r>
            <a:r>
              <a:rPr lang="it-IT" sz="2000" b="1" i="1" dirty="0" smtClean="0">
                <a:solidFill>
                  <a:srgbClr val="002060"/>
                </a:solidFill>
                <a:latin typeface="Calisto MT" pitchFamily="18" charset="0"/>
                <a:ea typeface="Times New Roman" pitchFamily="18" charset="0"/>
                <a:cs typeface="Cambria" pitchFamily="18" charset="0"/>
              </a:rPr>
              <a:t>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12" name="Immagine 1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1512168" cy="2808312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827584" y="1484784"/>
            <a:ext cx="7776864" cy="38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fioritura di nuove forme di comunità,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domanda crescente di formazione religiosa,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274638" marR="0" lvl="0" indent="-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forme nuove di riscoperta e di lettura popolare della Bibbia, </a:t>
            </a:r>
          </a:p>
          <a:p>
            <a:pPr marL="274638" marR="0" lvl="0" indent="-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grande crescita di itinerari catecumenali,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significative esperienze di catechesi familiare,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iniziative di dialogo interculturale e interreligioso. 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Altri dati incoraggianti, più o meno direttamente</a:t>
            </a:r>
          </a:p>
          <a:p>
            <a:pPr algn="ctr"/>
            <a:r>
              <a:rPr lang="it-IT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attinenti alla catechesi, sono: 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55892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Arial" pitchFamily="34" charset="0"/>
              </a:rPr>
              <a:t>Sono motivi di speranza, segni di una Chiesa che concretamente cresce e si rinnova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it-IT" dirty="0" smtClean="0"/>
              <a:t>Ufficio Diocesano per la Catechesi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/>
          <p:cNvSpPr>
            <a:spLocks noGrp="1"/>
          </p:cNvSpPr>
          <p:nvPr>
            <p:ph type="title"/>
          </p:nvPr>
        </p:nvSpPr>
        <p:spPr>
          <a:xfrm>
            <a:off x="0" y="63500"/>
            <a:ext cx="9143999" cy="1282700"/>
          </a:xfrm>
        </p:spPr>
        <p:txBody>
          <a:bodyPr/>
          <a:lstStyle/>
          <a:p>
            <a:r>
              <a:rPr lang="it-IT" sz="4400" dirty="0" smtClean="0">
                <a:latin typeface="Calisto MT" pitchFamily="18" charset="0"/>
              </a:rPr>
              <a:t>FASE RIESPRESSIVA</a:t>
            </a:r>
            <a:endParaRPr lang="it-IT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1520" y="2070304"/>
          <a:ext cx="8604446" cy="4787696"/>
        </p:xfrm>
        <a:graphic>
          <a:graphicData uri="http://schemas.openxmlformats.org/drawingml/2006/table">
            <a:tbl>
              <a:tblPr/>
              <a:tblGrid>
                <a:gridCol w="1945102"/>
                <a:gridCol w="2140296"/>
                <a:gridCol w="2140296"/>
                <a:gridCol w="2140296"/>
                <a:gridCol w="238456"/>
              </a:tblGrid>
              <a:tr h="1531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1) ACCOMPAGNARE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0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31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2) INSTAURARE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 i="1">
                        <a:solidFill>
                          <a:srgbClr val="8080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 i="1">
                        <a:solidFill>
                          <a:srgbClr val="8080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3) NARRARE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 i="1">
                        <a:solidFill>
                          <a:srgbClr val="8080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 i="1">
                        <a:solidFill>
                          <a:srgbClr val="8080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4) ANIMARE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5) ATTENZIONARE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6) COINVOLGERE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7) USCIRE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8) TRASMETTERE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9) ALLARGARE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10) STIMOLARE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11) ACCOGLIERE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12) PROMUOVERE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13) SUSCITARE</a:t>
                      </a:r>
                      <a:endParaRPr lang="it-IT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endParaRPr lang="it-IT" sz="90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0188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sto MT" pitchFamily="18" charset="0"/>
                <a:ea typeface="Times New Roman" pitchFamily="18" charset="0"/>
                <a:cs typeface="Arial" pitchFamily="34" charset="0"/>
              </a:rPr>
              <a:t>Vengono presentati 13 verbi: alla luce di quanto hai ascoltato quali azioni del catechista/accompagnatore indicano questi verbi?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sto MT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4399" y="1036762"/>
            <a:ext cx="609600" cy="365125"/>
          </a:xfrm>
        </p:spPr>
        <p:txBody>
          <a:bodyPr/>
          <a:lstStyle/>
          <a:p>
            <a:fld id="{BF1F5907-A0EA-416F-929E-BB8E556F73E4}" type="slidenum">
              <a:rPr lang="it-IT" smtClean="0">
                <a:solidFill>
                  <a:schemeClr val="tx1"/>
                </a:solidFill>
              </a:rPr>
              <a:pPr/>
              <a:t>35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0" y="1036762"/>
            <a:ext cx="28956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Ufficio Diocesano per la Catechesi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ellegrinaggio_catechisti_1.jpg"/>
          <p:cNvPicPr>
            <a:picLocks noChangeAspect="1"/>
          </p:cNvPicPr>
          <p:nvPr/>
        </p:nvPicPr>
        <p:blipFill>
          <a:blip r:embed="rId3" cstate="print"/>
          <a:srcRect r="2985" b="14818"/>
          <a:stretch>
            <a:fillRect/>
          </a:stretch>
        </p:blipFill>
        <p:spPr>
          <a:xfrm>
            <a:off x="2987824" y="162710"/>
            <a:ext cx="1031585" cy="78210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6"/>
          </p:nvPr>
        </p:nvSpPr>
        <p:spPr>
          <a:xfrm>
            <a:off x="8318500" y="6410984"/>
            <a:ext cx="609600" cy="365125"/>
          </a:xfrm>
        </p:spPr>
        <p:txBody>
          <a:bodyPr/>
          <a:lstStyle/>
          <a:p>
            <a:fld id="{2818433D-F096-411D-9FE3-03CB0175197F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5"/>
          </p:nvPr>
        </p:nvSpPr>
        <p:spPr>
          <a:xfrm>
            <a:off x="4019409" y="371202"/>
            <a:ext cx="2679576" cy="3651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0000"/>
                </a:solidFill>
              </a:rPr>
              <a:t>Ufficio Diocesano per la Catechesi</a:t>
            </a:r>
            <a:endParaRPr lang="it-IT" b="1" dirty="0">
              <a:solidFill>
                <a:srgbClr val="000000"/>
              </a:solidFill>
            </a:endParaRPr>
          </a:p>
        </p:txBody>
      </p:sp>
      <p:pic>
        <p:nvPicPr>
          <p:cNvPr id="13" name="Picture 4" descr="j02135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1556792"/>
            <a:ext cx="3927185" cy="36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0" y="55757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ARRIVEDERCI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PROSSIMO INCONTRO</a:t>
            </a:r>
          </a:p>
          <a:p>
            <a:pPr algn="ctr">
              <a:defRPr/>
            </a:pPr>
            <a:endParaRPr lang="it-IT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Enzo e l’èquipe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3"/>
          <p:cNvSpPr>
            <a:spLocks noGrp="1"/>
          </p:cNvSpPr>
          <p:nvPr>
            <p:ph type="title"/>
          </p:nvPr>
        </p:nvSpPr>
        <p:spPr>
          <a:xfrm>
            <a:off x="251520" y="76200"/>
            <a:ext cx="8712968" cy="1282700"/>
          </a:xfrm>
        </p:spPr>
        <p:txBody>
          <a:bodyPr/>
          <a:lstStyle/>
          <a:p>
            <a:pPr eaLnBrk="1" hangingPunct="1"/>
            <a:r>
              <a:rPr lang="it-IT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</a:rPr>
              <a:t>FASE INFORMATIVA</a:t>
            </a:r>
          </a:p>
        </p:txBody>
      </p:sp>
      <p:graphicFrame>
        <p:nvGraphicFramePr>
          <p:cNvPr id="3" name="Diagramma 2"/>
          <p:cNvGraphicFramePr/>
          <p:nvPr/>
        </p:nvGraphicFramePr>
        <p:xfrm>
          <a:off x="0" y="206084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4929198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Tahoma" pitchFamily="34" charset="0"/>
              </a:rPr>
              <a:t>Papa Francesco, se vi ricordate l’incontro del mese scorso, nel suo accorato appello ai catechisti evangelizzatori ha indicato prospettive decisive. L’identità del catechista è una vocazione radicata nell’essere in comunione con l’amore di Cristo.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4282" y="50004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Times New Roman" pitchFamily="18" charset="0"/>
                <a:cs typeface="Tahoma" pitchFamily="34" charset="0"/>
              </a:rPr>
              <a:t>In questo tempo di Nuova Evangelizzazione il catechista ha un compito importante. </a:t>
            </a:r>
          </a:p>
        </p:txBody>
      </p:sp>
      <p:pic>
        <p:nvPicPr>
          <p:cNvPr id="5" name="Segnaposto contenuto 5" descr="547512_336192903186367_2008947151_n.jpg"/>
          <p:cNvPicPr>
            <a:picLocks noChangeAspect="1"/>
          </p:cNvPicPr>
          <p:nvPr/>
        </p:nvPicPr>
        <p:blipFill>
          <a:blip r:embed="rId2" cstate="print"/>
          <a:srcRect l="1350" t="1350" r="1350" b="34421"/>
          <a:stretch>
            <a:fillRect/>
          </a:stretch>
        </p:blipFill>
        <p:spPr bwMode="auto">
          <a:xfrm>
            <a:off x="2071670" y="1928802"/>
            <a:ext cx="4340890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18433D-F096-411D-9FE3-03CB0175197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5"/>
          </p:nvPr>
        </p:nvSpPr>
        <p:spPr>
          <a:xfrm>
            <a:off x="214282" y="6492875"/>
            <a:ext cx="2895600" cy="365125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Ufficio Diocesano per la Catechesi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/>
          <p:cNvSpPr>
            <a:spLocks noGrp="1"/>
          </p:cNvSpPr>
          <p:nvPr>
            <p:ph type="title"/>
          </p:nvPr>
        </p:nvSpPr>
        <p:spPr>
          <a:xfrm>
            <a:off x="0" y="63500"/>
            <a:ext cx="9143999" cy="1282700"/>
          </a:xfrm>
        </p:spPr>
        <p:txBody>
          <a:bodyPr/>
          <a:lstStyle/>
          <a:p>
            <a:r>
              <a:rPr lang="it-IT" sz="4400" dirty="0" smtClean="0">
                <a:latin typeface="Calisto MT" pitchFamily="18" charset="0"/>
              </a:rPr>
              <a:t>L’intero discorso del Santo Padre</a:t>
            </a:r>
            <a:endParaRPr lang="it-IT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sto MT" pitchFamily="18" charset="0"/>
            </a:endParaRPr>
          </a:p>
        </p:txBody>
      </p:sp>
      <p:pic>
        <p:nvPicPr>
          <p:cNvPr id="5" name="Immagine 4" descr="image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933056"/>
            <a:ext cx="1886174" cy="2514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357158" y="4357694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In tale ottica, l’incontro odierno svilupperà ed approfondirà le varie tappe della metamorfosi del catechista in </a:t>
            </a: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catechista/accompagnatore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19672" y="1628507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conferma l’indirizzo di cambiamento, </a:t>
            </a:r>
            <a:b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già in atto nella nostra diocesi prevedendo,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in contesto di NE,</a:t>
            </a:r>
          </a:p>
        </p:txBody>
      </p:sp>
      <p:sp>
        <p:nvSpPr>
          <p:cNvPr id="9" name="Rettangolo 8"/>
          <p:cNvSpPr/>
          <p:nvPr/>
        </p:nvSpPr>
        <p:spPr>
          <a:xfrm>
            <a:off x="508451" y="3244334"/>
            <a:ext cx="8127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4000" dirty="0" smtClean="0">
                <a:latin typeface="Calisto MT" pitchFamily="18" charset="0"/>
              </a:rPr>
              <a:t> </a:t>
            </a:r>
            <a:r>
              <a:rPr lang="it-IT" sz="4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una nuova fisionomia di catechisti</a:t>
            </a:r>
            <a:r>
              <a:rPr lang="it-IT" sz="40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latin typeface="+mn-lt"/>
              </a:rPr>
              <a:t>La relazione si articolerà in tre punti:</a:t>
            </a:r>
            <a:endParaRPr lang="it-IT" sz="3600" dirty="0">
              <a:latin typeface="+mn-l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Ufficio Diocesano per la Catechesi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>
                <a:solidFill>
                  <a:srgbClr val="000000"/>
                </a:solidFill>
              </a:rPr>
              <a:pPr/>
              <a:t>7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Titolo 23"/>
          <p:cNvSpPr txBox="1">
            <a:spLocks/>
          </p:cNvSpPr>
          <p:nvPr/>
        </p:nvSpPr>
        <p:spPr>
          <a:xfrm>
            <a:off x="0" y="3356992"/>
            <a:ext cx="9144000" cy="153630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sto MT" pitchFamily="-107" charset="0"/>
                <a:ea typeface="ＭＳ Ｐゴシック" pitchFamily="-107" charset="-128"/>
                <a:cs typeface="ＭＳ Ｐゴシック" pitchFamily="-107" charset="-128"/>
              </a:rPr>
              <a:t>2. Identità del catechista dell’IC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(Formazione dei catechisti nella comunità cristiana” UCN 2006)</a:t>
            </a:r>
            <a:r>
              <a:rPr kumimoji="0" lang="it-IT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sto MT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</p:txBody>
      </p:sp>
      <p:sp>
        <p:nvSpPr>
          <p:cNvPr id="8" name="Titolo 23"/>
          <p:cNvSpPr txBox="1">
            <a:spLocks/>
          </p:cNvSpPr>
          <p:nvPr/>
        </p:nvSpPr>
        <p:spPr>
          <a:xfrm>
            <a:off x="0" y="1844824"/>
            <a:ext cx="9144000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1. La fisionomia apostolica e spirituale del catechista </a:t>
            </a:r>
            <a:r>
              <a:rPr lang="it-IT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(Documento Base)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itolo 23"/>
          <p:cNvSpPr txBox="1">
            <a:spLocks/>
          </p:cNvSpPr>
          <p:nvPr/>
        </p:nvSpPr>
        <p:spPr>
          <a:xfrm>
            <a:off x="0" y="5073650"/>
            <a:ext cx="9144000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3. Il ministero del catechista accompagnatore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(</a:t>
            </a:r>
            <a:r>
              <a:rPr kumimoji="0" lang="it-IT" sz="3600" b="0" i="1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sto MT" pitchFamily="-107" charset="0"/>
                <a:ea typeface="ＭＳ Ｐゴシック" pitchFamily="-107" charset="-128"/>
                <a:cs typeface="ＭＳ Ｐゴシック" pitchFamily="-107" charset="-128"/>
              </a:rPr>
              <a:t>Formare i catechisti accompagnatori)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97180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it-IT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Clr>
                <a:srgbClr val="5C5C5C"/>
              </a:buClr>
              <a:buNone/>
            </a:pPr>
            <a:endParaRPr lang="it-IT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itolo 23"/>
          <p:cNvSpPr txBox="1">
            <a:spLocks/>
          </p:cNvSpPr>
          <p:nvPr/>
        </p:nvSpPr>
        <p:spPr>
          <a:xfrm>
            <a:off x="251520" y="76200"/>
            <a:ext cx="8712968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1. La fisionomia apostolica e spirituale del catechista </a:t>
            </a:r>
            <a:r>
              <a:rPr lang="it-IT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(Documento Base)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6068888" y="6492875"/>
            <a:ext cx="2895600" cy="365125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Ufficio Diocesano per la Catechesi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76800" y="2276872"/>
            <a:ext cx="3727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Nella riflessione sulla figura del catechista si possono e si devono fare delle accentuazioni, provocate soprattutto da particolari situazioni di tempo e di luogo. </a:t>
            </a:r>
          </a:p>
          <a:p>
            <a:pPr algn="ctr"/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Si stagliano così diverse figure di catechista</a:t>
            </a:r>
            <a:r>
              <a:rPr lang="it-IT" sz="2800" dirty="0" smtClean="0">
                <a:solidFill>
                  <a:srgbClr val="000000"/>
                </a:solidFill>
                <a:latin typeface="Calisto MT" pitchFamily="18" charset="0"/>
              </a:rPr>
              <a:t>.</a:t>
            </a:r>
            <a:endParaRPr lang="it-IT" sz="2800" dirty="0">
              <a:solidFill>
                <a:srgbClr val="000000"/>
              </a:solidFill>
              <a:latin typeface="Calisto MT" pitchFamily="18" charset="0"/>
            </a:endParaRPr>
          </a:p>
        </p:txBody>
      </p:sp>
      <p:pic>
        <p:nvPicPr>
          <p:cNvPr id="9" name="Immagine 8" descr="SCUOLA-CATECHIST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5171"/>
            <a:ext cx="4392488" cy="522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971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000000"/>
                </a:solidFill>
                <a:effectLst/>
              </a:rPr>
              <a:t>Esistono dei tratti comuni, che fanno parte della                          </a:t>
            </a:r>
            <a:r>
              <a:rPr lang="it-IT" sz="2800" i="1" dirty="0" smtClean="0">
                <a:solidFill>
                  <a:srgbClr val="000000"/>
                </a:solidFill>
                <a:effectLst/>
              </a:rPr>
              <a:t>figura base</a:t>
            </a:r>
            <a:r>
              <a:rPr lang="it-IT" sz="2800" dirty="0" smtClean="0">
                <a:solidFill>
                  <a:srgbClr val="000000"/>
                </a:solidFill>
                <a:effectLst/>
              </a:rPr>
              <a:t> del catechista?</a:t>
            </a:r>
            <a:endParaRPr lang="it-IT" sz="2800" b="1" dirty="0" smtClean="0">
              <a:solidFill>
                <a:srgbClr val="000000"/>
              </a:solidFill>
              <a:effectLst/>
            </a:endParaRPr>
          </a:p>
          <a:p>
            <a:pPr marL="85725" indent="-85725" algn="ctr">
              <a:buNone/>
            </a:pPr>
            <a:endParaRPr lang="it-IT" sz="200" dirty="0" smtClean="0">
              <a:solidFill>
                <a:srgbClr val="000000"/>
              </a:solidFill>
            </a:endParaRPr>
          </a:p>
          <a:p>
            <a:pPr marL="85725" indent="-85725" algn="ctr">
              <a:buNone/>
            </a:pPr>
            <a:r>
              <a:rPr lang="it-IT" sz="3200" b="1" dirty="0" smtClean="0">
                <a:solidFill>
                  <a:srgbClr val="C00000"/>
                </a:solidFill>
                <a:effectLst/>
              </a:rPr>
              <a:t>La risposta a questo interrogativo è </a:t>
            </a:r>
            <a:r>
              <a:rPr lang="it-IT" sz="4000" b="1" i="1" dirty="0" smtClean="0">
                <a:solidFill>
                  <a:srgbClr val="C00000"/>
                </a:solidFill>
                <a:effectLst/>
              </a:rPr>
              <a:t>sì</a:t>
            </a:r>
            <a:r>
              <a:rPr lang="it-IT" sz="3200" b="1" dirty="0" smtClean="0">
                <a:solidFill>
                  <a:srgbClr val="C00000"/>
                </a:solidFill>
                <a:effectLst/>
              </a:rPr>
              <a:t>. </a:t>
            </a:r>
          </a:p>
          <a:p>
            <a:pPr marL="85725" indent="-85725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Andiamo quindi alla scoperta di questi tratti.                                                        Ci farà da guida sostanzialmente il </a:t>
            </a:r>
            <a:r>
              <a:rPr lang="it-IT" sz="2800" i="1" dirty="0" smtClean="0">
                <a:solidFill>
                  <a:srgbClr val="000000"/>
                </a:solidFill>
              </a:rPr>
              <a:t>Documento di base </a:t>
            </a:r>
            <a:r>
              <a:rPr lang="it-IT" sz="2800" dirty="0" smtClean="0">
                <a:solidFill>
                  <a:srgbClr val="000000"/>
                </a:solidFill>
              </a:rPr>
              <a:t>(</a:t>
            </a:r>
            <a:r>
              <a:rPr lang="it-IT" sz="2800" i="1" dirty="0" smtClean="0">
                <a:solidFill>
                  <a:srgbClr val="000000"/>
                </a:solidFill>
              </a:rPr>
              <a:t>numeri 185-188</a:t>
            </a:r>
            <a:r>
              <a:rPr lang="it-IT" sz="28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buNone/>
            </a:pPr>
            <a:endParaRPr lang="it-IT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Clr>
                <a:srgbClr val="5C5C5C"/>
              </a:buClr>
              <a:buNone/>
            </a:pPr>
            <a:endParaRPr lang="it-IT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5085184"/>
            <a:ext cx="8496943" cy="1015663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5C5C5C"/>
              </a:buClr>
              <a:buNone/>
            </a:pPr>
            <a:r>
              <a:rPr lang="it-IT" sz="2000" i="1" dirty="0" smtClean="0">
                <a:solidFill>
                  <a:srgbClr val="000000"/>
                </a:solidFill>
              </a:rPr>
              <a:t>Nell’assolvimento del loro compito, i catechisti fanno molto più che insegnare una dottrina. Sono testimoni e partecipi di un mistero, che essi stessi vivono e che comunicano agli altri con amore. (</a:t>
            </a:r>
            <a:r>
              <a:rPr lang="it-IT" sz="2000" i="1" dirty="0" err="1" smtClean="0">
                <a:solidFill>
                  <a:srgbClr val="000000"/>
                </a:solidFill>
              </a:rPr>
              <a:t>RdC</a:t>
            </a:r>
            <a:r>
              <a:rPr lang="it-IT" sz="2000" i="1" dirty="0" smtClean="0">
                <a:solidFill>
                  <a:srgbClr val="000000"/>
                </a:solidFill>
              </a:rPr>
              <a:t> 185)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907-A0EA-416F-929E-BB8E556F73E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Diocesano per la Catechesi</a:t>
            </a:r>
            <a:endParaRPr lang="it-IT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demecum_accoglienza">
  <a:themeElements>
    <a:clrScheme name="Precedente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e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2484</Words>
  <Application>Microsoft Office PowerPoint</Application>
  <PresentationFormat>Presentazione su schermo (4:3)</PresentationFormat>
  <Paragraphs>333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vademecum_accoglienza</vt:lpstr>
      <vt:lpstr>            CORSO DI FORMAZIONE PER  CATECHISTI/ACCOMPAGNATORI Anno Pastorale 2013/14    II INCONTRO </vt:lpstr>
      <vt:lpstr>Diapositiva 2</vt:lpstr>
      <vt:lpstr>Diapositiva 3</vt:lpstr>
      <vt:lpstr>FASE INFORMATIVA</vt:lpstr>
      <vt:lpstr>Diapositiva 5</vt:lpstr>
      <vt:lpstr>L’intero discorso del Santo Padre</vt:lpstr>
      <vt:lpstr>La relazione si articolerà in tre punti: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2. Identità del catechista dell’IC</vt:lpstr>
      <vt:lpstr>Diapositiva 16</vt:lpstr>
      <vt:lpstr>Diapositiva 17</vt:lpstr>
      <vt:lpstr> Cosa vi ricorda l’espressione “Compagno di viaggio”?  </vt:lpstr>
      <vt:lpstr>Potremmo allora dire che un catechista è  “compagno di viaggio” quando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FASE RIESPRESSIVA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IMPARATE DA ME CHE SONO MITE ED UMILE DI CUORE</dc:title>
  <dc:creator>Liliana</dc:creator>
  <cp:lastModifiedBy>Direttore IRC</cp:lastModifiedBy>
  <cp:revision>76</cp:revision>
  <dcterms:created xsi:type="dcterms:W3CDTF">2013-10-22T16:06:35Z</dcterms:created>
  <dcterms:modified xsi:type="dcterms:W3CDTF">2025-10-13T10:54:25Z</dcterms:modified>
</cp:coreProperties>
</file>