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94" r:id="rId2"/>
    <p:sldId id="273" r:id="rId3"/>
    <p:sldId id="263" r:id="rId4"/>
    <p:sldId id="275" r:id="rId5"/>
    <p:sldId id="264" r:id="rId6"/>
    <p:sldId id="277" r:id="rId7"/>
    <p:sldId id="279" r:id="rId8"/>
    <p:sldId id="295" r:id="rId9"/>
    <p:sldId id="267" r:id="rId10"/>
    <p:sldId id="278" r:id="rId11"/>
    <p:sldId id="283" r:id="rId12"/>
    <p:sldId id="284" r:id="rId13"/>
    <p:sldId id="285" r:id="rId14"/>
    <p:sldId id="268" r:id="rId15"/>
    <p:sldId id="318" r:id="rId16"/>
    <p:sldId id="269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80" r:id="rId25"/>
    <p:sldId id="270" r:id="rId26"/>
    <p:sldId id="319" r:id="rId27"/>
    <p:sldId id="296" r:id="rId28"/>
    <p:sldId id="297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6" r:id="rId42"/>
    <p:sldId id="317" r:id="rId43"/>
    <p:sldId id="312" r:id="rId44"/>
    <p:sldId id="314" r:id="rId4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0000"/>
    <a:srgbClr val="00FFFF"/>
    <a:srgbClr val="FF33CC"/>
    <a:srgbClr val="00CC99"/>
    <a:srgbClr val="33CC33"/>
    <a:srgbClr val="FFFF00"/>
    <a:srgbClr val="FF9900"/>
    <a:srgbClr val="AD695B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630" autoAdjust="0"/>
  </p:normalViewPr>
  <p:slideViewPr>
    <p:cSldViewPr>
      <p:cViewPr varScale="1">
        <p:scale>
          <a:sx n="47" d="100"/>
          <a:sy n="47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47B1C-DEB6-4F19-B28B-1BB3AA37BC8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2E5B38E-E05D-4327-AB4B-D878686546B8}">
      <dgm:prSet phldrT="[Testo]" custT="1"/>
      <dgm:spPr/>
      <dgm:t>
        <a:bodyPr/>
        <a:lstStyle/>
        <a:p>
          <a:r>
            <a:rPr lang="it-IT" sz="1800" b="1" dirty="0" smtClean="0"/>
            <a:t>Non è un gioco. Non significa giocare al posto di fare catechesi</a:t>
          </a:r>
          <a:endParaRPr lang="it-IT" sz="1800" b="1" dirty="0"/>
        </a:p>
      </dgm:t>
    </dgm:pt>
    <dgm:pt modelId="{024CE1D0-525C-4C57-AEFC-2818C5E6E55F}" type="parTrans" cxnId="{7A94432B-AB05-43C2-9122-182FC5D29BEF}">
      <dgm:prSet/>
      <dgm:spPr/>
      <dgm:t>
        <a:bodyPr/>
        <a:lstStyle/>
        <a:p>
          <a:endParaRPr lang="it-IT"/>
        </a:p>
      </dgm:t>
    </dgm:pt>
    <dgm:pt modelId="{8B6A2B2B-5B87-44DF-8A4B-4217DBA3F079}" type="sibTrans" cxnId="{7A94432B-AB05-43C2-9122-182FC5D29BEF}">
      <dgm:prSet/>
      <dgm:spPr/>
      <dgm:t>
        <a:bodyPr/>
        <a:lstStyle/>
        <a:p>
          <a:endParaRPr lang="it-IT"/>
        </a:p>
      </dgm:t>
    </dgm:pt>
    <dgm:pt modelId="{9858A2ED-A1BB-46FC-ADBA-6E1BF887857B}">
      <dgm:prSet phldrT="[Testo]" custT="1"/>
      <dgm:spPr/>
      <dgm:t>
        <a:bodyPr/>
        <a:lstStyle/>
        <a:p>
          <a:r>
            <a:rPr lang="it-IT" sz="1800" b="1" dirty="0" smtClean="0"/>
            <a:t>Non  è,  in  un  incontro  di  catechesi,  fare  alcuni  minuti  di  lezione  e  per  il  resto giocare</a:t>
          </a:r>
          <a:endParaRPr lang="it-IT" sz="1800" b="1" dirty="0"/>
        </a:p>
      </dgm:t>
    </dgm:pt>
    <dgm:pt modelId="{499ED2E2-6E2B-4F87-ACE5-567013A4950D}" type="parTrans" cxnId="{8A44A0C3-6D85-40B4-9161-941C9C73EADB}">
      <dgm:prSet/>
      <dgm:spPr/>
      <dgm:t>
        <a:bodyPr/>
        <a:lstStyle/>
        <a:p>
          <a:endParaRPr lang="it-IT"/>
        </a:p>
      </dgm:t>
    </dgm:pt>
    <dgm:pt modelId="{B89268F5-76DA-4CFF-8E4D-C43F6ABCBCB7}" type="sibTrans" cxnId="{8A44A0C3-6D85-40B4-9161-941C9C73EADB}">
      <dgm:prSet/>
      <dgm:spPr/>
      <dgm:t>
        <a:bodyPr/>
        <a:lstStyle/>
        <a:p>
          <a:endParaRPr lang="it-IT"/>
        </a:p>
      </dgm:t>
    </dgm:pt>
    <dgm:pt modelId="{44B4F724-6CC9-43C0-8691-2B4E3FF568D4}">
      <dgm:prSet phldrT="[Testo]" custT="1"/>
      <dgm:spPr/>
      <dgm:t>
        <a:bodyPr/>
        <a:lstStyle/>
        <a:p>
          <a:r>
            <a:rPr lang="it-IT" sz="1800" b="1" dirty="0" smtClean="0"/>
            <a:t>Non è fare soltanto le cose che piacciono, assecondando il disimpegno.</a:t>
          </a:r>
          <a:endParaRPr lang="it-IT" sz="1800" b="1" dirty="0"/>
        </a:p>
      </dgm:t>
    </dgm:pt>
    <dgm:pt modelId="{323E5596-048C-404D-A749-5B2716D35740}" type="parTrans" cxnId="{BE795AFC-354B-45CC-8602-F982A00E41A0}">
      <dgm:prSet/>
      <dgm:spPr/>
      <dgm:t>
        <a:bodyPr/>
        <a:lstStyle/>
        <a:p>
          <a:endParaRPr lang="it-IT"/>
        </a:p>
      </dgm:t>
    </dgm:pt>
    <dgm:pt modelId="{29F95CAB-53CF-4D7D-95F8-78987D04E90B}" type="sibTrans" cxnId="{BE795AFC-354B-45CC-8602-F982A00E41A0}">
      <dgm:prSet/>
      <dgm:spPr/>
      <dgm:t>
        <a:bodyPr/>
        <a:lstStyle/>
        <a:p>
          <a:endParaRPr lang="it-IT"/>
        </a:p>
      </dgm:t>
    </dgm:pt>
    <dgm:pt modelId="{0218FB1B-A603-4771-ABCE-7ECBAE2703F6}">
      <dgm:prSet phldrT="[Testo]" custT="1"/>
      <dgm:spPr/>
      <dgm:t>
        <a:bodyPr/>
        <a:lstStyle/>
        <a:p>
          <a:r>
            <a:rPr lang="it-IT" sz="1800" b="1" dirty="0" smtClean="0"/>
            <a:t>Non  significa  non  far  uso  di  strumenti  didattici  adeguati: testo  di  catechismo,  albi  attivi,  schede  didattiche,  vari  altri  sussidi  catechistici  </a:t>
          </a:r>
          <a:r>
            <a:rPr lang="it-IT" sz="1800" b="1" dirty="0" err="1" smtClean="0"/>
            <a:t>perchè</a:t>
          </a:r>
          <a:r>
            <a:rPr lang="it-IT" sz="1800" b="1" dirty="0" smtClean="0"/>
            <a:t>  tanto  il  catechismo  non è una scuola</a:t>
          </a:r>
          <a:endParaRPr lang="it-IT" sz="1800" b="1" dirty="0"/>
        </a:p>
      </dgm:t>
    </dgm:pt>
    <dgm:pt modelId="{EE2B384E-2629-470F-AE55-A8BD9CC5EECE}" type="parTrans" cxnId="{71211F25-CDFA-41CD-A3AF-018B9221ECF6}">
      <dgm:prSet/>
      <dgm:spPr/>
      <dgm:t>
        <a:bodyPr/>
        <a:lstStyle/>
        <a:p>
          <a:endParaRPr lang="it-IT"/>
        </a:p>
      </dgm:t>
    </dgm:pt>
    <dgm:pt modelId="{F1589017-C925-4F40-B3BF-37D0A6AF1B9F}" type="sibTrans" cxnId="{71211F25-CDFA-41CD-A3AF-018B9221ECF6}">
      <dgm:prSet/>
      <dgm:spPr/>
      <dgm:t>
        <a:bodyPr/>
        <a:lstStyle/>
        <a:p>
          <a:endParaRPr lang="it-IT"/>
        </a:p>
      </dgm:t>
    </dgm:pt>
    <dgm:pt modelId="{339D1B38-F554-424B-8641-8860B4862B8A}">
      <dgm:prSet phldrT="[Testo]" custT="1"/>
      <dgm:spPr/>
      <dgm:t>
        <a:bodyPr/>
        <a:lstStyle/>
        <a:p>
          <a:r>
            <a:rPr lang="it-IT" sz="1800" b="1" dirty="0" smtClean="0"/>
            <a:t>Non  significa  che  per  preparare  e  realizzare  gli  incontri  di  catechesi non  sia  necessario prepararsi adeguatamente; proprio vero il contrario!</a:t>
          </a:r>
          <a:endParaRPr lang="it-IT" sz="1800" b="1" dirty="0"/>
        </a:p>
      </dgm:t>
    </dgm:pt>
    <dgm:pt modelId="{70C49237-F3A3-4D00-8BF4-444A6489916F}" type="parTrans" cxnId="{69F8BD32-A731-4C46-8A8D-8FCCE88B8921}">
      <dgm:prSet/>
      <dgm:spPr/>
      <dgm:t>
        <a:bodyPr/>
        <a:lstStyle/>
        <a:p>
          <a:endParaRPr lang="it-IT"/>
        </a:p>
      </dgm:t>
    </dgm:pt>
    <dgm:pt modelId="{8E038651-2686-4032-AB03-16257350A68F}" type="sibTrans" cxnId="{69F8BD32-A731-4C46-8A8D-8FCCE88B8921}">
      <dgm:prSet/>
      <dgm:spPr/>
      <dgm:t>
        <a:bodyPr/>
        <a:lstStyle/>
        <a:p>
          <a:endParaRPr lang="it-IT"/>
        </a:p>
      </dgm:t>
    </dgm:pt>
    <dgm:pt modelId="{04B1D318-0984-4F2C-A8C8-658BB7BE9861}" type="pres">
      <dgm:prSet presAssocID="{83347B1C-DEB6-4F19-B28B-1BB3AA37BC84}" presName="compositeShape" presStyleCnt="0">
        <dgm:presLayoutVars>
          <dgm:dir/>
          <dgm:resizeHandles/>
        </dgm:presLayoutVars>
      </dgm:prSet>
      <dgm:spPr/>
    </dgm:pt>
    <dgm:pt modelId="{E97A2935-B9D0-4D29-A922-09868BB5130F}" type="pres">
      <dgm:prSet presAssocID="{83347B1C-DEB6-4F19-B28B-1BB3AA37BC84}" presName="pyramid" presStyleLbl="node1" presStyleIdx="0" presStyleCnt="1" custLinFactNeighborX="1067" custLinFactNeighborY="-85"/>
      <dgm:spPr/>
    </dgm:pt>
    <dgm:pt modelId="{6A845F0F-798D-4FC9-AD36-8CDE963AE83E}" type="pres">
      <dgm:prSet presAssocID="{83347B1C-DEB6-4F19-B28B-1BB3AA37BC84}" presName="theList" presStyleCnt="0"/>
      <dgm:spPr/>
    </dgm:pt>
    <dgm:pt modelId="{957D3EE1-0D94-4966-BE11-EBE4DE3D8817}" type="pres">
      <dgm:prSet presAssocID="{F2E5B38E-E05D-4327-AB4B-D878686546B8}" presName="aNode" presStyleLbl="fgAcc1" presStyleIdx="0" presStyleCnt="5" custScaleX="217085" custScaleY="267493" custLinFactY="-65946" custLinFactNeighborX="1432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F56F0E-09BC-4246-8887-A13DAA3F4170}" type="pres">
      <dgm:prSet presAssocID="{F2E5B38E-E05D-4327-AB4B-D878686546B8}" presName="aSpace" presStyleCnt="0"/>
      <dgm:spPr/>
    </dgm:pt>
    <dgm:pt modelId="{A1F743B5-AEE4-4FC8-8E99-347B4F8BF3DC}" type="pres">
      <dgm:prSet presAssocID="{9858A2ED-A1BB-46FC-ADBA-6E1BF887857B}" presName="aNode" presStyleLbl="fgAcc1" presStyleIdx="1" presStyleCnt="5" custScaleX="219140" custScaleY="323683" custLinFactNeighborX="1432" custLinFactNeighborY="-318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1EBF5F-2C49-426A-A9BC-F6C4FBA4CEF1}" type="pres">
      <dgm:prSet presAssocID="{9858A2ED-A1BB-46FC-ADBA-6E1BF887857B}" presName="aSpace" presStyleCnt="0"/>
      <dgm:spPr/>
    </dgm:pt>
    <dgm:pt modelId="{219D6199-B512-4F5C-BD75-13679DAE1791}" type="pres">
      <dgm:prSet presAssocID="{44B4F724-6CC9-43C0-8691-2B4E3FF568D4}" presName="aNode" presStyleLbl="fgAcc1" presStyleIdx="2" presStyleCnt="5" custScaleX="220463" custScaleY="290290" custLinFactY="56042" custLinFactNeighborX="26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1B04E4-C6DC-4640-BD02-BFF3FF41E6BF}" type="pres">
      <dgm:prSet presAssocID="{44B4F724-6CC9-43C0-8691-2B4E3FF568D4}" presName="aSpace" presStyleCnt="0"/>
      <dgm:spPr/>
    </dgm:pt>
    <dgm:pt modelId="{2B15DE68-D1E4-48E0-B358-92D882F504B5}" type="pres">
      <dgm:prSet presAssocID="{339D1B38-F554-424B-8641-8860B4862B8A}" presName="aNode" presStyleLbl="fgAcc1" presStyleIdx="3" presStyleCnt="5" custScaleX="220274" custScaleY="430537" custLinFactY="100000" custLinFactNeighborX="261" custLinFactNeighborY="1161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5AA4B8-65C7-4599-88C7-1DDAE5924E5E}" type="pres">
      <dgm:prSet presAssocID="{339D1B38-F554-424B-8641-8860B4862B8A}" presName="aSpace" presStyleCnt="0"/>
      <dgm:spPr/>
    </dgm:pt>
    <dgm:pt modelId="{C0B755DB-0756-4625-8BF4-349DD45617BD}" type="pres">
      <dgm:prSet presAssocID="{0218FB1B-A603-4771-ABCE-7ECBAE2703F6}" presName="aNode" presStyleLbl="fgAcc1" presStyleIdx="4" presStyleCnt="5" custScaleX="219896" custScaleY="579669" custLinFactY="135264" custLinFactNeighborX="261" custLinFactNeighborY="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BC447C-C46C-47BC-ACC0-D127A834E99B}" type="pres">
      <dgm:prSet presAssocID="{0218FB1B-A603-4771-ABCE-7ECBAE2703F6}" presName="aSpace" presStyleCnt="0"/>
      <dgm:spPr/>
    </dgm:pt>
  </dgm:ptLst>
  <dgm:cxnLst>
    <dgm:cxn modelId="{BE795AFC-354B-45CC-8602-F982A00E41A0}" srcId="{83347B1C-DEB6-4F19-B28B-1BB3AA37BC84}" destId="{44B4F724-6CC9-43C0-8691-2B4E3FF568D4}" srcOrd="2" destOrd="0" parTransId="{323E5596-048C-404D-A749-5B2716D35740}" sibTransId="{29F95CAB-53CF-4D7D-95F8-78987D04E90B}"/>
    <dgm:cxn modelId="{69F8BD32-A731-4C46-8A8D-8FCCE88B8921}" srcId="{83347B1C-DEB6-4F19-B28B-1BB3AA37BC84}" destId="{339D1B38-F554-424B-8641-8860B4862B8A}" srcOrd="3" destOrd="0" parTransId="{70C49237-F3A3-4D00-8BF4-444A6489916F}" sibTransId="{8E038651-2686-4032-AB03-16257350A68F}"/>
    <dgm:cxn modelId="{E2C18F54-888E-4578-BCD0-22BD74BCB5D7}" type="presOf" srcId="{44B4F724-6CC9-43C0-8691-2B4E3FF568D4}" destId="{219D6199-B512-4F5C-BD75-13679DAE1791}" srcOrd="0" destOrd="0" presId="urn:microsoft.com/office/officeart/2005/8/layout/pyramid2"/>
    <dgm:cxn modelId="{F85F5751-ACA3-495A-971C-B090BE7EA311}" type="presOf" srcId="{0218FB1B-A603-4771-ABCE-7ECBAE2703F6}" destId="{C0B755DB-0756-4625-8BF4-349DD45617BD}" srcOrd="0" destOrd="0" presId="urn:microsoft.com/office/officeart/2005/8/layout/pyramid2"/>
    <dgm:cxn modelId="{B46FAE3F-4300-4115-989E-7CCA91E52279}" type="presOf" srcId="{F2E5B38E-E05D-4327-AB4B-D878686546B8}" destId="{957D3EE1-0D94-4966-BE11-EBE4DE3D8817}" srcOrd="0" destOrd="0" presId="urn:microsoft.com/office/officeart/2005/8/layout/pyramid2"/>
    <dgm:cxn modelId="{71211F25-CDFA-41CD-A3AF-018B9221ECF6}" srcId="{83347B1C-DEB6-4F19-B28B-1BB3AA37BC84}" destId="{0218FB1B-A603-4771-ABCE-7ECBAE2703F6}" srcOrd="4" destOrd="0" parTransId="{EE2B384E-2629-470F-AE55-A8BD9CC5EECE}" sibTransId="{F1589017-C925-4F40-B3BF-37D0A6AF1B9F}"/>
    <dgm:cxn modelId="{36524C87-8A59-4C7E-BEB3-5B85666BCD8B}" type="presOf" srcId="{339D1B38-F554-424B-8641-8860B4862B8A}" destId="{2B15DE68-D1E4-48E0-B358-92D882F504B5}" srcOrd="0" destOrd="0" presId="urn:microsoft.com/office/officeart/2005/8/layout/pyramid2"/>
    <dgm:cxn modelId="{24947BC1-FADF-4058-89DC-1EF4465E7BE8}" type="presOf" srcId="{9858A2ED-A1BB-46FC-ADBA-6E1BF887857B}" destId="{A1F743B5-AEE4-4FC8-8E99-347B4F8BF3DC}" srcOrd="0" destOrd="0" presId="urn:microsoft.com/office/officeart/2005/8/layout/pyramid2"/>
    <dgm:cxn modelId="{7A94432B-AB05-43C2-9122-182FC5D29BEF}" srcId="{83347B1C-DEB6-4F19-B28B-1BB3AA37BC84}" destId="{F2E5B38E-E05D-4327-AB4B-D878686546B8}" srcOrd="0" destOrd="0" parTransId="{024CE1D0-525C-4C57-AEFC-2818C5E6E55F}" sibTransId="{8B6A2B2B-5B87-44DF-8A4B-4217DBA3F079}"/>
    <dgm:cxn modelId="{E62AD832-0947-4598-8A58-7EA9167DFD4B}" type="presOf" srcId="{83347B1C-DEB6-4F19-B28B-1BB3AA37BC84}" destId="{04B1D318-0984-4F2C-A8C8-658BB7BE9861}" srcOrd="0" destOrd="0" presId="urn:microsoft.com/office/officeart/2005/8/layout/pyramid2"/>
    <dgm:cxn modelId="{8A44A0C3-6D85-40B4-9161-941C9C73EADB}" srcId="{83347B1C-DEB6-4F19-B28B-1BB3AA37BC84}" destId="{9858A2ED-A1BB-46FC-ADBA-6E1BF887857B}" srcOrd="1" destOrd="0" parTransId="{499ED2E2-6E2B-4F87-ACE5-567013A4950D}" sibTransId="{B89268F5-76DA-4CFF-8E4D-C43F6ABCBCB7}"/>
    <dgm:cxn modelId="{BB48B6F4-5558-48E1-A213-2084BB47FD31}" type="presParOf" srcId="{04B1D318-0984-4F2C-A8C8-658BB7BE9861}" destId="{E97A2935-B9D0-4D29-A922-09868BB5130F}" srcOrd="0" destOrd="0" presId="urn:microsoft.com/office/officeart/2005/8/layout/pyramid2"/>
    <dgm:cxn modelId="{EAD27A14-DB27-4D79-9139-3745E4991CFD}" type="presParOf" srcId="{04B1D318-0984-4F2C-A8C8-658BB7BE9861}" destId="{6A845F0F-798D-4FC9-AD36-8CDE963AE83E}" srcOrd="1" destOrd="0" presId="urn:microsoft.com/office/officeart/2005/8/layout/pyramid2"/>
    <dgm:cxn modelId="{99435575-1F62-4FE1-B18F-B01BF822C41D}" type="presParOf" srcId="{6A845F0F-798D-4FC9-AD36-8CDE963AE83E}" destId="{957D3EE1-0D94-4966-BE11-EBE4DE3D8817}" srcOrd="0" destOrd="0" presId="urn:microsoft.com/office/officeart/2005/8/layout/pyramid2"/>
    <dgm:cxn modelId="{974D4C4A-6CA9-4C3B-AE6A-1BB2ACEEE4D5}" type="presParOf" srcId="{6A845F0F-798D-4FC9-AD36-8CDE963AE83E}" destId="{B3F56F0E-09BC-4246-8887-A13DAA3F4170}" srcOrd="1" destOrd="0" presId="urn:microsoft.com/office/officeart/2005/8/layout/pyramid2"/>
    <dgm:cxn modelId="{B667830E-B0F1-42FB-8B53-EF55F1E119AC}" type="presParOf" srcId="{6A845F0F-798D-4FC9-AD36-8CDE963AE83E}" destId="{A1F743B5-AEE4-4FC8-8E99-347B4F8BF3DC}" srcOrd="2" destOrd="0" presId="urn:microsoft.com/office/officeart/2005/8/layout/pyramid2"/>
    <dgm:cxn modelId="{090DA7B1-2A47-4947-9652-D7F5354481FB}" type="presParOf" srcId="{6A845F0F-798D-4FC9-AD36-8CDE963AE83E}" destId="{B91EBF5F-2C49-426A-A9BC-F6C4FBA4CEF1}" srcOrd="3" destOrd="0" presId="urn:microsoft.com/office/officeart/2005/8/layout/pyramid2"/>
    <dgm:cxn modelId="{F8416C3F-B4C7-480C-9E7A-65A0D41BA252}" type="presParOf" srcId="{6A845F0F-798D-4FC9-AD36-8CDE963AE83E}" destId="{219D6199-B512-4F5C-BD75-13679DAE1791}" srcOrd="4" destOrd="0" presId="urn:microsoft.com/office/officeart/2005/8/layout/pyramid2"/>
    <dgm:cxn modelId="{0E2B708F-06F6-44D7-98D5-0E513729E7A1}" type="presParOf" srcId="{6A845F0F-798D-4FC9-AD36-8CDE963AE83E}" destId="{B31B04E4-C6DC-4640-BD02-BFF3FF41E6BF}" srcOrd="5" destOrd="0" presId="urn:microsoft.com/office/officeart/2005/8/layout/pyramid2"/>
    <dgm:cxn modelId="{E2BFEDC6-FF56-4D84-AFF3-31B390B8D23C}" type="presParOf" srcId="{6A845F0F-798D-4FC9-AD36-8CDE963AE83E}" destId="{2B15DE68-D1E4-48E0-B358-92D882F504B5}" srcOrd="6" destOrd="0" presId="urn:microsoft.com/office/officeart/2005/8/layout/pyramid2"/>
    <dgm:cxn modelId="{F399650A-26B4-4390-B5C9-275C69304678}" type="presParOf" srcId="{6A845F0F-798D-4FC9-AD36-8CDE963AE83E}" destId="{6E5AA4B8-65C7-4599-88C7-1DDAE5924E5E}" srcOrd="7" destOrd="0" presId="urn:microsoft.com/office/officeart/2005/8/layout/pyramid2"/>
    <dgm:cxn modelId="{C6319EA6-D8D8-41B6-AF92-44202CB0EACD}" type="presParOf" srcId="{6A845F0F-798D-4FC9-AD36-8CDE963AE83E}" destId="{C0B755DB-0756-4625-8BF4-349DD45617BD}" srcOrd="8" destOrd="0" presId="urn:microsoft.com/office/officeart/2005/8/layout/pyramid2"/>
    <dgm:cxn modelId="{0E97AD09-4784-4AD6-8CD9-E5E8657EEBE7}" type="presParOf" srcId="{6A845F0F-798D-4FC9-AD36-8CDE963AE83E}" destId="{99BC447C-C46C-47BC-ACC0-D127A834E99B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A2935-B9D0-4D29-A922-09868BB5130F}">
      <dsp:nvSpPr>
        <dsp:cNvPr id="0" name=""/>
        <dsp:cNvSpPr/>
      </dsp:nvSpPr>
      <dsp:spPr>
        <a:xfrm>
          <a:off x="491367" y="0"/>
          <a:ext cx="4680520" cy="4680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D3EE1-0D94-4966-BE11-EBE4DE3D8817}">
      <dsp:nvSpPr>
        <dsp:cNvPr id="0" name=""/>
        <dsp:cNvSpPr/>
      </dsp:nvSpPr>
      <dsp:spPr>
        <a:xfrm>
          <a:off x="1044192" y="318732"/>
          <a:ext cx="6604459" cy="512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Non è un gioco. Non significa giocare al posto di fare catechesi</a:t>
          </a:r>
          <a:endParaRPr lang="it-IT" sz="1800" b="1" kern="1200" dirty="0"/>
        </a:p>
      </dsp:txBody>
      <dsp:txXfrm>
        <a:off x="1044192" y="318732"/>
        <a:ext cx="6604459" cy="512295"/>
      </dsp:txXfrm>
    </dsp:sp>
    <dsp:sp modelId="{A1F743B5-AEE4-4FC8-8E99-347B4F8BF3DC}">
      <dsp:nvSpPr>
        <dsp:cNvPr id="0" name=""/>
        <dsp:cNvSpPr/>
      </dsp:nvSpPr>
      <dsp:spPr>
        <a:xfrm>
          <a:off x="1012932" y="997573"/>
          <a:ext cx="6666979" cy="61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Non  è,  in  un  incontro  di  catechesi,  fare  alcuni  minuti  di  lezione  e  per  il  resto giocare</a:t>
          </a:r>
          <a:endParaRPr lang="it-IT" sz="1800" b="1" kern="1200" dirty="0"/>
        </a:p>
      </dsp:txBody>
      <dsp:txXfrm>
        <a:off x="1012932" y="997573"/>
        <a:ext cx="6666979" cy="619909"/>
      </dsp:txXfrm>
    </dsp:sp>
    <dsp:sp modelId="{219D6199-B512-4F5C-BD75-13679DAE1791}">
      <dsp:nvSpPr>
        <dsp:cNvPr id="0" name=""/>
        <dsp:cNvSpPr/>
      </dsp:nvSpPr>
      <dsp:spPr>
        <a:xfrm>
          <a:off x="957181" y="1780324"/>
          <a:ext cx="6707229" cy="5559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Non è fare soltanto le cose che piacciono, assecondando il disimpegno.</a:t>
          </a:r>
          <a:endParaRPr lang="it-IT" sz="1800" b="1" kern="1200" dirty="0"/>
        </a:p>
      </dsp:txBody>
      <dsp:txXfrm>
        <a:off x="957181" y="1780324"/>
        <a:ext cx="6707229" cy="555955"/>
      </dsp:txXfrm>
    </dsp:sp>
    <dsp:sp modelId="{2B15DE68-D1E4-48E0-B358-92D882F504B5}">
      <dsp:nvSpPr>
        <dsp:cNvPr id="0" name=""/>
        <dsp:cNvSpPr/>
      </dsp:nvSpPr>
      <dsp:spPr>
        <a:xfrm>
          <a:off x="960056" y="2448272"/>
          <a:ext cx="6701479" cy="824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Non  significa  che  per  preparare  e  realizzare  gli  incontri  di  catechesi non  sia  necessario prepararsi adeguatamente; proprio vero il contrario!</a:t>
          </a:r>
          <a:endParaRPr lang="it-IT" sz="1800" b="1" kern="1200" dirty="0"/>
        </a:p>
      </dsp:txBody>
      <dsp:txXfrm>
        <a:off x="960056" y="2448272"/>
        <a:ext cx="6701479" cy="824553"/>
      </dsp:txXfrm>
    </dsp:sp>
    <dsp:sp modelId="{C0B755DB-0756-4625-8BF4-349DD45617BD}">
      <dsp:nvSpPr>
        <dsp:cNvPr id="0" name=""/>
        <dsp:cNvSpPr/>
      </dsp:nvSpPr>
      <dsp:spPr>
        <a:xfrm>
          <a:off x="965806" y="3384376"/>
          <a:ext cx="6689979" cy="1110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Non  significa  non  far  uso  di  strumenti  didattici  adeguati: testo  di  catechismo,  albi  attivi,  schede  didattiche,  vari  altri  sussidi  catechistici  </a:t>
          </a:r>
          <a:r>
            <a:rPr lang="it-IT" sz="1800" b="1" kern="1200" dirty="0" err="1" smtClean="0"/>
            <a:t>perchè</a:t>
          </a:r>
          <a:r>
            <a:rPr lang="it-IT" sz="1800" b="1" kern="1200" dirty="0" smtClean="0"/>
            <a:t>  tanto  il  catechismo  non è una scuola</a:t>
          </a:r>
          <a:endParaRPr lang="it-IT" sz="1800" b="1" kern="1200" dirty="0"/>
        </a:p>
      </dsp:txBody>
      <dsp:txXfrm>
        <a:off x="965806" y="3384376"/>
        <a:ext cx="6689979" cy="111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66E6-8E8F-4EC1-82D7-FDFE8EB4C66A}" type="datetimeFigureOut">
              <a:rPr lang="it-IT" smtClean="0"/>
              <a:pPr/>
              <a:t>15/10/2025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7D817-4A37-477A-9D52-9EDF7FAC5F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082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95DC15-3D62-4403-B1F8-DCE17C63122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0259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03F16-F405-4BC7-A909-AFF0582EA022}" type="slidenum">
              <a:rPr lang="it-IT">
                <a:ea typeface="ＭＳ Ｐゴシック" pitchFamily="34" charset="-128"/>
              </a:rPr>
              <a:pPr/>
              <a:t>1</a:t>
            </a:fld>
            <a:endParaRPr lang="it-IT">
              <a:ea typeface="ＭＳ Ｐゴシック" pitchFamily="34" charset="-128"/>
            </a:endParaRPr>
          </a:p>
        </p:txBody>
      </p:sp>
      <p:sp>
        <p:nvSpPr>
          <p:cNvPr id="4198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ea typeface="ＭＳ Ｐゴシック" pitchFamily="34" charset="-128"/>
              </a:rPr>
              <a:t>Ufficio catechistico diocesano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DC15-3D62-4403-B1F8-DCE17C63122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5215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358E-162D-4BF8-97C2-2DEE10447D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811-03F6-4AAA-9E8B-93BD7F7BC4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FE09-C6F5-4BFB-858D-6F2FA7B909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EA69-57DB-4E04-AA65-7F6BEFADF2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C278-376E-40E9-9569-F2A8410CA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E47-C272-46D6-9EB6-F1AC851F34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FD020-0193-4579-9BB0-EF6CCDA041C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8E6-E824-4AFE-ABEE-B263BBBC60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14AB49-C848-48A9-9C14-A7582F6F6B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4F55-5BC8-46F0-9C59-F431415923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8EABB5-6E26-4DA4-A7B9-A6DE5BF32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77" y="3861048"/>
            <a:ext cx="1695973" cy="2179346"/>
          </a:xfrm>
          <a:prstGeom prst="snip2DiagRect">
            <a:avLst>
              <a:gd name="adj1" fmla="val 1833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6480048" cy="2301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Corso di formazione per  catechisti/accompagnatori</a:t>
            </a:r>
            <a:br>
              <a:rPr lang="it-IT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</a:br>
            <a:r>
              <a:rPr lang="it-IT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Verdana" pitchFamily="34" charset="0"/>
                <a:cs typeface="Verdana" pitchFamily="34" charset="0"/>
              </a:rPr>
              <a:t>II Incontro</a:t>
            </a:r>
            <a:r>
              <a:rPr lang="it-IT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/>
            </a:r>
            <a:br>
              <a:rPr lang="it-IT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</a:br>
            <a:endParaRPr lang="it-IT" sz="3200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2963" y="601639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sz="1050" b="1" dirty="0" smtClean="0">
                <a:solidFill>
                  <a:srgbClr val="FFFF99"/>
                </a:solidFill>
              </a:rPr>
              <a:t>Centro per l'Evangelizzazione e la Cateches</a:t>
            </a:r>
            <a:r>
              <a:rPr lang="it-IT" dirty="0" smtClean="0"/>
              <a:t>i</a:t>
            </a:r>
            <a:endParaRPr lang="it-IT" dirty="0"/>
          </a:p>
        </p:txBody>
      </p:sp>
      <p:sp>
        <p:nvSpPr>
          <p:cNvPr id="7" name="Freeform 4"/>
          <p:cNvSpPr/>
          <p:nvPr/>
        </p:nvSpPr>
        <p:spPr>
          <a:xfrm>
            <a:off x="0" y="0"/>
            <a:ext cx="2928926" cy="15716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 marL="0" marR="0" indent="457189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 marL="0" marR="0" indent="914378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 marL="0" marR="0" indent="1371568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 marL="0" marR="0" indent="1828756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  <a:lvl6pPr marL="0" marR="0" indent="2285945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6pPr>
            <a:lvl7pPr marL="0" marR="0" indent="2743135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7pPr>
            <a:lvl8pPr marL="0" marR="0" indent="3200323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8pPr>
            <a:lvl9pPr marL="0" marR="0" indent="3657513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9pPr>
          </a:lstStyle>
          <a:p>
            <a:pPr algn="l">
              <a:lnSpc>
                <a:spcPct val="100000"/>
              </a:lnSpc>
              <a:defRPr sz="1800">
                <a:ln>
                  <a:noFill/>
                </a:ln>
                <a:solidFill>
                  <a:srgbClr val="FFFFFF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" name="Freeform 3"/>
          <p:cNvSpPr/>
          <p:nvPr/>
        </p:nvSpPr>
        <p:spPr>
          <a:xfrm>
            <a:off x="5072066" y="0"/>
            <a:ext cx="3643306" cy="11429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 marL="0" marR="0" indent="457189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 marL="0" marR="0" indent="914378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 marL="0" marR="0" indent="1371568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 marL="0" marR="0" indent="1828756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  <a:lvl6pPr marL="0" marR="0" indent="2285945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6pPr>
            <a:lvl7pPr marL="0" marR="0" indent="2743135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7pPr>
            <a:lvl8pPr marL="0" marR="0" indent="3200323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8pPr>
            <a:lvl9pPr marL="0" marR="0" indent="3657513" algn="ctr" defTabSz="914378" rtl="0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 w="12700" cap="flat">
                  <a:solidFill>
                    <a:srgbClr val="4EA5D8"/>
                  </a:solidFill>
                  <a:prstDash val="solid"/>
                  <a:round/>
                </a:ln>
                <a:solidFill>
                  <a:srgbClr val="0D2C3E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defRPr>
            </a:lvl9pPr>
          </a:lstStyle>
          <a:p>
            <a:pPr algn="l">
              <a:lnSpc>
                <a:spcPct val="100000"/>
              </a:lnSpc>
              <a:defRPr sz="1800">
                <a:ln>
                  <a:noFill/>
                </a:ln>
                <a:solidFill>
                  <a:srgbClr val="FFFFFF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15101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71736" y="476672"/>
            <a:ext cx="833271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1.3  Cosa</a:t>
            </a:r>
            <a:r>
              <a:rPr lang="it-IT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it-IT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è la catechesi </a:t>
            </a:r>
            <a:r>
              <a:rPr lang="it-IT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divertente</a:t>
            </a:r>
            <a:endParaRPr lang="it-IT" sz="1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1238" y="1844824"/>
            <a:ext cx="7593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99"/>
                </a:solidFill>
              </a:rPr>
              <a:t>E’ lo stile di vita gioioso del catechista.</a:t>
            </a:r>
          </a:p>
          <a:p>
            <a:pPr algn="ctr"/>
            <a:r>
              <a:rPr lang="it-IT" sz="2800" b="1" dirty="0">
                <a:solidFill>
                  <a:srgbClr val="FFFF99"/>
                </a:solidFill>
              </a:rPr>
              <a:t>La gioia è dimensione essenziale ed espressione della fede cristiana. </a:t>
            </a:r>
            <a:endParaRPr lang="it-IT" sz="2800" b="1" dirty="0" smtClean="0">
              <a:solidFill>
                <a:srgbClr val="FFFF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2676" y="3768433"/>
            <a:ext cx="5358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La prima condizione per una catechesi gioiosa è la gioia vissuta dal catechista, </a:t>
            </a:r>
            <a:endParaRPr lang="it-IT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che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favorisce una catechesi attuata in un clima di gioia!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93" y="3573016"/>
            <a:ext cx="3692107" cy="263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32838" y="0"/>
            <a:ext cx="91768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catechesi non</a:t>
            </a:r>
          </a:p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è un gioco </a:t>
            </a:r>
          </a:p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 può essere giocata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Angolo ripiegato 1"/>
          <p:cNvSpPr/>
          <p:nvPr/>
        </p:nvSpPr>
        <p:spPr>
          <a:xfrm>
            <a:off x="323528" y="2924944"/>
            <a:ext cx="8568952" cy="36004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 b="1" i="1" dirty="0" smtClean="0"/>
          </a:p>
          <a:p>
            <a:pPr algn="ctr"/>
            <a:r>
              <a:rPr lang="it-IT" sz="2800" b="1" i="1" dirty="0" smtClean="0"/>
              <a:t>“</a:t>
            </a:r>
            <a:r>
              <a:rPr lang="it-IT" sz="2800" b="1" i="1" dirty="0"/>
              <a:t>La  dimensione  ludica  (fare  le  cose  giocando)  aiuta  a  capire,  a interiorizzare, a ricordare. </a:t>
            </a:r>
          </a:p>
          <a:p>
            <a:pPr algn="ctr"/>
            <a:endParaRPr lang="it-IT" sz="2800" b="1" i="1" dirty="0" smtClean="0"/>
          </a:p>
          <a:p>
            <a:pPr algn="ctr"/>
            <a:r>
              <a:rPr lang="it-IT" sz="2800" b="1" i="1" dirty="0" smtClean="0"/>
              <a:t>Se </a:t>
            </a:r>
            <a:r>
              <a:rPr lang="it-IT" sz="2800" b="1" i="1" dirty="0"/>
              <a:t>ci sta a cuore che il nostro lavoro di catechisti venga capito, interiorizzato, ricordato, </a:t>
            </a:r>
            <a:r>
              <a:rPr lang="it-IT" sz="2800" b="1" i="1" dirty="0" err="1"/>
              <a:t>perchè</a:t>
            </a:r>
            <a:r>
              <a:rPr lang="it-IT" sz="2800" b="1" i="1" dirty="0"/>
              <a:t> tanta paura, negli ambienti ecclesiastici, nei confronti delle attività, anche le più importanti, </a:t>
            </a:r>
          </a:p>
          <a:p>
            <a:pPr algn="ctr"/>
            <a:r>
              <a:rPr lang="it-IT" sz="2800" b="1" i="1" dirty="0"/>
              <a:t>fatte </a:t>
            </a:r>
            <a:r>
              <a:rPr lang="it-IT" sz="2800" b="1" dirty="0"/>
              <a:t> </a:t>
            </a:r>
            <a:r>
              <a:rPr lang="it-IT" sz="2800" b="1" i="1" dirty="0"/>
              <a:t>in modo giocoso?</a:t>
            </a:r>
            <a:endParaRPr lang="it-IT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27420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448" y="4509120"/>
            <a:ext cx="78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FF99"/>
                </a:solidFill>
              </a:rPr>
              <a:t>«La  </a:t>
            </a:r>
            <a:r>
              <a:rPr lang="it-IT" sz="2400" i="1" dirty="0">
                <a:solidFill>
                  <a:srgbClr val="FFFF99"/>
                </a:solidFill>
              </a:rPr>
              <a:t>dimensione  giocosa  della  catechesi  non  vuol  dire  </a:t>
            </a:r>
            <a:r>
              <a:rPr lang="it-IT" sz="2400" i="1" dirty="0" err="1">
                <a:solidFill>
                  <a:srgbClr val="FFFF99"/>
                </a:solidFill>
              </a:rPr>
              <a:t>nè</a:t>
            </a:r>
            <a:r>
              <a:rPr lang="it-IT" sz="2400" i="1" dirty="0">
                <a:solidFill>
                  <a:srgbClr val="FFFF99"/>
                </a:solidFill>
              </a:rPr>
              <a:t>  sostituire</a:t>
            </a:r>
            <a:r>
              <a:rPr lang="it-IT" sz="2400" dirty="0">
                <a:solidFill>
                  <a:srgbClr val="FFFF99"/>
                </a:solidFill>
              </a:rPr>
              <a:t>, </a:t>
            </a:r>
            <a:r>
              <a:rPr lang="it-IT" sz="2400" i="1" dirty="0" err="1">
                <a:solidFill>
                  <a:srgbClr val="FFFF99"/>
                </a:solidFill>
              </a:rPr>
              <a:t>nè</a:t>
            </a:r>
            <a:r>
              <a:rPr lang="it-IT" sz="2400" i="1" dirty="0">
                <a:solidFill>
                  <a:srgbClr val="FFFF99"/>
                </a:solidFill>
              </a:rPr>
              <a:t> intervallare la lezione con il gioco ma permeare la lezione con la mentalità del </a:t>
            </a:r>
            <a:r>
              <a:rPr lang="it-IT" sz="2400" i="1" dirty="0" smtClean="0">
                <a:solidFill>
                  <a:srgbClr val="FFFF99"/>
                </a:solidFill>
              </a:rPr>
              <a:t>gioco» </a:t>
            </a:r>
            <a:r>
              <a:rPr lang="it-IT" sz="2400" dirty="0">
                <a:solidFill>
                  <a:srgbClr val="FFFF99"/>
                </a:solidFill>
              </a:rPr>
              <a:t>(Tonino </a:t>
            </a:r>
            <a:r>
              <a:rPr lang="it-IT" sz="2400" dirty="0" err="1">
                <a:solidFill>
                  <a:srgbClr val="FFFF99"/>
                </a:solidFill>
              </a:rPr>
              <a:t>Lasconi</a:t>
            </a:r>
            <a:r>
              <a:rPr lang="it-IT" sz="2400" dirty="0">
                <a:solidFill>
                  <a:srgbClr val="FFFF99"/>
                </a:solidFill>
              </a:rPr>
              <a:t>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755576" y="548680"/>
            <a:ext cx="6768752" cy="1384995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Il gioco dentro, non in alternativa alla catechesi.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873282" y="2278177"/>
            <a:ext cx="6141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FF99"/>
                </a:solidFill>
              </a:rPr>
              <a:t>Non si tratta </a:t>
            </a:r>
            <a:r>
              <a:rPr lang="it-IT" sz="2400" dirty="0" err="1">
                <a:solidFill>
                  <a:srgbClr val="FFFF99"/>
                </a:solidFill>
              </a:rPr>
              <a:t>nè</a:t>
            </a:r>
            <a:r>
              <a:rPr lang="it-IT" sz="2400" dirty="0">
                <a:solidFill>
                  <a:srgbClr val="FFFF99"/>
                </a:solidFill>
              </a:rPr>
              <a:t> di giocare al posto di fare catechismo, </a:t>
            </a:r>
            <a:r>
              <a:rPr lang="it-IT" sz="2400" dirty="0" err="1">
                <a:solidFill>
                  <a:srgbClr val="FFFF99"/>
                </a:solidFill>
              </a:rPr>
              <a:t>nè</a:t>
            </a:r>
            <a:r>
              <a:rPr lang="it-IT" sz="2400" dirty="0">
                <a:solidFill>
                  <a:srgbClr val="FFFF99"/>
                </a:solidFill>
              </a:rPr>
              <a:t> di alternare  durante  l’incontro  di  catechesi momenti di lezione e momenti di gioco, ma di fare la catechesi in maniera giocosa. </a:t>
            </a:r>
          </a:p>
        </p:txBody>
      </p:sp>
    </p:spTree>
    <p:extLst>
      <p:ext uri="{BB962C8B-B14F-4D97-AF65-F5344CB8AC3E}">
        <p14:creationId xmlns="" xmlns:p14="http://schemas.microsoft.com/office/powerpoint/2010/main" val="2627332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699792" y="200133"/>
            <a:ext cx="3816424" cy="151216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it-IT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“Giocare” significa: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1520" y="2060549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Gratuità: non il catechismo-ricatto (se non vieni al catechismo non fai la Prima Comunione) o il catechismo-obbligo, ma </a:t>
            </a:r>
            <a:r>
              <a:rPr lang="it-I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catechesi-dono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7156" y="4077072"/>
            <a:ext cx="8697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Essere  protagonisti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“Giocare”  agli incontri  significa  rendere  i  </a:t>
            </a:r>
            <a:r>
              <a:rPr lang="it-IT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catechizzandi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protagonisti,  cioè  non  ascoltatori  passivi  del  catechista che tiene il monopolio attraverso la lezione cattedratica!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" y="11266"/>
            <a:ext cx="9144000" cy="6868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4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51520" y="626902"/>
            <a:ext cx="7704856" cy="50343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1" algn="just"/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it-IT" sz="2400" b="1" i="1" dirty="0" smtClean="0">
                <a:solidFill>
                  <a:schemeClr val="accent6">
                    <a:lumMod val="50000"/>
                  </a:schemeClr>
                </a:solidFill>
              </a:rPr>
              <a:t>Una  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</a:rPr>
              <a:t>catechesi  “giocata”  deve  lasciare  spazio  al  protagonismo  dei  bambini.  Tutto  quello  che  può  essere  lasciato  fare  a  loro,  deve  essere  lasciato  fare  a  loro.  Una  catechesi  a  senso  unico  (dalla  catechista  ai  ragazzi) è ininfluente ai fini della crescita della </a:t>
            </a:r>
            <a:r>
              <a:rPr lang="it-IT" sz="2400" b="1" i="1" dirty="0" smtClean="0">
                <a:solidFill>
                  <a:schemeClr val="accent6">
                    <a:lumMod val="50000"/>
                  </a:schemeClr>
                </a:solidFill>
              </a:rPr>
              <a:t>fede»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" name="Picture 4" descr="D:\Immagini\Bambini 5 piccoli\0 (6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53" y="4149080"/>
            <a:ext cx="143033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23728" y="1124744"/>
            <a:ext cx="48965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it-IT" sz="1000" b="1" i="1" dirty="0" smtClean="0">
              <a:solidFill>
                <a:srgbClr val="FFFF99"/>
              </a:solidFill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it-IT" sz="3200" b="1" i="1" dirty="0" smtClean="0">
                <a:solidFill>
                  <a:srgbClr val="FFFF99"/>
                </a:solidFill>
              </a:rPr>
              <a:t>disegni</a:t>
            </a:r>
            <a:r>
              <a:rPr lang="it-IT" sz="3200" b="1" i="1" dirty="0">
                <a:solidFill>
                  <a:srgbClr val="FFFF99"/>
                </a:solidFill>
              </a:rPr>
              <a:t>, cartelloni, </a:t>
            </a:r>
            <a:endParaRPr lang="it-IT" sz="1050" b="1" i="1" dirty="0" smtClean="0">
              <a:solidFill>
                <a:srgbClr val="FFFF99"/>
              </a:solidFill>
            </a:endParaRPr>
          </a:p>
          <a:p>
            <a:pPr lvl="1" algn="just"/>
            <a:endParaRPr lang="it-IT" sz="1050" b="1" i="1" dirty="0" smtClean="0">
              <a:solidFill>
                <a:srgbClr val="FFFF99"/>
              </a:solidFill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it-IT" sz="3200" b="1" i="1" dirty="0" smtClean="0">
                <a:solidFill>
                  <a:srgbClr val="FFFF99"/>
                </a:solidFill>
              </a:rPr>
              <a:t>canti</a:t>
            </a:r>
            <a:r>
              <a:rPr lang="it-IT" sz="3200" b="1" i="1" dirty="0">
                <a:solidFill>
                  <a:srgbClr val="FFFF99"/>
                </a:solidFill>
              </a:rPr>
              <a:t>, </a:t>
            </a:r>
            <a:r>
              <a:rPr lang="it-IT" sz="3200" b="1" i="1" dirty="0" smtClean="0">
                <a:solidFill>
                  <a:srgbClr val="FFFF99"/>
                </a:solidFill>
              </a:rPr>
              <a:t> </a:t>
            </a:r>
            <a:r>
              <a:rPr lang="it-IT" sz="3200" b="1" i="1" dirty="0">
                <a:solidFill>
                  <a:srgbClr val="FFFF99"/>
                </a:solidFill>
              </a:rPr>
              <a:t>balletti,  </a:t>
            </a:r>
            <a:endParaRPr lang="it-IT" sz="3200" b="1" i="1" dirty="0" smtClean="0">
              <a:solidFill>
                <a:srgbClr val="FFFF99"/>
              </a:solidFill>
            </a:endParaRPr>
          </a:p>
          <a:p>
            <a:pPr lvl="1" algn="just"/>
            <a:endParaRPr lang="it-IT" sz="1050" b="1" i="1" dirty="0" smtClean="0">
              <a:solidFill>
                <a:srgbClr val="FFFF99"/>
              </a:solidFill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it-IT" sz="3200" b="1" i="1" dirty="0" smtClean="0">
                <a:solidFill>
                  <a:srgbClr val="FFFF99"/>
                </a:solidFill>
              </a:rPr>
              <a:t>animazioni</a:t>
            </a:r>
            <a:r>
              <a:rPr lang="it-IT" sz="3200" b="1" i="1" dirty="0">
                <a:solidFill>
                  <a:srgbClr val="FFFF99"/>
                </a:solidFill>
              </a:rPr>
              <a:t>, </a:t>
            </a:r>
            <a:r>
              <a:rPr lang="it-IT" sz="3200" b="1" i="1" dirty="0" smtClean="0">
                <a:solidFill>
                  <a:srgbClr val="FFFF99"/>
                </a:solidFill>
              </a:rPr>
              <a:t>mimi</a:t>
            </a:r>
            <a:r>
              <a:rPr lang="it-IT" sz="3200" b="1" i="1" dirty="0">
                <a:solidFill>
                  <a:srgbClr val="FFFF99"/>
                </a:solidFill>
              </a:rPr>
              <a:t>, </a:t>
            </a:r>
            <a:endParaRPr lang="it-IT" sz="3200" b="1" i="1" dirty="0" smtClean="0">
              <a:solidFill>
                <a:srgbClr val="FFFF99"/>
              </a:solidFill>
            </a:endParaRPr>
          </a:p>
          <a:p>
            <a:pPr lvl="1" algn="just"/>
            <a:endParaRPr lang="it-IT" sz="1050" b="1" i="1" dirty="0" smtClean="0">
              <a:solidFill>
                <a:srgbClr val="FFFF99"/>
              </a:solidFill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it-IT" sz="3200" b="1" i="1" dirty="0" smtClean="0">
                <a:solidFill>
                  <a:srgbClr val="FFFF99"/>
                </a:solidFill>
              </a:rPr>
              <a:t>drammatizzazioni</a:t>
            </a:r>
            <a:r>
              <a:rPr lang="it-IT" sz="3200" b="1" i="1" dirty="0">
                <a:solidFill>
                  <a:srgbClr val="FFFF99"/>
                </a:solidFill>
              </a:rPr>
              <a:t>,  </a:t>
            </a:r>
            <a:endParaRPr lang="it-IT" sz="3200" b="1" i="1" dirty="0" smtClean="0">
              <a:solidFill>
                <a:srgbClr val="FFFF99"/>
              </a:solidFill>
            </a:endParaRPr>
          </a:p>
          <a:p>
            <a:pPr lvl="1" algn="just"/>
            <a:endParaRPr lang="it-IT" sz="1050" b="1" i="1" dirty="0" smtClean="0">
              <a:solidFill>
                <a:srgbClr val="FFFF99"/>
              </a:solidFill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it-IT" sz="3200" b="1" i="1" dirty="0" smtClean="0">
                <a:solidFill>
                  <a:srgbClr val="FFFF99"/>
                </a:solidFill>
              </a:rPr>
              <a:t>confronti</a:t>
            </a:r>
            <a:r>
              <a:rPr lang="it-IT" sz="3200" b="1" i="1" dirty="0">
                <a:solidFill>
                  <a:srgbClr val="FFFF99"/>
                </a:solidFill>
              </a:rPr>
              <a:t>, </a:t>
            </a:r>
            <a:r>
              <a:rPr lang="it-IT" sz="3200" b="1" i="1" dirty="0" smtClean="0">
                <a:solidFill>
                  <a:srgbClr val="FFFF99"/>
                </a:solidFill>
              </a:rPr>
              <a:t>incontri</a:t>
            </a:r>
            <a:r>
              <a:rPr lang="it-IT" sz="3200" b="1" i="1" dirty="0">
                <a:solidFill>
                  <a:srgbClr val="FFFF99"/>
                </a:solidFill>
              </a:rPr>
              <a:t>…  </a:t>
            </a:r>
            <a:endParaRPr lang="it-IT" sz="3200" b="1" i="1" dirty="0" smtClean="0">
              <a:solidFill>
                <a:srgbClr val="FFFF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021" y="4797152"/>
            <a:ext cx="89559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tutto  quello  che  fa  sentire </a:t>
            </a:r>
            <a:endParaRPr lang="it-IT" sz="36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lvl="1" algn="ctr"/>
            <a:r>
              <a:rPr lang="it-IT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 </a:t>
            </a:r>
            <a:r>
              <a:rPr lang="it-IT" sz="3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bambini </a:t>
            </a:r>
            <a:r>
              <a:rPr lang="it-IT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protagonisti </a:t>
            </a:r>
          </a:p>
          <a:p>
            <a:pPr lvl="1" algn="ctr"/>
            <a:r>
              <a:rPr lang="it-IT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it-IT" sz="4400" b="1" i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è gioco</a:t>
            </a:r>
            <a:r>
              <a:rPr lang="it-IT" sz="44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</a:t>
            </a:r>
            <a:endParaRPr lang="it-IT" sz="4400" b="1" u="sng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59832" y="201414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5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 </a:t>
            </a:r>
            <a:r>
              <a:rPr lang="it-IT" sz="4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00562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95337" y="3464090"/>
            <a:ext cx="746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/>
              <a:t>Un </a:t>
            </a:r>
            <a:r>
              <a:rPr lang="it-IT" sz="2400" i="1" dirty="0"/>
              <a:t>giorno il racconto, un altro giorno le diapositive, poi una </a:t>
            </a:r>
            <a:r>
              <a:rPr lang="it-IT" sz="2400" dirty="0"/>
              <a:t> </a:t>
            </a:r>
            <a:r>
              <a:rPr lang="it-IT" sz="2400" i="1" dirty="0"/>
              <a:t>drammatizzazione, poi un canto, poi un’uscita, poi</a:t>
            </a:r>
            <a:r>
              <a:rPr lang="it-IT" sz="2400" i="1" dirty="0" smtClean="0"/>
              <a:t>…”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467544" y="538742"/>
            <a:ext cx="7239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La  </a:t>
            </a:r>
            <a:r>
              <a:rPr lang="it-IT" sz="2800" b="1" dirty="0" err="1"/>
              <a:t>catechesi-“gioco</a:t>
            </a:r>
            <a:r>
              <a:rPr lang="it-IT" sz="2800" b="1" dirty="0"/>
              <a:t>”  favorisce  il  senso  della  sorpresa,  riducendo  al  minimo  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la </a:t>
            </a:r>
            <a:r>
              <a:rPr lang="it-IT" sz="2800" b="1" dirty="0"/>
              <a:t>noia che nasce dalla </a:t>
            </a:r>
            <a:r>
              <a:rPr lang="it-IT" sz="2800" b="1" dirty="0" err="1"/>
              <a:t>ripetività</a:t>
            </a:r>
            <a:r>
              <a:rPr lang="it-IT" sz="2400" b="1" dirty="0"/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234888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“Una  catechesi  “</a:t>
            </a:r>
            <a:r>
              <a:rPr lang="it-IT" sz="2400" b="1" i="1" dirty="0"/>
              <a:t>giocata</a:t>
            </a:r>
            <a:r>
              <a:rPr lang="it-IT" sz="2400" i="1" dirty="0"/>
              <a:t>”  deve  essere  per  i  bambini  una  continua </a:t>
            </a:r>
            <a:r>
              <a:rPr lang="it-IT" sz="2400" dirty="0"/>
              <a:t> </a:t>
            </a:r>
            <a:r>
              <a:rPr lang="it-IT" sz="2400" i="1" dirty="0"/>
              <a:t>sorpresa. </a:t>
            </a:r>
            <a:endParaRPr lang="it-IT" sz="2400" dirty="0"/>
          </a:p>
        </p:txBody>
      </p:sp>
      <p:sp>
        <p:nvSpPr>
          <p:cNvPr id="9" name="Freccia a destra 8"/>
          <p:cNvSpPr/>
          <p:nvPr/>
        </p:nvSpPr>
        <p:spPr>
          <a:xfrm>
            <a:off x="107504" y="25220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107504" y="38119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07505" y="5427086"/>
            <a:ext cx="88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Catechesi divertente è </a:t>
            </a:r>
            <a:r>
              <a:rPr lang="it-IT" sz="2800" dirty="0" smtClean="0"/>
              <a:t>attuare</a:t>
            </a:r>
          </a:p>
          <a:p>
            <a:pPr algn="ctr"/>
            <a:r>
              <a:rPr lang="it-IT" sz="2800" dirty="0" smtClean="0"/>
              <a:t> </a:t>
            </a:r>
            <a:r>
              <a:rPr lang="it-IT" sz="2800" dirty="0"/>
              <a:t>una vera </a:t>
            </a:r>
            <a:r>
              <a:rPr lang="it-IT" sz="2800" dirty="0" smtClean="0"/>
              <a:t>ed </a:t>
            </a:r>
            <a:r>
              <a:rPr lang="it-IT" sz="2800" dirty="0"/>
              <a:t>autentica comunicazione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3" y="0"/>
            <a:ext cx="9505581" cy="706311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205" y="476672"/>
            <a:ext cx="7396607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la catechesi laboratorio</a:t>
            </a:r>
            <a:endParaRPr lang="it-IT" sz="1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36648" y="1484784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La catechesi divertente è la “catechesi-laboratorio” che valorizza le diverse attività espressive. 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1" b="89994" l="9978" r="89949">
                        <a14:backgroundMark x1="58558" y1="12522" x2="58558" y2="12522"/>
                        <a14:backgroundMark x1="62564" y1="14980" x2="62564" y2="14980"/>
                        <a14:backgroundMark x1="65914" y1="18373" x2="65914" y2="18373"/>
                        <a14:backgroundMark x1="69264" y1="22294" x2="69264" y2="22294"/>
                        <a14:backgroundMark x1="53241" y1="14453" x2="53241" y2="14453"/>
                        <a14:backgroundMark x1="51930" y1="12054" x2="51930" y2="12054"/>
                        <a14:backgroundMark x1="53241" y1="9128" x2="53241" y2="9128"/>
                        <a14:backgroundMark x1="57902" y1="3745" x2="57902" y2="3745"/>
                        <a14:backgroundMark x1="53241" y1="3745" x2="54552" y2="2282"/>
                        <a14:backgroundMark x1="39913" y1="4272" x2="39913" y2="4272"/>
                        <a14:backgroundMark x1="43918" y1="9596" x2="43918" y2="9596"/>
                        <a14:backgroundMark x1="39257" y1="9128" x2="39257" y2="9128"/>
                        <a14:backgroundMark x1="37218" y1="13985" x2="37218" y2="13985"/>
                        <a14:backgroundMark x1="85943" y1="17905" x2="85943" y2="17905"/>
                        <a14:backgroundMark x1="86599" y1="12054" x2="86599" y2="12054"/>
                        <a14:backgroundMark x1="82593" y1="3745" x2="82593" y2="3745"/>
                        <a14:backgroundMark x1="77276" y1="3745" x2="77276" y2="3745"/>
                        <a14:backgroundMark x1="66570" y1="3745" x2="66570" y2="3745"/>
                        <a14:backgroundMark x1="87254" y1="6202" x2="87254" y2="6202"/>
                        <a14:backgroundMark x1="81937" y1="20831" x2="81937" y2="20831"/>
                        <a14:backgroundMark x1="77932" y1="23230" x2="80626" y2="20831"/>
                        <a14:backgroundMark x1="78587" y1="22762" x2="78587" y2="22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25344"/>
            <a:ext cx="3024336" cy="4139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611560" y="3645024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FF00"/>
                </a:solidFill>
              </a:rPr>
              <a:t>La  catechesi  diventa  divertente attraverso  l’utilizzazione  del  metodo  attivo  e  delle  diverse  attività espressive</a:t>
            </a:r>
            <a:endParaRPr lang="it-IT" sz="2800" dirty="0"/>
          </a:p>
        </p:txBody>
      </p:sp>
    </p:spTree>
    <p:extLst>
      <p:ext uri="{BB962C8B-B14F-4D97-AF65-F5344CB8AC3E}">
        <p14:creationId xmlns="" xmlns:p14="http://schemas.microsoft.com/office/powerpoint/2010/main" val="3999495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" name="Picture 6" descr="D:\Immagini\Bambini 5 piccoli\0 (94)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9"/>
            <a:ext cx="4707051" cy="685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23528" y="578190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i="1" dirty="0">
                <a:solidFill>
                  <a:srgbClr val="FFFF00"/>
                </a:solidFill>
              </a:rPr>
              <a:t>verbali </a:t>
            </a:r>
            <a:r>
              <a:rPr lang="it-IT" sz="2400" dirty="0">
                <a:solidFill>
                  <a:srgbClr val="FFFF00"/>
                </a:solidFill>
              </a:rPr>
              <a:t>(rendendo attivi i </a:t>
            </a:r>
            <a:r>
              <a:rPr lang="it-IT" sz="2400" dirty="0" err="1">
                <a:solidFill>
                  <a:srgbClr val="FFFF00"/>
                </a:solidFill>
              </a:rPr>
              <a:t>catechizzandi</a:t>
            </a:r>
            <a:r>
              <a:rPr lang="it-IT" sz="2400" dirty="0">
                <a:solidFill>
                  <a:srgbClr val="FFFF00"/>
                </a:solidFill>
              </a:rPr>
              <a:t> attraverso l’animazione del dialogo);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27784" y="490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400" b="1" dirty="0"/>
              <a:t>Attività:</a:t>
            </a:r>
          </a:p>
          <a:p>
            <a:endParaRPr lang="it-IT" sz="1050" dirty="0"/>
          </a:p>
        </p:txBody>
      </p:sp>
      <p:sp>
        <p:nvSpPr>
          <p:cNvPr id="11" name="Rettangolo 10"/>
          <p:cNvSpPr/>
          <p:nvPr/>
        </p:nvSpPr>
        <p:spPr>
          <a:xfrm>
            <a:off x="3161206" y="1387927"/>
            <a:ext cx="263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i="1" dirty="0">
                <a:solidFill>
                  <a:srgbClr val="00FFFF"/>
                </a:solidFill>
              </a:rPr>
              <a:t>mimico-gestuali </a:t>
            </a:r>
            <a:r>
              <a:rPr lang="it-IT" sz="2400" dirty="0">
                <a:solidFill>
                  <a:srgbClr val="00FFFF"/>
                </a:solidFill>
              </a:rPr>
              <a:t>(mimo, </a:t>
            </a:r>
            <a:r>
              <a:rPr lang="it-IT" sz="2400" dirty="0" smtClean="0">
                <a:solidFill>
                  <a:srgbClr val="00FFFF"/>
                </a:solidFill>
              </a:rPr>
              <a:t>gesti</a:t>
            </a:r>
            <a:r>
              <a:rPr lang="it-IT" sz="2400" dirty="0">
                <a:solidFill>
                  <a:srgbClr val="00FFFF"/>
                </a:solidFill>
              </a:rPr>
              <a:t>, drammatizzazione</a:t>
            </a:r>
            <a:r>
              <a:rPr lang="it-IT" sz="2000" dirty="0" smtClean="0">
                <a:solidFill>
                  <a:srgbClr val="00FFFF"/>
                </a:solidFill>
              </a:rPr>
              <a:t>…)</a:t>
            </a:r>
            <a:endParaRPr lang="it-IT" sz="2000" dirty="0">
              <a:solidFill>
                <a:srgbClr val="00FF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732240" y="1110927"/>
            <a:ext cx="1862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i="1" dirty="0">
                <a:solidFill>
                  <a:srgbClr val="33CC33"/>
                </a:solidFill>
              </a:rPr>
              <a:t>pittoriche </a:t>
            </a:r>
            <a:r>
              <a:rPr lang="it-IT" sz="2400" dirty="0">
                <a:solidFill>
                  <a:srgbClr val="33CC33"/>
                </a:solidFill>
              </a:rPr>
              <a:t>(uso del disegno nella catechesi)</a:t>
            </a:r>
            <a:r>
              <a:rPr lang="it-IT" sz="2400" i="1" dirty="0">
                <a:solidFill>
                  <a:srgbClr val="33CC33"/>
                </a:solidFill>
              </a:rPr>
              <a:t>;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79512" y="3322727"/>
            <a:ext cx="31198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iconiche</a:t>
            </a:r>
            <a:r>
              <a:rPr lang="it-IT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  <a:r>
              <a:rPr lang="it-IT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uso delle immagini (</a:t>
            </a:r>
            <a:r>
              <a:rPr lang="it-IT" sz="2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fotolinguaggio</a:t>
            </a:r>
            <a:r>
              <a:rPr lang="it-IT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diapositive, immagini e disegni che si trovano nei testi di </a:t>
            </a:r>
            <a:r>
              <a:rPr lang="it-IT" sz="20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catechismo)  e  degli  audio-visivi  (</a:t>
            </a:r>
            <a:r>
              <a:rPr lang="it-IT" sz="2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diapomontaggi</a:t>
            </a:r>
            <a:r>
              <a:rPr lang="it-IT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 videocassette,  CD  rom);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459949" y="3813602"/>
            <a:ext cx="2502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</a:rPr>
              <a:t>musicali 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(valorizzazione dei canti e della musica nella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catechesi)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446488" y="3843428"/>
            <a:ext cx="214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i="1" dirty="0">
                <a:solidFill>
                  <a:srgbClr val="00CC99"/>
                </a:solidFill>
              </a:rPr>
              <a:t>celebrative </a:t>
            </a:r>
            <a:r>
              <a:rPr lang="it-IT" sz="2400" dirty="0">
                <a:solidFill>
                  <a:srgbClr val="00CC99"/>
                </a:solidFill>
              </a:rPr>
              <a:t>(in particolare </a:t>
            </a:r>
            <a:r>
              <a:rPr lang="it-IT" sz="2400" b="1" i="1" dirty="0">
                <a:solidFill>
                  <a:srgbClr val="00CC99"/>
                </a:solidFill>
              </a:rPr>
              <a:t> </a:t>
            </a:r>
            <a:r>
              <a:rPr lang="it-IT" sz="2400" dirty="0">
                <a:solidFill>
                  <a:srgbClr val="00CC99"/>
                </a:solidFill>
              </a:rPr>
              <a:t>le celebrazioni catechistiche).</a:t>
            </a:r>
          </a:p>
        </p:txBody>
      </p:sp>
    </p:spTree>
    <p:extLst>
      <p:ext uri="{BB962C8B-B14F-4D97-AF65-F5344CB8AC3E}">
        <p14:creationId xmlns="" xmlns:p14="http://schemas.microsoft.com/office/powerpoint/2010/main" val="1153897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3151" y="155387"/>
            <a:ext cx="8430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 essere  divertente, la catechesi deve alternare e miscelare i diversi linguaggi (codici comunicativi</a:t>
            </a:r>
            <a:r>
              <a:rPr lang="it-IT" sz="24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4408" y="6076817"/>
            <a:ext cx="8768073" cy="430887"/>
          </a:xfrm>
          <a:prstGeom prst="rect">
            <a:avLst/>
          </a:prstGeom>
          <a:ln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200" i="1" dirty="0" smtClean="0"/>
              <a:t>Abbiamo </a:t>
            </a:r>
            <a:r>
              <a:rPr lang="it-IT" sz="2200" b="1" i="1" dirty="0"/>
              <a:t>il linguaggio delle immagini </a:t>
            </a:r>
            <a:r>
              <a:rPr lang="it-IT" sz="2200" i="1" dirty="0"/>
              <a:t>e il </a:t>
            </a:r>
            <a:r>
              <a:rPr lang="it-IT" sz="2200" b="1" i="1" dirty="0"/>
              <a:t>linguaggio verbale.</a:t>
            </a:r>
            <a:endParaRPr lang="it-IT" sz="2200" dirty="0"/>
          </a:p>
        </p:txBody>
      </p:sp>
      <p:sp>
        <p:nvSpPr>
          <p:cNvPr id="9" name="Rettangolo 8"/>
          <p:cNvSpPr/>
          <p:nvPr/>
        </p:nvSpPr>
        <p:spPr>
          <a:xfrm>
            <a:off x="122625" y="1032139"/>
            <a:ext cx="876985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it-IT" sz="2200" i="1" dirty="0" smtClean="0"/>
              <a:t>Abbiamo il </a:t>
            </a:r>
            <a:r>
              <a:rPr lang="it-IT" sz="2200" b="1" i="1" dirty="0" smtClean="0"/>
              <a:t>linguaggio ambientale </a:t>
            </a:r>
            <a:r>
              <a:rPr lang="it-IT" sz="2200" i="1" dirty="0" smtClean="0"/>
              <a:t>(anche l’aula bella, luminosa, colorata, porta festa).</a:t>
            </a:r>
            <a:endParaRPr lang="it-IT" sz="2200" dirty="0"/>
          </a:p>
        </p:txBody>
      </p:sp>
      <p:sp>
        <p:nvSpPr>
          <p:cNvPr id="11" name="Rettangolo 10"/>
          <p:cNvSpPr/>
          <p:nvPr/>
        </p:nvSpPr>
        <p:spPr>
          <a:xfrm>
            <a:off x="168645" y="2060848"/>
            <a:ext cx="8768073" cy="769441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200" i="1" dirty="0"/>
              <a:t>Abbiamo </a:t>
            </a:r>
            <a:r>
              <a:rPr lang="it-IT" sz="2200" b="1" i="1" dirty="0"/>
              <a:t>il linguaggio mimico-gestuale </a:t>
            </a:r>
            <a:r>
              <a:rPr lang="it-IT" sz="2200" i="1" dirty="0"/>
              <a:t>(i gesti, in particolare la danza, vivacizzano, rallegrano).</a:t>
            </a:r>
            <a:endParaRPr lang="it-IT" sz="2200" dirty="0"/>
          </a:p>
        </p:txBody>
      </p:sp>
      <p:sp>
        <p:nvSpPr>
          <p:cNvPr id="12" name="Rettangolo 11"/>
          <p:cNvSpPr/>
          <p:nvPr/>
        </p:nvSpPr>
        <p:spPr>
          <a:xfrm>
            <a:off x="105502" y="3068960"/>
            <a:ext cx="8804101" cy="769441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200" i="1" dirty="0"/>
              <a:t>Abbiamo </a:t>
            </a:r>
            <a:r>
              <a:rPr lang="it-IT" sz="2200" b="1" i="1" dirty="0"/>
              <a:t>il linguaggio musicale </a:t>
            </a:r>
            <a:r>
              <a:rPr lang="it-IT" sz="2200" i="1" dirty="0"/>
              <a:t>(il canto non è solo segno di gioia, ne è anche un meraviglioso produttore!).</a:t>
            </a:r>
            <a:endParaRPr lang="it-IT" sz="2200" dirty="0"/>
          </a:p>
        </p:txBody>
      </p:sp>
      <p:sp>
        <p:nvSpPr>
          <p:cNvPr id="13" name="Rettangolo 12"/>
          <p:cNvSpPr/>
          <p:nvPr/>
        </p:nvSpPr>
        <p:spPr>
          <a:xfrm>
            <a:off x="105502" y="4077072"/>
            <a:ext cx="8815134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200" i="1" dirty="0"/>
              <a:t>Abbiamo </a:t>
            </a:r>
            <a:r>
              <a:rPr lang="it-IT" sz="2200" b="1" i="1" dirty="0"/>
              <a:t>il linguaggio pittorico </a:t>
            </a:r>
            <a:r>
              <a:rPr lang="it-IT" sz="2200" i="1" dirty="0"/>
              <a:t>(il disegno può colorare benissimo la fede!).</a:t>
            </a:r>
            <a:endParaRPr lang="it-IT" sz="2200" dirty="0"/>
          </a:p>
        </p:txBody>
      </p:sp>
      <p:sp>
        <p:nvSpPr>
          <p:cNvPr id="14" name="Rettangolo 13"/>
          <p:cNvSpPr/>
          <p:nvPr/>
        </p:nvSpPr>
        <p:spPr>
          <a:xfrm>
            <a:off x="189814" y="5085184"/>
            <a:ext cx="8804635" cy="76944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200" i="1" dirty="0"/>
              <a:t>Abbiamo </a:t>
            </a:r>
            <a:r>
              <a:rPr lang="it-IT" sz="2200" b="1" i="1" dirty="0"/>
              <a:t>il linguaggio della drammatizzazione </a:t>
            </a:r>
            <a:r>
              <a:rPr lang="it-IT" sz="2200" i="1" dirty="0"/>
              <a:t>(la drammatizzazione porta brio). </a:t>
            </a:r>
            <a:endParaRPr lang="it-IT" sz="22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" y="0"/>
            <a:ext cx="9252520" cy="685800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643143" y="201554"/>
            <a:ext cx="3991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vuoi annoiare devi cambiare codice comunicativo (linguaggio)!…</a:t>
            </a:r>
            <a:endParaRPr lang="it-IT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855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Immagini\Bambini 5 piccoli\0 (17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3627989" cy="273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358E-162D-4BF8-97C2-2DEE10447D0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87656" y="98072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catechesi divertente è la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“catechesi-laboratorio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endParaRPr lang="it-IT" sz="1600" b="1" dirty="0">
              <a:solidFill>
                <a:srgbClr val="FFFF00"/>
              </a:solidFill>
            </a:endParaRPr>
          </a:p>
          <a:p>
            <a:pPr algn="ctr"/>
            <a:r>
              <a:rPr lang="it-IT" sz="2000" b="1" dirty="0">
                <a:solidFill>
                  <a:srgbClr val="FFFF00"/>
                </a:solidFill>
              </a:rPr>
              <a:t>Il fare e il gioco</a:t>
            </a:r>
            <a:r>
              <a:rPr lang="it-IT" sz="2000" b="1" i="1" dirty="0">
                <a:solidFill>
                  <a:srgbClr val="FFFF00"/>
                </a:solidFill>
              </a:rPr>
              <a:t>. Sviluppo pratico</a:t>
            </a:r>
            <a:endParaRPr lang="it-IT" sz="2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802873" y="3444003"/>
            <a:ext cx="4608512" cy="295232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…e dopo </a:t>
            </a:r>
            <a:r>
              <a:rPr lang="it-IT" b="1" dirty="0">
                <a:solidFill>
                  <a:srgbClr val="C00000"/>
                </a:solidFill>
              </a:rPr>
              <a:t>ben sessanta minuti (un tempo enorme per la lunghezza dell’attenzione d’oggi), sentire i </a:t>
            </a:r>
            <a:r>
              <a:rPr lang="it-IT" b="1" dirty="0" smtClean="0">
                <a:solidFill>
                  <a:srgbClr val="C00000"/>
                </a:solidFill>
              </a:rPr>
              <a:t>ragazzi esclamare: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>
                <a:solidFill>
                  <a:srgbClr val="C00000"/>
                </a:solidFill>
              </a:rPr>
              <a:t>“E’ già finito</a:t>
            </a:r>
            <a:r>
              <a:rPr lang="it-IT" sz="2800" b="1" dirty="0" smtClean="0">
                <a:solidFill>
                  <a:srgbClr val="C00000"/>
                </a:solidFill>
              </a:rPr>
              <a:t>?!”.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12964" y="18887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Ebbene, ecco il primo grande segreto per non annoiare: </a:t>
            </a:r>
            <a:endParaRPr lang="it-IT" sz="3200" b="1" dirty="0" smtClean="0"/>
          </a:p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variare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linguaggio. </a:t>
            </a:r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1540" y="198884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FF99"/>
                </a:solidFill>
              </a:rPr>
              <a:t>il catechista alterna  parola e disegno, canto e visione di qualche immagine (slide, video ecc.), drammatizzazione e narrazione di racconti…</a:t>
            </a:r>
          </a:p>
        </p:txBody>
      </p:sp>
    </p:spTree>
    <p:extLst>
      <p:ext uri="{BB962C8B-B14F-4D97-AF65-F5344CB8AC3E}">
        <p14:creationId xmlns="" xmlns:p14="http://schemas.microsoft.com/office/powerpoint/2010/main" val="3906120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54968" y="332656"/>
            <a:ext cx="863751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600" b="1" cap="all" dirty="0" smtClean="0">
                <a:ln/>
                <a:solidFill>
                  <a:srgbClr val="FFFF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2.1 Gli spot che si trovano nel vangelo</a:t>
            </a:r>
            <a:endParaRPr lang="it-IT" sz="1600" b="1" kern="10" cap="all" dirty="0">
              <a:ln/>
              <a:solidFill>
                <a:srgbClr val="FFFF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504" y="1276861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FF99"/>
                </a:solidFill>
              </a:rPr>
              <a:t>“Un’altra modalità” che ci aiuta  a  fare  catechesi  in  modo sereno è quella  del  parlar breve, secco.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36096" y="4365104"/>
            <a:ext cx="5811540" cy="2062103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r>
              <a:rPr lang="it-IT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Allora</a:t>
            </a:r>
            <a:r>
              <a:rPr lang="it-IT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perché  non proporre ai ragazzi di cercare i tanti spot che si trovano nel Vangelo?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54927" y="2924944"/>
            <a:ext cx="5644841" cy="10772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r>
              <a:rPr lang="it-IT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Non era questo anche il modo di parlare di </a:t>
            </a:r>
            <a:r>
              <a:rPr lang="it-IT" sz="3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Gesu’</a:t>
            </a:r>
            <a:r>
              <a:rPr lang="it-IT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3600598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79512" y="548680"/>
            <a:ext cx="82809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>
                <a:solidFill>
                  <a:srgbClr val="FFFF99"/>
                </a:solidFill>
              </a:rPr>
              <a:t>Ecco qualche esempio:</a:t>
            </a: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“A ciascun giorno basta la sua pena” (Mt 6,34)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“Prendi il largo” (Lc 5,4)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“Non sappia la tua sinistra ciò che fa la tua destra” (Mt 6,3)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“Va’ a sistemarti all’ultimo posto!” (Lc 14,10)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“Sia il vostro parlare sì, sì, no, no!” (Mt 5,37)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“Chi di spada ferisce, di spada perisce” (Mt 26,52)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“Quando digiuni, profumati la testa!” (Mt 6,17)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“La verità vi farà liberi” (</a:t>
            </a:r>
            <a:r>
              <a:rPr lang="it-IT" sz="2500" b="1" i="1" dirty="0" err="1">
                <a:solidFill>
                  <a:srgbClr val="FFFF99"/>
                </a:solidFill>
              </a:rPr>
              <a:t>Gv</a:t>
            </a:r>
            <a:r>
              <a:rPr lang="it-IT" sz="2500" b="1" i="1" dirty="0">
                <a:solidFill>
                  <a:srgbClr val="FFFF99"/>
                </a:solidFill>
              </a:rPr>
              <a:t> 8,32)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“Voi siete tutti fratelli” (Mt 23,8)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“Non di solo pane vive l’uomo” (Mt 4,4)</a:t>
            </a:r>
            <a:endParaRPr lang="it-IT" sz="2500" b="1" dirty="0">
              <a:solidFill>
                <a:srgbClr val="FFFF99"/>
              </a:solidFill>
            </a:endParaRPr>
          </a:p>
          <a:p>
            <a:pPr lvl="0"/>
            <a:r>
              <a:rPr lang="it-IT" sz="2500" b="1" i="1" dirty="0">
                <a:solidFill>
                  <a:srgbClr val="FFFF99"/>
                </a:solidFill>
              </a:rPr>
              <a:t>“E’ più bello dare che ricevere” (At 20,35)…” </a:t>
            </a:r>
            <a:endParaRPr lang="it-IT" sz="25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190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62535" y="404664"/>
            <a:ext cx="842493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2.2  Opportuna  utilizzazione di giochi didattici</a:t>
            </a:r>
            <a:endParaRPr lang="it-IT" sz="16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504" y="126876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FFFF99"/>
                </a:solidFill>
              </a:rPr>
              <a:t>E’ utile, al fine di favorire l’attenzione e stimolare l’interesse, adoperare dei “giochi” didattici,  come ad esempio:</a:t>
            </a:r>
          </a:p>
          <a:p>
            <a:pPr algn="just"/>
            <a:r>
              <a:rPr lang="it-IT" sz="1200" dirty="0" smtClean="0">
                <a:solidFill>
                  <a:srgbClr val="FFFF99"/>
                </a:solidFill>
              </a:rPr>
              <a:t> </a:t>
            </a:r>
            <a:endParaRPr lang="it-IT" sz="500" dirty="0">
              <a:solidFill>
                <a:srgbClr val="FFFF99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99"/>
                </a:solidFill>
              </a:rPr>
              <a:t>Cruciverba;</a:t>
            </a:r>
          </a:p>
          <a:p>
            <a:pPr lvl="0"/>
            <a:endParaRPr lang="it-IT" sz="1000" dirty="0">
              <a:solidFill>
                <a:srgbClr val="FFFF99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b="1" dirty="0">
                <a:solidFill>
                  <a:srgbClr val="FFFF99"/>
                </a:solidFill>
              </a:rPr>
              <a:t>Schedine  </a:t>
            </a:r>
            <a:r>
              <a:rPr lang="it-IT" sz="2400" i="1" dirty="0">
                <a:solidFill>
                  <a:srgbClr val="FFFF99"/>
                </a:solidFill>
              </a:rPr>
              <a:t>(sul  modello  della  schedina  di  totocalcio,  con  13  coppie  di affermazioni su cui esprimere il proprio giudizio. Ad esempio: “</a:t>
            </a:r>
            <a:r>
              <a:rPr lang="it-IT" sz="2400" dirty="0" err="1">
                <a:solidFill>
                  <a:srgbClr val="FFFF99"/>
                </a:solidFill>
              </a:rPr>
              <a:t>Totogesu</a:t>
            </a:r>
            <a:r>
              <a:rPr lang="it-IT" sz="2400" dirty="0">
                <a:solidFill>
                  <a:srgbClr val="FFFF99"/>
                </a:solidFill>
              </a:rPr>
              <a:t>’ ”, </a:t>
            </a:r>
            <a:r>
              <a:rPr lang="it-IT" sz="2400" i="1" dirty="0">
                <a:solidFill>
                  <a:srgbClr val="FFFF99"/>
                </a:solidFill>
              </a:rPr>
              <a:t> </a:t>
            </a:r>
            <a:r>
              <a:rPr lang="it-IT" sz="2400" dirty="0">
                <a:solidFill>
                  <a:srgbClr val="FFFF99"/>
                </a:solidFill>
              </a:rPr>
              <a:t>“</a:t>
            </a:r>
            <a:r>
              <a:rPr lang="it-IT" sz="2400" dirty="0" err="1">
                <a:solidFill>
                  <a:srgbClr val="FFFF99"/>
                </a:solidFill>
              </a:rPr>
              <a:t>Totogruppo</a:t>
            </a:r>
            <a:r>
              <a:rPr lang="it-IT" sz="2400" dirty="0">
                <a:solidFill>
                  <a:srgbClr val="FFFF99"/>
                </a:solidFill>
              </a:rPr>
              <a:t>”, “</a:t>
            </a:r>
            <a:r>
              <a:rPr lang="it-IT" sz="2400" dirty="0" err="1">
                <a:solidFill>
                  <a:srgbClr val="FFFF99"/>
                </a:solidFill>
              </a:rPr>
              <a:t>Totocuore</a:t>
            </a:r>
            <a:r>
              <a:rPr lang="it-IT" sz="2400" dirty="0" smtClean="0">
                <a:solidFill>
                  <a:srgbClr val="FFFF99"/>
                </a:solidFill>
              </a:rPr>
              <a:t>”…);</a:t>
            </a:r>
          </a:p>
          <a:p>
            <a:pPr lvl="0"/>
            <a:endParaRPr lang="it-IT" sz="1000" dirty="0">
              <a:solidFill>
                <a:srgbClr val="FFFF99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t-IT" sz="2400" b="1" dirty="0">
                <a:solidFill>
                  <a:srgbClr val="FFFF99"/>
                </a:solidFill>
              </a:rPr>
              <a:t>Frasi cifrate </a:t>
            </a:r>
            <a:r>
              <a:rPr lang="it-IT" sz="2400" i="1" dirty="0">
                <a:solidFill>
                  <a:srgbClr val="FFFF99"/>
                </a:solidFill>
              </a:rPr>
              <a:t>(con chiave di soluzione</a:t>
            </a:r>
            <a:r>
              <a:rPr lang="it-IT" sz="2400" i="1" dirty="0" smtClean="0">
                <a:solidFill>
                  <a:srgbClr val="FFFF99"/>
                </a:solidFill>
              </a:rPr>
              <a:t>…);</a:t>
            </a:r>
          </a:p>
          <a:p>
            <a:pPr lvl="0"/>
            <a:endParaRPr lang="it-IT" sz="1000" dirty="0">
              <a:solidFill>
                <a:srgbClr val="FFFF99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t-IT" sz="2400" b="1" dirty="0">
                <a:solidFill>
                  <a:srgbClr val="FFFF99"/>
                </a:solidFill>
              </a:rPr>
              <a:t>Fumetti da completare</a:t>
            </a:r>
            <a:r>
              <a:rPr lang="it-IT" sz="24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dirty="0">
              <a:solidFill>
                <a:srgbClr val="FFFF99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t-IT" sz="2400" b="1" dirty="0">
                <a:solidFill>
                  <a:srgbClr val="FFFF99"/>
                </a:solidFill>
              </a:rPr>
              <a:t>Caccia al tesoro</a:t>
            </a:r>
            <a:r>
              <a:rPr lang="it-IT" sz="24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dirty="0">
              <a:solidFill>
                <a:srgbClr val="FFFF99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t-IT" sz="2400" b="1" dirty="0">
                <a:solidFill>
                  <a:srgbClr val="FFFF99"/>
                </a:solidFill>
              </a:rPr>
              <a:t>Giochi in sintonia con il contenuto degli incontri di catechismo, ecc.</a:t>
            </a:r>
            <a:endParaRPr lang="it-IT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428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016068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763688" y="1409262"/>
            <a:ext cx="5544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FFFF99"/>
                </a:solidFill>
              </a:rPr>
              <a:t>Questi  “giochini”  favoriscono  l’apprendimento  e  la  </a:t>
            </a:r>
            <a:r>
              <a:rPr lang="it-IT" sz="3200" b="1" dirty="0">
                <a:solidFill>
                  <a:srgbClr val="FFFF99"/>
                </a:solidFill>
              </a:rPr>
              <a:t>comunicazione</a:t>
            </a:r>
            <a:r>
              <a:rPr lang="it-IT" sz="3200" dirty="0">
                <a:solidFill>
                  <a:srgbClr val="FFFF99"/>
                </a:solidFill>
              </a:rPr>
              <a:t>,  che  si  realizza compiutamente quando gli ascoltatori intervengono attivamente nel processo della comunicazione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28" b="97222" l="3302" r="9764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468"/>
            <a:ext cx="925252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67544" y="1844824"/>
            <a:ext cx="7344816" cy="30243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I  “giochini” non  sono delle  “evasioni”  per  evitare  discorsi  più  difficili.  Essi  sono  strumenti  per  stimolare  i  ragazzi  a  diventare  “riceventi”,  per  stimolarli  a  mettersi  in  comune  (comunicare)  con  noi.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67544" y="1556792"/>
            <a:ext cx="7524328" cy="32129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I ragazzi, se non sono aiutati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non sono in grado di controbattere le nostre affermazioni, di  offrire  i  propri  contributi  alla  discussione,  di  interagire,  di  arricchire  il  discorso  che  si  sta  facendo</a:t>
            </a:r>
          </a:p>
        </p:txBody>
      </p:sp>
    </p:spTree>
    <p:extLst>
      <p:ext uri="{BB962C8B-B14F-4D97-AF65-F5344CB8AC3E}">
        <p14:creationId xmlns="" xmlns:p14="http://schemas.microsoft.com/office/powerpoint/2010/main" val="2027964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7308" y="299069"/>
            <a:ext cx="7656727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ragazzi allora devono 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essere</a:t>
            </a:r>
          </a:p>
          <a:p>
            <a:pPr algn="ctr"/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stimolati,</a:t>
            </a:r>
          </a:p>
          <a:p>
            <a:pPr algn="ctr"/>
            <a:r>
              <a:rPr lang="it-IT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stuzzicati, </a:t>
            </a:r>
          </a:p>
          <a:p>
            <a:pPr algn="ctr"/>
            <a:r>
              <a:rPr lang="it-IT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provocati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-180528" y="407707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ad entrare in comunicazione con  noi, </a:t>
            </a:r>
            <a:endParaRPr lang="it-IT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</a:t>
            </a:r>
            <a:r>
              <a:rPr lang="it-IT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portare il loro contributo perché </a:t>
            </a:r>
            <a:endParaRPr lang="it-IT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it-IT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ci sia il biglietto di andata e ritorno.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421">
            <a:off x="5778761" y="1781272"/>
            <a:ext cx="2497136" cy="16668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023128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07636" y="620688"/>
            <a:ext cx="8712968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2.3  tecniche di animazione nel gruppo e per il gruppo</a:t>
            </a:r>
            <a:endParaRPr lang="it-IT" sz="1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47696" y="2276872"/>
            <a:ext cx="76328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Il gruppo è molto importante, </a:t>
            </a:r>
            <a:endParaRPr lang="it-IT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anche </a:t>
            </a:r>
            <a:r>
              <a:rPr lang="it-IT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nella catechesi</a:t>
            </a:r>
            <a:r>
              <a:rPr lang="it-IT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it-IT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sia </a:t>
            </a:r>
            <a:r>
              <a:rPr lang="it-IT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per la crescita umana e cristiana </a:t>
            </a:r>
            <a:endParaRPr lang="it-IT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che </a:t>
            </a:r>
            <a:r>
              <a:rPr lang="it-IT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per lo stesso apprendimento.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1520" y="527244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Le tecniche di animazione, opportunamente scelte ed utilizzate, </a:t>
            </a:r>
            <a:r>
              <a:rPr lang="it-IT" sz="2400" i="1" dirty="0"/>
              <a:t>favoriscono la vita di gruppo e la COMUNICAZIONE all’interno del gruppo. 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885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41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89066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sz="3200" dirty="0" smtClean="0">
                <a:solidFill>
                  <a:srgbClr val="FFFF99"/>
                </a:solidFill>
              </a:rPr>
              <a:t> quali </a:t>
            </a:r>
            <a:r>
              <a:rPr lang="it-IT" sz="3200" dirty="0">
                <a:solidFill>
                  <a:srgbClr val="FFFF99"/>
                </a:solidFill>
              </a:rPr>
              <a:t>ad esempio l’</a:t>
            </a:r>
            <a:r>
              <a:rPr lang="it-IT" sz="3200" i="1" dirty="0">
                <a:solidFill>
                  <a:srgbClr val="FFFF99"/>
                </a:solidFill>
              </a:rPr>
              <a:t>ascolto</a:t>
            </a:r>
            <a:r>
              <a:rPr lang="it-IT" sz="3200" dirty="0" smtClean="0">
                <a:solidFill>
                  <a:srgbClr val="FFFF99"/>
                </a:solidFill>
              </a:rPr>
              <a:t>,</a:t>
            </a:r>
          </a:p>
          <a:p>
            <a:endParaRPr lang="it-IT" sz="3200" dirty="0" smtClean="0">
              <a:solidFill>
                <a:srgbClr val="FFFF99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3200" dirty="0" smtClean="0">
                <a:solidFill>
                  <a:srgbClr val="FFFF99"/>
                </a:solidFill>
              </a:rPr>
              <a:t> </a:t>
            </a:r>
            <a:r>
              <a:rPr lang="it-IT" sz="3200" dirty="0">
                <a:solidFill>
                  <a:srgbClr val="FFFF99"/>
                </a:solidFill>
              </a:rPr>
              <a:t>lo </a:t>
            </a:r>
            <a:r>
              <a:rPr lang="it-IT" sz="3200" i="1" dirty="0">
                <a:solidFill>
                  <a:srgbClr val="FFFF99"/>
                </a:solidFill>
              </a:rPr>
              <a:t>scambio </a:t>
            </a:r>
            <a:r>
              <a:rPr lang="it-IT" sz="3200" dirty="0">
                <a:solidFill>
                  <a:srgbClr val="FFFF99"/>
                </a:solidFill>
              </a:rPr>
              <a:t>nel  processo  di  </a:t>
            </a:r>
            <a:r>
              <a:rPr lang="it-IT" sz="3200" dirty="0" smtClean="0">
                <a:solidFill>
                  <a:srgbClr val="FFFF99"/>
                </a:solidFill>
              </a:rPr>
              <a:t>  comunicazione</a:t>
            </a:r>
            <a:r>
              <a:rPr lang="it-IT" sz="3200" dirty="0">
                <a:solidFill>
                  <a:srgbClr val="FFFF99"/>
                </a:solidFill>
              </a:rPr>
              <a:t>, </a:t>
            </a:r>
            <a:endParaRPr lang="it-IT" sz="3200" dirty="0" smtClean="0">
              <a:solidFill>
                <a:srgbClr val="FFFF99"/>
              </a:solidFill>
            </a:endParaRPr>
          </a:p>
          <a:p>
            <a:r>
              <a:rPr lang="it-IT" sz="3200" dirty="0" smtClean="0">
                <a:solidFill>
                  <a:srgbClr val="FFFF99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3200" dirty="0" smtClean="0">
                <a:solidFill>
                  <a:srgbClr val="FFFF99"/>
                </a:solidFill>
              </a:rPr>
              <a:t> il  </a:t>
            </a:r>
            <a:r>
              <a:rPr lang="it-IT" sz="3200" dirty="0">
                <a:solidFill>
                  <a:srgbClr val="FFFF99"/>
                </a:solidFill>
              </a:rPr>
              <a:t>clima  di  </a:t>
            </a:r>
            <a:r>
              <a:rPr lang="it-IT" sz="3200" i="1" dirty="0">
                <a:solidFill>
                  <a:srgbClr val="FFFF99"/>
                </a:solidFill>
              </a:rPr>
              <a:t>fiducia</a:t>
            </a:r>
            <a:r>
              <a:rPr lang="it-IT" sz="3200" dirty="0">
                <a:solidFill>
                  <a:srgbClr val="FFFF99"/>
                </a:solidFill>
              </a:rPr>
              <a:t>,  l’attiva  </a:t>
            </a:r>
            <a:r>
              <a:rPr lang="it-IT" sz="3200" i="1" dirty="0">
                <a:solidFill>
                  <a:srgbClr val="FFFF99"/>
                </a:solidFill>
              </a:rPr>
              <a:t>partecipazione  di  tutti </a:t>
            </a:r>
            <a:r>
              <a:rPr lang="it-IT" sz="3200" dirty="0">
                <a:solidFill>
                  <a:srgbClr val="FFFF99"/>
                </a:solidFill>
              </a:rPr>
              <a:t>all’interno  di  un  gruppo ecc.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5536" y="26064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>
                <a:solidFill>
                  <a:srgbClr val="FFFF99"/>
                </a:solidFill>
              </a:rPr>
              <a:t>La comunicazione avviene a determinate condizioni, </a:t>
            </a:r>
            <a:endParaRPr lang="it-IT" sz="36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7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3384" y="1492329"/>
            <a:ext cx="83450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it-IT" sz="2800" b="1" dirty="0">
                <a:solidFill>
                  <a:srgbClr val="FFFF99"/>
                </a:solidFill>
              </a:rPr>
              <a:t>Le indicazioni che seguono (attività, linguaggi…) vogliono essere un esempio di come si può reinventare il modo di fare catechesi; 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39553" y="539319"/>
            <a:ext cx="8064896" cy="5134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6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1. Breve introduzione</a:t>
            </a:r>
            <a:endParaRPr lang="it-IT" sz="16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2691" y="3501008"/>
            <a:ext cx="8181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FFFF99"/>
                </a:solidFill>
                <a:cs typeface="Arial" pitchFamily="34" charset="0"/>
              </a:rPr>
              <a:t>..un </a:t>
            </a:r>
            <a:r>
              <a:rPr lang="it-IT" sz="2800" b="1" dirty="0">
                <a:solidFill>
                  <a:srgbClr val="FFFF99"/>
                </a:solidFill>
                <a:cs typeface="Arial" pitchFamily="34" charset="0"/>
              </a:rPr>
              <a:t>esempio di strategie che dimostrano che si può fare altrimenti.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03384" y="5040178"/>
            <a:ext cx="8201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FF99"/>
                </a:solidFill>
              </a:rPr>
              <a:t>Sono spunti per altrettante spinte a risvegliare la fantasia che alberga in tutti catechisti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" y="0"/>
            <a:ext cx="92838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67544" y="184482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/>
              <a:t>Le tecniche di animazione, </a:t>
            </a:r>
            <a:endParaRPr lang="it-IT" sz="3200" b="1" i="1" dirty="0" smtClean="0"/>
          </a:p>
          <a:p>
            <a:pPr algn="ctr"/>
            <a:r>
              <a:rPr lang="it-IT" sz="3200" b="1" i="1" dirty="0" smtClean="0"/>
              <a:t>traducendo </a:t>
            </a:r>
            <a:r>
              <a:rPr lang="it-IT" sz="3200" b="1" i="1" dirty="0"/>
              <a:t>in regole di </a:t>
            </a:r>
            <a:r>
              <a:rPr lang="it-IT" sz="3200" b="1" i="1" dirty="0" smtClean="0"/>
              <a:t>gioco</a:t>
            </a:r>
          </a:p>
          <a:p>
            <a:pPr algn="ctr"/>
            <a:r>
              <a:rPr lang="it-IT" sz="3200" b="1" i="1" dirty="0" smtClean="0"/>
              <a:t> </a:t>
            </a:r>
            <a:r>
              <a:rPr lang="it-IT" sz="3200" b="1" i="1" dirty="0"/>
              <a:t>alcuni principi della comunicazione,  favoriscono  l’apprendimento  </a:t>
            </a:r>
            <a:endParaRPr lang="it-IT" sz="3200" b="1" i="1" dirty="0" smtClean="0"/>
          </a:p>
          <a:p>
            <a:pPr algn="ctr"/>
            <a:r>
              <a:rPr lang="it-IT" sz="3200" b="1" i="1" dirty="0" smtClean="0"/>
              <a:t>e  </a:t>
            </a:r>
            <a:r>
              <a:rPr lang="it-IT" sz="3200" b="1" i="1" dirty="0"/>
              <a:t>la  comunicazione  interpersonale</a:t>
            </a:r>
            <a:r>
              <a:rPr lang="it-IT" sz="3200" b="1" dirty="0"/>
              <a:t>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341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16632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solidFill>
                  <a:srgbClr val="FFFF99"/>
                </a:solidFill>
              </a:rPr>
              <a:t>A seconda delle esigenze e della situazione del gruppo, le diverse tecniche di animazione possono  essere valorizzate per: </a:t>
            </a:r>
            <a:endParaRPr lang="it-IT" sz="2800" dirty="0">
              <a:solidFill>
                <a:srgbClr val="FFFF9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944" y="1611300"/>
            <a:ext cx="336502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FFFF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FFFF99"/>
                </a:solidFill>
              </a:rPr>
              <a:t>stimolare la curiosità;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15616" y="2787069"/>
            <a:ext cx="384271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FFFF99"/>
                </a:solidFill>
              </a:rPr>
              <a:t>raccogliere informazioni;</a:t>
            </a:r>
          </a:p>
        </p:txBody>
      </p:sp>
      <p:sp>
        <p:nvSpPr>
          <p:cNvPr id="9" name="Rettangolo 8"/>
          <p:cNvSpPr/>
          <p:nvPr/>
        </p:nvSpPr>
        <p:spPr>
          <a:xfrm>
            <a:off x="1636655" y="3722675"/>
            <a:ext cx="534793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33CC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FF99"/>
                </a:solidFill>
              </a:rPr>
              <a:t>favorire l’attenzione verso chi parla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47968" y="4797151"/>
            <a:ext cx="460574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FFFF99"/>
                </a:solidFill>
              </a:rPr>
              <a:t>sintetizzare le opinioni di tutti;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513106" y="5826485"/>
            <a:ext cx="431881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FFFF99"/>
                </a:solidFill>
              </a:rPr>
              <a:t>approfondire un argomento;</a:t>
            </a:r>
          </a:p>
        </p:txBody>
      </p:sp>
    </p:spTree>
    <p:extLst>
      <p:ext uri="{BB962C8B-B14F-4D97-AF65-F5344CB8AC3E}">
        <p14:creationId xmlns="" xmlns:p14="http://schemas.microsoft.com/office/powerpoint/2010/main" val="2867525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39552" y="707735"/>
            <a:ext cx="350128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FFFF99"/>
                </a:solidFill>
              </a:rPr>
              <a:t>risolvere un problema;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72993" y="1700808"/>
            <a:ext cx="319670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FFFF99"/>
                </a:solidFill>
              </a:rPr>
              <a:t>favorire la creatività;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06894" y="2708920"/>
            <a:ext cx="359104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FF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/>
              <a:t>tutelare la riservatezza;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15286" y="3789040"/>
            <a:ext cx="355097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99"/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FFFF99"/>
                </a:solidFill>
              </a:rPr>
              <a:t>gestire la conflittualità;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64088" y="5021909"/>
            <a:ext cx="345158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FFFF99"/>
                </a:solidFill>
              </a:rPr>
              <a:t>avviare la discussione</a:t>
            </a:r>
            <a:endParaRPr lang="it-IT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812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39552" y="836712"/>
            <a:ext cx="698477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La  scelta  di  questa  o  quella  tecnica  non  deve  essere  casuale  </a:t>
            </a:r>
            <a:r>
              <a:rPr lang="it-IT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nè</a:t>
            </a:r>
            <a:r>
              <a:rPr lang="it-IT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deve  essere  fatta  in  relazione al fatto che  è </a:t>
            </a:r>
            <a:r>
              <a:rPr lang="it-IT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piu’</a:t>
            </a:r>
            <a:r>
              <a:rPr lang="it-IT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o meno piacevole in se stessa, ma in risposta alla domanda</a:t>
            </a:r>
            <a:r>
              <a:rPr lang="it-IT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endParaRPr lang="it-IT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07944" y="4293096"/>
            <a:ext cx="6247992" cy="769441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it-IT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“A COSA MI SERVE?”.</a:t>
            </a:r>
          </a:p>
        </p:txBody>
      </p:sp>
    </p:spTree>
    <p:extLst>
      <p:ext uri="{BB962C8B-B14F-4D97-AF65-F5344CB8AC3E}">
        <p14:creationId xmlns="" xmlns:p14="http://schemas.microsoft.com/office/powerpoint/2010/main" val="2384993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3528" y="548680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FF99"/>
                </a:solidFill>
              </a:rPr>
              <a:t>La scelta perciò va fatta in base alle esigenze del gruppo, agli obiettivi educativo-catechistici che si perseguono, all’interno dell’itinerario formativo programmato.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42212" y="342900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Quali sono i motivi per cui le tecniche di animazione funzionano?</a:t>
            </a:r>
          </a:p>
        </p:txBody>
      </p:sp>
    </p:spTree>
    <p:extLst>
      <p:ext uri="{BB962C8B-B14F-4D97-AF65-F5344CB8AC3E}">
        <p14:creationId xmlns="" xmlns:p14="http://schemas.microsoft.com/office/powerpoint/2010/main" val="1714817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7504" y="260648"/>
            <a:ext cx="892899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99"/>
                </a:solidFill>
              </a:rPr>
              <a:t>“I motivi  per  cui  le  tecniche  di  animazione  funzionano  sono  veramente  tanti.  Proviamo  a  elencarne </a:t>
            </a:r>
            <a:r>
              <a:rPr lang="it-IT" sz="2800" b="1" dirty="0" smtClean="0">
                <a:solidFill>
                  <a:srgbClr val="FFFF99"/>
                </a:solidFill>
              </a:rPr>
              <a:t>alcuni:</a:t>
            </a:r>
          </a:p>
          <a:p>
            <a:endParaRPr lang="it-IT" sz="2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Permettono di  esprimere  il proprio parere senza  esporsi immediatamente alle critiche altrui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Salvaguardano il diritto di chi parla ad essere ascoltato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2500" b="1" dirty="0">
                <a:solidFill>
                  <a:srgbClr val="FFFF99"/>
                </a:solidFill>
              </a:rPr>
              <a:t>Sfruttano le energie di gruppo legate tanto alla competizione  quanto alla cooperazione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Sono divertenti come un gioco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Aiutano a sospendere i giudizi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Hanno regole precise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Tutelano i timidi;</a:t>
            </a:r>
          </a:p>
        </p:txBody>
      </p:sp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-226762" y="-243408"/>
            <a:ext cx="9551289" cy="7344816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5516" y="404664"/>
            <a:ext cx="8604956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Incuriosiscono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 smtClean="0">
                <a:solidFill>
                  <a:srgbClr val="FFFF99"/>
                </a:solidFill>
              </a:rPr>
              <a:t>Rendono il gruppo protagonista;</a:t>
            </a:r>
          </a:p>
          <a:p>
            <a:pPr lvl="0"/>
            <a:endParaRPr lang="it-IT" sz="1050" b="1" dirty="0" smtClean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99"/>
                </a:solidFill>
              </a:rPr>
              <a:t>Sorprendono;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99"/>
                </a:solidFill>
              </a:rPr>
              <a:t>Mirano </a:t>
            </a:r>
            <a:r>
              <a:rPr lang="it-IT" sz="2400" b="1" dirty="0">
                <a:solidFill>
                  <a:srgbClr val="FFFF99"/>
                </a:solidFill>
              </a:rPr>
              <a:t>a un preciso risultato</a:t>
            </a:r>
            <a:r>
              <a:rPr lang="it-IT" sz="2400" b="1" dirty="0" smtClean="0">
                <a:solidFill>
                  <a:srgbClr val="FFFF99"/>
                </a:solidFill>
              </a:rPr>
              <a:t>;</a:t>
            </a:r>
          </a:p>
          <a:p>
            <a:pPr lvl="0"/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Coinvolgono tutti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Regolano i conflitti</a:t>
            </a:r>
            <a:r>
              <a:rPr lang="it-IT" sz="2500" b="1" dirty="0" smtClean="0">
                <a:solidFill>
                  <a:srgbClr val="FFFF99"/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it-IT" sz="1000" b="1" dirty="0">
              <a:solidFill>
                <a:srgbClr val="FFFF99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Creano nuove associazioni mentali; </a:t>
            </a:r>
            <a:endParaRPr lang="it-IT" sz="2500" b="1" dirty="0" smtClean="0">
              <a:solidFill>
                <a:srgbClr val="FFFF99"/>
              </a:solidFill>
            </a:endParaRPr>
          </a:p>
          <a:p>
            <a:pPr lvl="0"/>
            <a:endParaRPr lang="it-IT" sz="10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500" b="1" dirty="0">
                <a:solidFill>
                  <a:srgbClr val="FFFF99"/>
                </a:solidFill>
              </a:rPr>
              <a:t>Limitano gli sprechi di tempo</a:t>
            </a:r>
            <a:r>
              <a:rPr lang="it-IT" sz="2500" b="1" dirty="0" smtClean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49411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FF99"/>
                </a:solidFill>
              </a:rPr>
              <a:t>In  una  parola:  sono  efficaci!</a:t>
            </a:r>
          </a:p>
          <a:p>
            <a:pPr algn="ctr"/>
            <a:r>
              <a:rPr lang="it-IT" sz="3200" b="1" dirty="0" smtClean="0">
                <a:solidFill>
                  <a:srgbClr val="FFFF99"/>
                </a:solidFill>
              </a:rPr>
              <a:t>Soddisfano  </a:t>
            </a:r>
            <a:r>
              <a:rPr lang="it-IT" sz="3200" b="1" dirty="0">
                <a:solidFill>
                  <a:srgbClr val="FFFF99"/>
                </a:solidFill>
              </a:rPr>
              <a:t>i  bisogni  individuali  e  </a:t>
            </a:r>
            <a:r>
              <a:rPr lang="it-IT" sz="3200" b="1" dirty="0" smtClean="0">
                <a:solidFill>
                  <a:srgbClr val="FFFF99"/>
                </a:solidFill>
              </a:rPr>
              <a:t> migliorano  </a:t>
            </a:r>
            <a:r>
              <a:rPr lang="it-IT" sz="3200" b="1" dirty="0">
                <a:solidFill>
                  <a:srgbClr val="FFFF99"/>
                </a:solidFill>
              </a:rPr>
              <a:t>il  clima  di  gruppo. </a:t>
            </a:r>
          </a:p>
        </p:txBody>
      </p:sp>
    </p:spTree>
    <p:extLst>
      <p:ext uri="{BB962C8B-B14F-4D97-AF65-F5344CB8AC3E}">
        <p14:creationId xmlns="" xmlns:p14="http://schemas.microsoft.com/office/powerpoint/2010/main" val="2109439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7505" y="404664"/>
            <a:ext cx="8928992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Indicazioni metodologiche e didattiche per la realizzazione</a:t>
            </a:r>
            <a:endParaRPr lang="it-IT" sz="1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552" y="4581128"/>
            <a:ext cx="7777195" cy="120032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99"/>
                </a:solidFill>
              </a:rPr>
              <a:t>non </a:t>
            </a:r>
            <a:r>
              <a:rPr lang="it-IT" sz="2400" b="1" dirty="0">
                <a:solidFill>
                  <a:srgbClr val="FFFF99"/>
                </a:solidFill>
              </a:rPr>
              <a:t>può esaurirsi nel “consegnare” il gioco ai ragazzi escludendoli così dalla </a:t>
            </a:r>
            <a:r>
              <a:rPr lang="it-IT" sz="2400" b="1" dirty="0" smtClean="0">
                <a:solidFill>
                  <a:srgbClr val="FFFF99"/>
                </a:solidFill>
              </a:rPr>
              <a:t>dinamica</a:t>
            </a:r>
          </a:p>
          <a:p>
            <a:pPr algn="ctr"/>
            <a:r>
              <a:rPr lang="it-IT" sz="2400" b="1" dirty="0" smtClean="0">
                <a:solidFill>
                  <a:srgbClr val="FFFF99"/>
                </a:solidFill>
              </a:rPr>
              <a:t> </a:t>
            </a:r>
            <a:r>
              <a:rPr lang="it-IT" sz="2400" b="1" dirty="0">
                <a:solidFill>
                  <a:srgbClr val="FFFF99"/>
                </a:solidFill>
              </a:rPr>
              <a:t>di gruppo.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564278" y="1624365"/>
            <a:ext cx="7673468" cy="8309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99"/>
                </a:solidFill>
              </a:rPr>
              <a:t>Una qualsiasi proposta di attività ludica,</a:t>
            </a:r>
          </a:p>
          <a:p>
            <a:pPr algn="ctr"/>
            <a:r>
              <a:rPr lang="it-IT" sz="2400" b="1" dirty="0">
                <a:solidFill>
                  <a:srgbClr val="FFFF99"/>
                </a:solidFill>
              </a:rPr>
              <a:t>orientata al raggiungimento di obiettivi educativi, </a:t>
            </a:r>
            <a:endParaRPr lang="it-IT" sz="2400" dirty="0">
              <a:solidFill>
                <a:srgbClr val="FFFF99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21592" y="3270175"/>
            <a:ext cx="7673468" cy="46166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99"/>
                </a:solidFill>
              </a:rPr>
              <a:t>anche se sotto forma di giochi organizzati,</a:t>
            </a:r>
            <a:endParaRPr lang="it-IT" sz="2400" dirty="0">
              <a:solidFill>
                <a:srgbClr val="FFFF99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8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3632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51520" y="188640"/>
            <a:ext cx="5400600" cy="2304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200" b="1" dirty="0">
                <a:solidFill>
                  <a:schemeClr val="accent6">
                    <a:lumMod val="50000"/>
                  </a:schemeClr>
                </a:solidFill>
              </a:rPr>
              <a:t>Anziché un animatore che non interviene affatto, è necessario esaminare una sequenza fondamentale di operazioni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Ovale 8"/>
          <p:cNvSpPr/>
          <p:nvPr/>
        </p:nvSpPr>
        <p:spPr>
          <a:xfrm>
            <a:off x="395536" y="2636912"/>
            <a:ext cx="7344816" cy="33843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Solo così l’azione dell’animatore può assumere connotazioni educative ed il gioco può divenire strumento di insegnamento, di apprendimento e, quindi, vera e propria esperienza di crescita.</a:t>
            </a:r>
          </a:p>
        </p:txBody>
      </p:sp>
    </p:spTree>
    <p:extLst>
      <p:ext uri="{BB962C8B-B14F-4D97-AF65-F5344CB8AC3E}">
        <p14:creationId xmlns="" xmlns:p14="http://schemas.microsoft.com/office/powerpoint/2010/main" val="2373992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62535" y="404664"/>
            <a:ext cx="8241913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3.1 Consigli pratici</a:t>
            </a:r>
            <a:endParaRPr lang="it-IT" sz="16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71322" y="5506032"/>
            <a:ext cx="30243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600" b="1" dirty="0" smtClean="0">
                <a:solidFill>
                  <a:srgbClr val="FFFF99"/>
                </a:solidFill>
              </a:rPr>
              <a:t>Fare </a:t>
            </a:r>
            <a:r>
              <a:rPr lang="it-IT" sz="2600" b="1" dirty="0">
                <a:solidFill>
                  <a:srgbClr val="FFFF99"/>
                </a:solidFill>
              </a:rPr>
              <a:t>giochi brevi.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1412776"/>
            <a:ext cx="61206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Preparare il programma delle attività tenendo conto dell’età dei ragazzi, dell’ambiente disponibile e degli obiettivi che si vogliono raggiungere.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048776" y="3356992"/>
            <a:ext cx="49744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Preparare con cura i materiali</a:t>
            </a:r>
            <a:r>
              <a:rPr lang="it-IT" sz="2600" b="1" dirty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16830" y="4437112"/>
            <a:ext cx="39333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600" b="1" dirty="0">
                <a:solidFill>
                  <a:srgbClr val="FFFF99"/>
                </a:solidFill>
              </a:rPr>
              <a:t>Variare molto le attività.</a:t>
            </a:r>
          </a:p>
        </p:txBody>
      </p:sp>
      <p:pic>
        <p:nvPicPr>
          <p:cNvPr id="13" name="Picture 6" descr="Programma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0434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528" y="926188"/>
            <a:ext cx="727280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abbiamo, forse, una straordinaria Notizia? </a:t>
            </a:r>
            <a:endParaRPr lang="it-IT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endParaRPr lang="it-IT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avvilupparla di bellezza, di freschezza, di simpatia, di vivacità agli incontri di catechesi?</a:t>
            </a:r>
          </a:p>
          <a:p>
            <a:pPr algn="ctr" eaLnBrk="1" hangingPunct="1"/>
            <a:r>
              <a:rPr lang="it-IT" altLang="ja-JP" sz="2000" b="1" dirty="0" smtClean="0">
                <a:solidFill>
                  <a:srgbClr val="002060"/>
                </a:solidFill>
                <a:latin typeface="Arial Rounded MT Bold" pitchFamily="34" charset="0"/>
              </a:rPr>
              <a:t>.</a:t>
            </a:r>
            <a:endParaRPr lang="it-IT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" name="Picture 6" descr="D:\Immagini\Bambini 5 piccoli\0 (117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077072"/>
            <a:ext cx="2950175" cy="20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62535" y="404664"/>
            <a:ext cx="8457938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3.2 Competenze irrinunciabili</a:t>
            </a:r>
            <a:endParaRPr lang="it-IT" sz="1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/>
            </a:endParaRPr>
          </a:p>
        </p:txBody>
      </p:sp>
      <p:sp>
        <p:nvSpPr>
          <p:cNvPr id="7" name="Ovale 6"/>
          <p:cNvSpPr/>
          <p:nvPr/>
        </p:nvSpPr>
        <p:spPr>
          <a:xfrm>
            <a:off x="251520" y="1412776"/>
            <a:ext cx="8388424" cy="48039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lvl="0" indent="-685800">
              <a:buFont typeface="Wingdings" pitchFamily="2" charset="2"/>
              <a:buChar char="Ø"/>
            </a:pPr>
            <a:r>
              <a:rPr lang="it-IT" sz="5400" dirty="0"/>
              <a:t>Sapere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it-IT" sz="5400" dirty="0"/>
              <a:t>Saper essere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it-IT" sz="5400" dirty="0"/>
              <a:t>Saper fare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it-IT" sz="5400" dirty="0"/>
              <a:t>Saper far fare</a:t>
            </a:r>
          </a:p>
        </p:txBody>
      </p:sp>
    </p:spTree>
    <p:extLst>
      <p:ext uri="{BB962C8B-B14F-4D97-AF65-F5344CB8AC3E}">
        <p14:creationId xmlns="" xmlns:p14="http://schemas.microsoft.com/office/powerpoint/2010/main" val="2194943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816850" y="6492875"/>
            <a:ext cx="1362075" cy="365125"/>
          </a:xfrm>
          <a:noFill/>
        </p:spPr>
        <p:txBody>
          <a:bodyPr/>
          <a:lstStyle/>
          <a:p>
            <a:fld id="{4627630C-6464-4F84-8852-A1F5EA7AB911}" type="slidenum">
              <a:rPr lang="it-IT" b="1" smtClean="0">
                <a:solidFill>
                  <a:srgbClr val="000000"/>
                </a:solidFill>
                <a:latin typeface="Century Gothic" pitchFamily="34" charset="0"/>
              </a:rPr>
              <a:pPr/>
              <a:t>41</a:t>
            </a:fld>
            <a:endParaRPr lang="it-IT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033463" y="836613"/>
            <a:ext cx="7273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 dirty="0">
                <a:solidFill>
                  <a:srgbClr val="FFFF99"/>
                </a:solidFill>
              </a:rPr>
              <a:t>Suddivisione in laboratori di gruppo </a:t>
            </a:r>
          </a:p>
          <a:p>
            <a:pPr algn="ctr"/>
            <a:r>
              <a:rPr lang="it-IT" sz="4800" b="1" dirty="0">
                <a:solidFill>
                  <a:srgbClr val="FFFF99"/>
                </a:solidFill>
              </a:rPr>
              <a:t>e fase di approfondimento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365625"/>
            <a:ext cx="63373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0836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9943" y="209227"/>
            <a:ext cx="878497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Allegato 1</a:t>
            </a:r>
            <a:endParaRPr lang="it-IT" dirty="0"/>
          </a:p>
          <a:p>
            <a:r>
              <a:rPr lang="it-IT" sz="1100" b="1" dirty="0"/>
              <a:t> </a:t>
            </a:r>
            <a:endParaRPr lang="it-IT" sz="1100" dirty="0"/>
          </a:p>
          <a:p>
            <a:r>
              <a:rPr lang="it-IT" sz="1100" i="1" dirty="0"/>
              <a:t>Per un incontro di catechesi:</a:t>
            </a:r>
            <a:endParaRPr lang="it-IT" sz="1100" dirty="0"/>
          </a:p>
          <a:p>
            <a:pPr lvl="0"/>
            <a:r>
              <a:rPr lang="it-IT" sz="1100" i="1" dirty="0"/>
              <a:t>prova insieme a noi a preparare un gioco e un lavoretto da fare con i ragazzi …</a:t>
            </a:r>
            <a:endParaRPr lang="it-IT" sz="1100" dirty="0"/>
          </a:p>
          <a:p>
            <a:r>
              <a:rPr lang="it-IT" sz="1100" i="1" dirty="0"/>
              <a:t> </a:t>
            </a:r>
            <a:endParaRPr lang="it-IT" sz="1100" dirty="0"/>
          </a:p>
          <a:p>
            <a:r>
              <a:rPr lang="it-IT" sz="1100" b="1" u="sng" dirty="0"/>
              <a:t>Tutti ti cercano! (Mc 1,35-39);</a:t>
            </a:r>
            <a:endParaRPr lang="it-IT" sz="1100" dirty="0"/>
          </a:p>
          <a:p>
            <a:r>
              <a:rPr lang="it-IT" sz="1100" dirty="0"/>
              <a:t>Poi, la mattina, mentre era ancora notte, Gesù si alzò, uscì e se ne andò in un luogo deserto; e là pregava. Simone e quelli che erano con lui si misero a cercarlo; e, trovatolo, gli dissero: «Tutti ti cercano». Ed egli disse loro: «Andiamo altrove, per i villaggi vicini, affinché io predichi anche là; per questo infatti sono venuto». E andò per tutta la Galilea, predicando nelle loro sinagoghe e cacciando </a:t>
            </a:r>
            <a:r>
              <a:rPr lang="it-IT" sz="1100" dirty="0" err="1"/>
              <a:t>demòni</a:t>
            </a:r>
            <a:r>
              <a:rPr lang="it-IT" sz="1100" dirty="0"/>
              <a:t>.</a:t>
            </a:r>
          </a:p>
          <a:p>
            <a:r>
              <a:rPr lang="it-IT" sz="1100" dirty="0"/>
              <a:t> </a:t>
            </a:r>
          </a:p>
          <a:p>
            <a:r>
              <a:rPr lang="it-IT" sz="1100" b="1" u="sng" dirty="0"/>
              <a:t>Gioco</a:t>
            </a:r>
            <a:endParaRPr lang="it-IT" sz="1100" dirty="0"/>
          </a:p>
          <a:p>
            <a:r>
              <a:rPr lang="it-IT" sz="1100" dirty="0"/>
              <a:t> </a:t>
            </a:r>
          </a:p>
          <a:p>
            <a:r>
              <a:rPr lang="it-IT" sz="1100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it-IT" sz="1100" dirty="0"/>
          </a:p>
          <a:p>
            <a:r>
              <a:rPr lang="it-IT" sz="1100" dirty="0"/>
              <a:t> </a:t>
            </a:r>
          </a:p>
          <a:p>
            <a:r>
              <a:rPr lang="it-IT" sz="1100" b="1" u="sng" dirty="0"/>
              <a:t>Fare</a:t>
            </a:r>
            <a:endParaRPr lang="it-IT" sz="1100" dirty="0"/>
          </a:p>
          <a:p>
            <a:r>
              <a:rPr lang="it-IT" sz="1100" dirty="0"/>
              <a:t> </a:t>
            </a:r>
          </a:p>
          <a:p>
            <a:r>
              <a:rPr lang="it-IT" sz="1100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it-IT" sz="1100" dirty="0"/>
          </a:p>
        </p:txBody>
      </p:sp>
    </p:spTree>
    <p:extLst>
      <p:ext uri="{BB962C8B-B14F-4D97-AF65-F5344CB8AC3E}">
        <p14:creationId xmlns="" xmlns:p14="http://schemas.microsoft.com/office/powerpoint/2010/main" val="2451377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812088" y="6491288"/>
            <a:ext cx="1331912" cy="365125"/>
          </a:xfrm>
          <a:noFill/>
        </p:spPr>
        <p:txBody>
          <a:bodyPr/>
          <a:lstStyle/>
          <a:p>
            <a:fld id="{C240FA06-86B5-4B2E-9821-D39A666AF37E}" type="slidenum">
              <a:rPr lang="it-IT" b="1" smtClean="0">
                <a:solidFill>
                  <a:srgbClr val="000000"/>
                </a:solidFill>
                <a:latin typeface="Century Gothic" pitchFamily="34" charset="0"/>
              </a:rPr>
              <a:pPr/>
              <a:t>43</a:t>
            </a:fld>
            <a:endParaRPr lang="it-IT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568" y="504087"/>
            <a:ext cx="7489825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Fase </a:t>
            </a:r>
            <a:r>
              <a:rPr lang="it-IT" sz="60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riespressiva</a:t>
            </a:r>
            <a:r>
              <a:rPr lang="it-IT" sz="6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99"/>
                </a:solidFill>
                <a:latin typeface="+mn-lt"/>
                <a:cs typeface="+mn-cs"/>
              </a:rPr>
              <a:t>con breve relazione di un segretario per ogni gruppo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5" y="2924944"/>
            <a:ext cx="3781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6099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75856" y="2556830"/>
            <a:ext cx="4536008" cy="1512887"/>
          </a:xfrm>
          <a:noFill/>
        </p:spPr>
        <p:txBody>
          <a:bodyPr/>
          <a:lstStyle/>
          <a:p>
            <a:r>
              <a:rPr lang="it-IT" sz="3600" b="1" dirty="0"/>
              <a:t>Centro per l'Evangelizzazione e                            la </a:t>
            </a:r>
            <a:r>
              <a:rPr lang="it-IT" sz="3600" b="1" dirty="0" smtClean="0"/>
              <a:t>Catechesi</a:t>
            </a:r>
          </a:p>
        </p:txBody>
      </p:sp>
      <p:sp>
        <p:nvSpPr>
          <p:cNvPr id="3993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E52A1F-893B-4979-ADC9-88F8276D0074}" type="slidenum">
              <a:rPr lang="it-IT" smtClean="0"/>
              <a:pPr/>
              <a:t>44</a:t>
            </a:fld>
            <a:endParaRPr lang="it-IT" smtClean="0"/>
          </a:p>
        </p:txBody>
      </p:sp>
      <p:pic>
        <p:nvPicPr>
          <p:cNvPr id="39940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17875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1004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03648" y="1391381"/>
            <a:ext cx="66984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2800" b="1" dirty="0" smtClean="0">
                <a:solidFill>
                  <a:srgbClr val="FFFF99"/>
                </a:solidFill>
              </a:rPr>
              <a:t>Perché </a:t>
            </a:r>
            <a:r>
              <a:rPr lang="it-IT" sz="2800" b="1" dirty="0">
                <a:solidFill>
                  <a:srgbClr val="FFFF99"/>
                </a:solidFill>
              </a:rPr>
              <a:t>la gioia  è una dimensione  essenziale  della  catechesi. Possiamo dire che la gioia è Dio stesso. </a:t>
            </a:r>
            <a:endParaRPr lang="it-IT" sz="2800" b="1" dirty="0">
              <a:solidFill>
                <a:srgbClr val="FFFF99"/>
              </a:solidFill>
              <a:latin typeface="Arial Rounded MT Bold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820891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1.1 Perché catechesi divertente, gioiosa</a:t>
            </a:r>
            <a:endParaRPr lang="it-IT" sz="1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73001" y="3211380"/>
            <a:ext cx="60379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rgbClr val="FFFF99"/>
                </a:solidFill>
              </a:rPr>
              <a:t>Inoltre si può fare un “insegnamento-mattone</a:t>
            </a:r>
            <a:r>
              <a:rPr lang="it-IT" sz="2600" b="1" dirty="0" smtClean="0">
                <a:solidFill>
                  <a:srgbClr val="FFFF99"/>
                </a:solidFill>
              </a:rPr>
              <a:t>”</a:t>
            </a:r>
          </a:p>
          <a:p>
            <a:pPr algn="ctr"/>
            <a:r>
              <a:rPr lang="it-IT" sz="2600" b="1" dirty="0" smtClean="0">
                <a:solidFill>
                  <a:srgbClr val="FFFF99"/>
                </a:solidFill>
              </a:rPr>
              <a:t> </a:t>
            </a:r>
            <a:r>
              <a:rPr lang="it-IT" sz="2600" b="1" dirty="0">
                <a:solidFill>
                  <a:srgbClr val="FFFF99"/>
                </a:solidFill>
              </a:rPr>
              <a:t>o un “insegnamento-divertente”,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7544" y="473040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99"/>
                </a:solidFill>
              </a:rPr>
              <a:t>con risultati  molto  diversi  dal  punto  di  vista  dell’interesse  degli  studenti e  della  stessa efficacia dell’insegnamento!</a:t>
            </a:r>
          </a:p>
        </p:txBody>
      </p:sp>
      <p:pic>
        <p:nvPicPr>
          <p:cNvPr id="9" name="Picture 2" descr="D:\Immagini\Bambini 5 piccoli\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056369" cy="209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6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68152" y="260648"/>
            <a:ext cx="68407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“La  fede  non  cresce  in  proporzione  del  programma  svolto,  ma  in  proporzione  delle  esperienze cristiane fatte. </a:t>
            </a:r>
            <a:endParaRPr lang="it-IT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sz="3200" b="1" i="1" dirty="0" smtClean="0">
                <a:solidFill>
                  <a:schemeClr val="accent6">
                    <a:lumMod val="50000"/>
                  </a:schemeClr>
                </a:solidFill>
              </a:rPr>
              <a:t>Una </a:t>
            </a:r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di queste è quella della gioia. Mettiamo fine all’ingozzamento catechistico!” 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it-IT" sz="3200" b="1" dirty="0" err="1">
                <a:solidFill>
                  <a:schemeClr val="accent6">
                    <a:lumMod val="50000"/>
                  </a:schemeClr>
                </a:solidFill>
              </a:rPr>
              <a:t>P.Pellegrino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it-I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3" name="Picture 2" descr="D:\Immagini\Bambini 5 piccoli\0 (49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19431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 descr="D:\Immagini\Bambini 5 piccoli\0 (20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EF"/>
              </a:clrFrom>
              <a:clrTo>
                <a:srgbClr val="F5F4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2808"/>
            <a:ext cx="1803363" cy="42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23728" y="1196752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catechesi </a:t>
            </a:r>
            <a:r>
              <a:rPr lang="it-IT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divertente</a:t>
            </a:r>
          </a:p>
          <a:p>
            <a:pPr algn="ctr"/>
            <a:r>
              <a:rPr lang="it-IT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 favorisce </a:t>
            </a:r>
            <a:endParaRPr lang="it-IT" sz="3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interesse. </a:t>
            </a:r>
            <a:endParaRPr lang="it-IT" sz="3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L’interesse</a:t>
            </a:r>
            <a:r>
              <a:rPr lang="it-IT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come sappiamo</a:t>
            </a:r>
            <a:r>
              <a:rPr lang="it-IT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it-IT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</a:t>
            </a:r>
            <a:r>
              <a:rPr lang="it-IT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essenziale per un efficace apprendimento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51519" y="404664"/>
            <a:ext cx="854768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FFFF99"/>
                </a:solidFill>
              </a:rPr>
              <a:t>Portare  </a:t>
            </a:r>
            <a:r>
              <a:rPr lang="it-IT" sz="3600" b="1" i="1" dirty="0">
                <a:solidFill>
                  <a:srgbClr val="FFFF99"/>
                </a:solidFill>
              </a:rPr>
              <a:t>gioia  al  catechismo  </a:t>
            </a:r>
            <a:endParaRPr lang="it-IT" sz="3600" b="1" i="1" dirty="0" smtClean="0">
              <a:solidFill>
                <a:srgbClr val="FFFF99"/>
              </a:solidFill>
            </a:endParaRPr>
          </a:p>
          <a:p>
            <a:pPr algn="ctr"/>
            <a:endParaRPr lang="it-IT" sz="2800" b="1" i="1" dirty="0" smtClean="0">
              <a:solidFill>
                <a:srgbClr val="FFFF99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2900" i="1" dirty="0" smtClean="0">
                <a:solidFill>
                  <a:srgbClr val="FFFF99"/>
                </a:solidFill>
              </a:rPr>
              <a:t>significa  </a:t>
            </a:r>
            <a:r>
              <a:rPr lang="it-IT" sz="2900" i="1" dirty="0">
                <a:solidFill>
                  <a:srgbClr val="FFFF99"/>
                </a:solidFill>
              </a:rPr>
              <a:t>creare una delle indispensabili condizioni</a:t>
            </a:r>
            <a:r>
              <a:rPr lang="it-IT" sz="2900" dirty="0">
                <a:solidFill>
                  <a:srgbClr val="FFFF99"/>
                </a:solidFill>
              </a:rPr>
              <a:t> </a:t>
            </a:r>
            <a:r>
              <a:rPr lang="it-IT" sz="2900" i="1" dirty="0">
                <a:solidFill>
                  <a:srgbClr val="FFFF99"/>
                </a:solidFill>
              </a:rPr>
              <a:t>psicologiche per farci ascoltare; </a:t>
            </a:r>
            <a:endParaRPr lang="it-IT" sz="2900" i="1" dirty="0" smtClean="0">
              <a:solidFill>
                <a:srgbClr val="FFFF99"/>
              </a:solidFill>
            </a:endParaRPr>
          </a:p>
          <a:p>
            <a:endParaRPr lang="it-IT" sz="2800" i="1" dirty="0" smtClean="0">
              <a:solidFill>
                <a:srgbClr val="FFFF99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sz="2900" i="1" dirty="0" smtClean="0">
                <a:solidFill>
                  <a:srgbClr val="FFFF99"/>
                </a:solidFill>
              </a:rPr>
              <a:t>significa </a:t>
            </a:r>
            <a:r>
              <a:rPr lang="it-IT" sz="2900" i="1" dirty="0">
                <a:solidFill>
                  <a:srgbClr val="FFFF99"/>
                </a:solidFill>
              </a:rPr>
              <a:t>mettere fine allo sbadiglio; </a:t>
            </a:r>
            <a:endParaRPr lang="it-IT" sz="2900" i="1" dirty="0" smtClean="0">
              <a:solidFill>
                <a:srgbClr val="FFFF99"/>
              </a:solidFill>
            </a:endParaRPr>
          </a:p>
          <a:p>
            <a:endParaRPr lang="it-IT" sz="2800" i="1" dirty="0" smtClean="0">
              <a:solidFill>
                <a:srgbClr val="FFFF99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2900" i="1" dirty="0" smtClean="0">
                <a:solidFill>
                  <a:srgbClr val="FFFF99"/>
                </a:solidFill>
              </a:rPr>
              <a:t>significa </a:t>
            </a:r>
            <a:r>
              <a:rPr lang="it-IT" sz="2900" i="1" dirty="0">
                <a:solidFill>
                  <a:srgbClr val="FFFF99"/>
                </a:solidFill>
              </a:rPr>
              <a:t>mettere la  premessa  </a:t>
            </a:r>
            <a:r>
              <a:rPr lang="it-IT" sz="2900" i="1" dirty="0" err="1">
                <a:solidFill>
                  <a:srgbClr val="FFFF99"/>
                </a:solidFill>
              </a:rPr>
              <a:t>perchè</a:t>
            </a:r>
            <a:r>
              <a:rPr lang="it-IT" sz="2900" i="1" dirty="0">
                <a:solidFill>
                  <a:srgbClr val="FFFF99"/>
                </a:solidFill>
              </a:rPr>
              <a:t>  il  catechismo  dell’infanzia  e </a:t>
            </a:r>
            <a:r>
              <a:rPr lang="it-IT" sz="2900" i="1" dirty="0" smtClean="0">
                <a:solidFill>
                  <a:srgbClr val="FFFF99"/>
                </a:solidFill>
              </a:rPr>
              <a:t> dell’adolescenza  </a:t>
            </a:r>
            <a:r>
              <a:rPr lang="it-IT" sz="2900" i="1" dirty="0">
                <a:solidFill>
                  <a:srgbClr val="FFFF99"/>
                </a:solidFill>
              </a:rPr>
              <a:t>sia  uno  dei  ricordi </a:t>
            </a:r>
            <a:r>
              <a:rPr lang="it-IT" sz="2900" dirty="0">
                <a:solidFill>
                  <a:srgbClr val="FFFF99"/>
                </a:solidFill>
              </a:rPr>
              <a:t> </a:t>
            </a:r>
            <a:r>
              <a:rPr lang="it-IT" sz="2900" i="1" dirty="0">
                <a:solidFill>
                  <a:srgbClr val="FFFF99"/>
                </a:solidFill>
              </a:rPr>
              <a:t>più  belli  della  vita;  significa  dimostrare  che  anche  oggi  Dio è simpatico  e </a:t>
            </a:r>
            <a:r>
              <a:rPr lang="it-IT" sz="2900" dirty="0">
                <a:solidFill>
                  <a:srgbClr val="FFFF99"/>
                </a:solidFill>
              </a:rPr>
              <a:t> </a:t>
            </a:r>
            <a:r>
              <a:rPr lang="it-IT" sz="2900" i="1" dirty="0">
                <a:solidFill>
                  <a:srgbClr val="FFFF99"/>
                </a:solidFill>
              </a:rPr>
              <a:t>accattivante!” </a:t>
            </a:r>
            <a:r>
              <a:rPr lang="it-IT" sz="2900" dirty="0">
                <a:solidFill>
                  <a:srgbClr val="FFFF99"/>
                </a:solidFill>
              </a:rPr>
              <a:t>(</a:t>
            </a:r>
            <a:r>
              <a:rPr lang="it-IT" sz="2900" dirty="0" err="1">
                <a:solidFill>
                  <a:srgbClr val="FFFF99"/>
                </a:solidFill>
              </a:rPr>
              <a:t>P.Pellegrino</a:t>
            </a:r>
            <a:r>
              <a:rPr lang="it-IT" sz="2900" dirty="0">
                <a:solidFill>
                  <a:srgbClr val="FFFF99"/>
                </a:solidFill>
              </a:rPr>
              <a:t>)</a:t>
            </a:r>
          </a:p>
          <a:p>
            <a:r>
              <a:rPr lang="it-IT" dirty="0"/>
              <a:t> 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928802"/>
            <a:ext cx="2143140" cy="16073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312550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8" descr="http://www.aiarossano.it/Immagini%20sito/ARBITR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6661"/>
            <a:ext cx="131974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Centro per l'Evangelizzazione e la Catechesi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303-EC42-4121-88A7-E1DC01F9793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71736" y="332657"/>
            <a:ext cx="8659751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1.2 Cosa</a:t>
            </a:r>
            <a:r>
              <a:rPr lang="it-IT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non è la catechesi </a:t>
            </a:r>
            <a:r>
              <a:rPr lang="it-IT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divertente</a:t>
            </a:r>
            <a:endParaRPr lang="it-IT" sz="1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664766113"/>
              </p:ext>
            </p:extLst>
          </p:nvPr>
        </p:nvGraphicFramePr>
        <p:xfrm>
          <a:off x="599759" y="1412776"/>
          <a:ext cx="809789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II Incontro 2014 ppt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 Incontro 2014 ppt</Template>
  <TotalTime>45</TotalTime>
  <Words>2372</Words>
  <Application>Microsoft Office PowerPoint</Application>
  <PresentationFormat>Presentazione su schermo (4:3)</PresentationFormat>
  <Paragraphs>333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II Incontro 2014 ppt</vt:lpstr>
      <vt:lpstr>Corso di formazione per  catechisti/accompagnatori   II Incontro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per  catechisti/accompagnatori  Anno Pastorale 2014/15  II Incontro </dc:title>
  <dc:creator>Uff.Catechistico Seg</dc:creator>
  <cp:lastModifiedBy>Direttore IRC</cp:lastModifiedBy>
  <cp:revision>7</cp:revision>
  <dcterms:created xsi:type="dcterms:W3CDTF">2014-12-09T11:34:19Z</dcterms:created>
  <dcterms:modified xsi:type="dcterms:W3CDTF">2025-10-15T10:01:00Z</dcterms:modified>
</cp:coreProperties>
</file>