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6"/>
  </p:notesMasterIdLst>
  <p:sldIdLst>
    <p:sldId id="312" r:id="rId2"/>
    <p:sldId id="256" r:id="rId3"/>
    <p:sldId id="258" r:id="rId4"/>
    <p:sldId id="257" r:id="rId5"/>
    <p:sldId id="259" r:id="rId6"/>
    <p:sldId id="260" r:id="rId7"/>
    <p:sldId id="261" r:id="rId8"/>
    <p:sldId id="262" r:id="rId9"/>
    <p:sldId id="263" r:id="rId10"/>
    <p:sldId id="282" r:id="rId11"/>
    <p:sldId id="264" r:id="rId12"/>
    <p:sldId id="265" r:id="rId13"/>
    <p:sldId id="266" r:id="rId14"/>
    <p:sldId id="267" r:id="rId15"/>
    <p:sldId id="268" r:id="rId16"/>
    <p:sldId id="269" r:id="rId17"/>
    <p:sldId id="270" r:id="rId18"/>
    <p:sldId id="283" r:id="rId19"/>
    <p:sldId id="271" r:id="rId20"/>
    <p:sldId id="272" r:id="rId21"/>
    <p:sldId id="273" r:id="rId22"/>
    <p:sldId id="275" r:id="rId23"/>
    <p:sldId id="276" r:id="rId24"/>
    <p:sldId id="277" r:id="rId25"/>
    <p:sldId id="279" r:id="rId26"/>
    <p:sldId id="280" r:id="rId27"/>
    <p:sldId id="281" r:id="rId28"/>
    <p:sldId id="284" r:id="rId29"/>
    <p:sldId id="285" r:id="rId30"/>
    <p:sldId id="286" r:id="rId31"/>
    <p:sldId id="287" r:id="rId32"/>
    <p:sldId id="288" r:id="rId33"/>
    <p:sldId id="289" r:id="rId34"/>
    <p:sldId id="290" r:id="rId35"/>
    <p:sldId id="291" r:id="rId36"/>
    <p:sldId id="292" r:id="rId37"/>
    <p:sldId id="293"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99" autoAdjust="0"/>
    <p:restoredTop sz="94660"/>
  </p:normalViewPr>
  <p:slideViewPr>
    <p:cSldViewPr>
      <p:cViewPr varScale="1">
        <p:scale>
          <a:sx n="86" d="100"/>
          <a:sy n="86" d="100"/>
        </p:scale>
        <p:origin x="-151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C9864B-6B87-4736-8B6F-69B8385AC379}" type="datetimeFigureOut">
              <a:rPr lang="it-IT" smtClean="0"/>
              <a:pPr/>
              <a:t>15/10/2025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40EB5-A15D-4F47-B920-F9E38D49AD4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17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18</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19</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20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B3B5160-D675-4B47-9DCA-3E05A6E2F5E4}" type="slidenum">
              <a:rPr lang="it-IT" smtClean="0"/>
              <a:pPr/>
              <a:t>3</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21</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22</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23</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24</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25</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26</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27</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28</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29</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30</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4</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31</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32</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33</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34</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35</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36</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37</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38</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39</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40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5</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41</a:t>
            </a:fld>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42</a:t>
            </a:fld>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43</a:t>
            </a:fld>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44</a:t>
            </a:fld>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45</a:t>
            </a:fld>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46</a:t>
            </a:fld>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47</a:t>
            </a:fld>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48</a:t>
            </a:fld>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49</a:t>
            </a:fld>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50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6</a:t>
            </a:fld>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51</a:t>
            </a:fld>
            <a:endParaRPr 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52</a:t>
            </a:fld>
            <a:endParaRPr 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53</a:t>
            </a:fld>
            <a:endParaRPr 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54</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F40EB5-A15D-4F47-B920-F9E38D49AD4A}"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it-IT" smtClean="0"/>
              <a:t>Fare clic per modificare lo stile del titolo</a:t>
            </a:r>
            <a:endParaRPr kumimoji="0" lang="en-US"/>
          </a:p>
        </p:txBody>
      </p:sp>
      <p:sp>
        <p:nvSpPr>
          <p:cNvPr id="28" name="Segnaposto data 27"/>
          <p:cNvSpPr>
            <a:spLocks noGrp="1"/>
          </p:cNvSpPr>
          <p:nvPr>
            <p:ph type="dt" sz="half" idx="10"/>
          </p:nvPr>
        </p:nvSpPr>
        <p:spPr/>
        <p:txBody>
          <a:bodyPr/>
          <a:lstStyle/>
          <a:p>
            <a:fld id="{288BFD18-21BF-4B10-AC00-61C127DED2F7}" type="datetime1">
              <a:rPr lang="en-US" smtClean="0"/>
              <a:pPr/>
              <a:t>10/15/2025</a:t>
            </a:fld>
            <a:endParaRPr lang="en-US" dirty="0">
              <a:solidFill>
                <a:srgbClr val="FFFFFF"/>
              </a:solidFill>
            </a:endParaRPr>
          </a:p>
        </p:txBody>
      </p:sp>
      <p:sp>
        <p:nvSpPr>
          <p:cNvPr id="17" name="Segnaposto piè di pagina 16"/>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29" name="Segnaposto numero diapositiva 28"/>
          <p:cNvSpPr>
            <a:spLocks noGrp="1"/>
          </p:cNvSpPr>
          <p:nvPr>
            <p:ph type="sldNum" sz="quarter" idx="12"/>
          </p:nvPr>
        </p:nvSpPr>
        <p:spPr/>
        <p:txBody>
          <a:bodyPr/>
          <a:lstStyle/>
          <a:p>
            <a:fld id="{BC5217A8-0E06-4059-AC45-433E2E67A85D}" type="slidenum">
              <a:rPr kumimoji="0" lang="en-US" smtClean="0"/>
              <a:pPr/>
              <a:t>‹N›</a:t>
            </a:fld>
            <a:endParaRPr kumimoji="0" lang="en-US" dirty="0">
              <a:solidFill>
                <a:srgbClr val="FFFFFF"/>
              </a:solidFill>
            </a:endParaRPr>
          </a:p>
        </p:txBody>
      </p:sp>
      <p:sp>
        <p:nvSpPr>
          <p:cNvPr id="9" name="Sottotito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E4B47BB-37F2-4EBA-9D9D-F61CA66EA6D5}" type="datetime1">
              <a:rPr lang="en-US" smtClean="0"/>
              <a:pPr/>
              <a:t>10/15/2025</a:t>
            </a:fld>
            <a:endParaRPr lang="en-US"/>
          </a:p>
        </p:txBody>
      </p:sp>
      <p:sp>
        <p:nvSpPr>
          <p:cNvPr id="5" name="Segnaposto piè di pagina 4"/>
          <p:cNvSpPr>
            <a:spLocks noGrp="1"/>
          </p:cNvSpPr>
          <p:nvPr>
            <p:ph type="ftr" sz="quarter" idx="11"/>
          </p:nvPr>
        </p:nvSpPr>
        <p:spPr/>
        <p:txBody>
          <a:bodyPr/>
          <a:lstStyle/>
          <a:p>
            <a:r>
              <a:rPr kumimoji="0" lang="it-IT" smtClean="0"/>
              <a:t>UFFICIO CATECHISTICO DIOCESANO - Incontri foraniali per catechisti</a:t>
            </a:r>
            <a:endParaRPr kumimoji="0" lang="en-US"/>
          </a:p>
        </p:txBody>
      </p:sp>
      <p:sp>
        <p:nvSpPr>
          <p:cNvPr id="6" name="Segnaposto numero diapositiva 5"/>
          <p:cNvSpPr>
            <a:spLocks noGrp="1"/>
          </p:cNvSpPr>
          <p:nvPr>
            <p:ph type="sldNum" sz="quarter" idx="12"/>
          </p:nvPr>
        </p:nvSpPr>
        <p:spPr/>
        <p:txBody>
          <a:bodyPr/>
          <a:lstStyle/>
          <a:p>
            <a:fld id="{BC5217A8-0E06-4059-AC45-433E2E67A85D}"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2DDCD85-F7B8-4BA6-B641-69B42DAB07B7}" type="datetime1">
              <a:rPr lang="en-US" smtClean="0"/>
              <a:pPr/>
              <a:t>10/15/2025</a:t>
            </a:fld>
            <a:endParaRPr lang="en-US" sz="1000" dirty="0">
              <a:solidFill>
                <a:schemeClr val="tx2"/>
              </a:solidFill>
            </a:endParaRPr>
          </a:p>
        </p:txBody>
      </p:sp>
      <p:sp>
        <p:nvSpPr>
          <p:cNvPr id="5" name="Segnaposto piè di pagina 4"/>
          <p:cNvSpPr>
            <a:spLocks noGrp="1"/>
          </p:cNvSpPr>
          <p:nvPr>
            <p:ph type="ftr" sz="quarter" idx="11"/>
          </p:nvPr>
        </p:nvSpPr>
        <p:spPr/>
        <p:txBody>
          <a:bodyPr/>
          <a:lstStyle/>
          <a:p>
            <a:pPr algn="r" eaLnBrk="1" latinLnBrk="0" hangingPunct="1"/>
            <a:r>
              <a:rPr kumimoji="0" lang="it-IT" sz="1000" smtClean="0">
                <a:solidFill>
                  <a:schemeClr val="tx2"/>
                </a:solidFill>
              </a:rPr>
              <a:t>UFFICIO CATECHISTICO DIOCESANO - Incontri foraniali per catechisti</a:t>
            </a:r>
            <a:endParaRPr kumimoji="0" lang="en-US" sz="1000" dirty="0">
              <a:solidFill>
                <a:schemeClr val="tx2"/>
              </a:solidFill>
            </a:endParaRPr>
          </a:p>
        </p:txBody>
      </p:sp>
      <p:sp>
        <p:nvSpPr>
          <p:cNvPr id="6" name="Segnaposto numero diapositiva 5"/>
          <p:cNvSpPr>
            <a:spLocks noGrp="1"/>
          </p:cNvSpPr>
          <p:nvPr>
            <p:ph type="sldNum" sz="quarter" idx="12"/>
          </p:nvPr>
        </p:nvSpPr>
        <p:spPr/>
        <p:txBody>
          <a:bodyPr/>
          <a:lstStyle/>
          <a:p>
            <a:pPr algn="r" eaLnBrk="1" latinLnBrk="0" hangingPunct="1"/>
            <a:fld id="{BC5217A8-0E06-4059-AC45-433E2E67A85D}" type="slidenum">
              <a:rPr kumimoji="0" lang="en-US" smtClean="0"/>
              <a:pPr algn="r" eaLnBrk="1" latinLnBrk="0" hangingPunct="1"/>
              <a:t>‹N›</a:t>
            </a:fld>
            <a:endParaRPr kumimoji="0" lang="en-US" sz="1100"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C7A9F55-41AD-4C97-9DF6-EB1A017E53AA}" type="datetime1">
              <a:rPr lang="en-US" smtClean="0"/>
              <a:pPr/>
              <a:t>10/15/2025</a:t>
            </a:fld>
            <a:endParaRPr lang="en-US"/>
          </a:p>
        </p:txBody>
      </p:sp>
      <p:sp>
        <p:nvSpPr>
          <p:cNvPr id="5" name="Segnaposto piè di pagina 4"/>
          <p:cNvSpPr>
            <a:spLocks noGrp="1"/>
          </p:cNvSpPr>
          <p:nvPr>
            <p:ph type="ftr" sz="quarter" idx="11"/>
          </p:nvPr>
        </p:nvSpPr>
        <p:spPr/>
        <p:txBody>
          <a:bodyPr/>
          <a:lstStyle/>
          <a:p>
            <a:r>
              <a:rPr kumimoji="0" lang="it-IT" smtClean="0"/>
              <a:t>UFFICIO CATECHISTICO DIOCESANO - Incontri foraniali per catechisti</a:t>
            </a:r>
            <a:endParaRPr kumimoji="0" lang="en-US"/>
          </a:p>
        </p:txBody>
      </p:sp>
      <p:sp>
        <p:nvSpPr>
          <p:cNvPr id="6" name="Segnaposto numero diapositiva 5"/>
          <p:cNvSpPr>
            <a:spLocks noGrp="1"/>
          </p:cNvSpPr>
          <p:nvPr>
            <p:ph type="sldNum" sz="quarter" idx="12"/>
          </p:nvPr>
        </p:nvSpPr>
        <p:spPr/>
        <p:txBody>
          <a:bodyPr/>
          <a:lstStyle/>
          <a:p>
            <a:fld id="{BC5217A8-0E06-4059-AC45-433E2E67A85D}"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EA5F4764-802D-4A2B-AFF3-1A01708A66A8}" type="datetime1">
              <a:rPr lang="en-US" smtClean="0"/>
              <a:pPr/>
              <a:t>10/15/2025</a:t>
            </a:fld>
            <a:endParaRPr lang="en-US">
              <a:solidFill>
                <a:schemeClr val="tx2"/>
              </a:solidFill>
            </a:endParaRPr>
          </a:p>
        </p:txBody>
      </p:sp>
      <p:sp>
        <p:nvSpPr>
          <p:cNvPr id="5" name="Segnaposto piè di pagina 4"/>
          <p:cNvSpPr>
            <a:spLocks noGrp="1"/>
          </p:cNvSpPr>
          <p:nvPr>
            <p:ph type="ftr" sz="quarter" idx="11"/>
          </p:nvPr>
        </p:nvSpPr>
        <p:spPr/>
        <p:txBody>
          <a:bodyPr/>
          <a:lstStyle/>
          <a:p>
            <a:r>
              <a:rPr kumimoji="0" lang="it-IT" smtClean="0">
                <a:solidFill>
                  <a:schemeClr val="tx2"/>
                </a:solidFill>
              </a:rPr>
              <a:t>UFFICIO CATECHISTICO DIOCESANO - Incontri foraniali per catechisti</a:t>
            </a:r>
            <a:endParaRPr kumimoji="0" lang="en-US" dirty="0">
              <a:solidFill>
                <a:schemeClr val="tx2"/>
              </a:solidFill>
            </a:endParaRPr>
          </a:p>
        </p:txBody>
      </p:sp>
      <p:sp>
        <p:nvSpPr>
          <p:cNvPr id="6" name="Segnaposto numero diapositiva 5"/>
          <p:cNvSpPr>
            <a:spLocks noGrp="1"/>
          </p:cNvSpPr>
          <p:nvPr>
            <p:ph type="sldNum" sz="quarter" idx="12"/>
          </p:nvPr>
        </p:nvSpPr>
        <p:spPr>
          <a:xfrm>
            <a:off x="7924800" y="6416675"/>
            <a:ext cx="762000" cy="365125"/>
          </a:xfrm>
        </p:spPr>
        <p:txBody>
          <a:bodyPr/>
          <a:lstStyle/>
          <a:p>
            <a:fld id="{BC5217A8-0E06-4059-AC45-433E2E67A85D}"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16B23FE-1A0E-4060-889F-B9F24959695E}" type="datetime1">
              <a:rPr lang="en-US" smtClean="0"/>
              <a:pPr/>
              <a:t>10/15/2025</a:t>
            </a:fld>
            <a:endParaRPr lang="en-US"/>
          </a:p>
        </p:txBody>
      </p:sp>
      <p:sp>
        <p:nvSpPr>
          <p:cNvPr id="6" name="Segnaposto piè di pagina 5"/>
          <p:cNvSpPr>
            <a:spLocks noGrp="1"/>
          </p:cNvSpPr>
          <p:nvPr>
            <p:ph type="ftr" sz="quarter" idx="11"/>
          </p:nvPr>
        </p:nvSpPr>
        <p:spPr/>
        <p:txBody>
          <a:bodyPr/>
          <a:lstStyle/>
          <a:p>
            <a:r>
              <a:rPr kumimoji="0" lang="it-IT" smtClean="0"/>
              <a:t>UFFICIO CATECHISTICO DIOCESANO - Incontri foraniali per catechisti</a:t>
            </a:r>
            <a:endParaRPr kumimoji="0" lang="en-US"/>
          </a:p>
        </p:txBody>
      </p:sp>
      <p:sp>
        <p:nvSpPr>
          <p:cNvPr id="7" name="Segnaposto numero diapositiva 6"/>
          <p:cNvSpPr>
            <a:spLocks noGrp="1"/>
          </p:cNvSpPr>
          <p:nvPr>
            <p:ph type="sldNum" sz="quarter" idx="12"/>
          </p:nvPr>
        </p:nvSpPr>
        <p:spPr/>
        <p:txBody>
          <a:bodyPr/>
          <a:lstStyle/>
          <a:p>
            <a:fld id="{BC5217A8-0E06-4059-AC45-433E2E67A85D}" type="slidenum">
              <a:rPr kumimoji="0" lang="en-US" smtClean="0"/>
              <a:pPr/>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07F8AADE-9086-4197-B516-C1A672789D12}" type="datetime1">
              <a:rPr lang="en-US" smtClean="0"/>
              <a:pPr/>
              <a:t>10/15/2025</a:t>
            </a:fld>
            <a:endParaRPr lang="en-US"/>
          </a:p>
        </p:txBody>
      </p:sp>
      <p:sp>
        <p:nvSpPr>
          <p:cNvPr id="8" name="Segnaposto piè di pagina 7"/>
          <p:cNvSpPr>
            <a:spLocks noGrp="1"/>
          </p:cNvSpPr>
          <p:nvPr>
            <p:ph type="ftr" sz="quarter" idx="11"/>
          </p:nvPr>
        </p:nvSpPr>
        <p:spPr/>
        <p:txBody>
          <a:bodyPr/>
          <a:lstStyle/>
          <a:p>
            <a:r>
              <a:rPr kumimoji="0" lang="it-IT" smtClean="0"/>
              <a:t>UFFICIO CATECHISTICO DIOCESANO - Incontri foraniali per catechisti</a:t>
            </a:r>
            <a:endParaRPr kumimoji="0" lang="en-US"/>
          </a:p>
        </p:txBody>
      </p:sp>
      <p:sp>
        <p:nvSpPr>
          <p:cNvPr id="9" name="Segnaposto numero diapositiva 8"/>
          <p:cNvSpPr>
            <a:spLocks noGrp="1"/>
          </p:cNvSpPr>
          <p:nvPr>
            <p:ph type="sldNum" sz="quarter" idx="12"/>
          </p:nvPr>
        </p:nvSpPr>
        <p:spPr/>
        <p:txBody>
          <a:bodyPr/>
          <a:lstStyle/>
          <a:p>
            <a:fld id="{BC5217A8-0E06-4059-AC45-433E2E67A85D}" type="slidenum">
              <a:rPr kumimoji="0" lang="en-US" smtClean="0"/>
              <a:pPr/>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8AFB7143-1CFF-4C21-A485-C93990BEC33F}" type="datetime1">
              <a:rPr lang="en-US" smtClean="0"/>
              <a:pPr/>
              <a:t>10/15/2025</a:t>
            </a:fld>
            <a:endParaRPr lang="en-US"/>
          </a:p>
        </p:txBody>
      </p:sp>
      <p:sp>
        <p:nvSpPr>
          <p:cNvPr id="4" name="Segnaposto piè di pagina 3"/>
          <p:cNvSpPr>
            <a:spLocks noGrp="1"/>
          </p:cNvSpPr>
          <p:nvPr>
            <p:ph type="ftr" sz="quarter" idx="11"/>
          </p:nvPr>
        </p:nvSpPr>
        <p:spPr/>
        <p:txBody>
          <a:bodyPr/>
          <a:lstStyle/>
          <a:p>
            <a:r>
              <a:rPr kumimoji="0" lang="it-IT" smtClean="0"/>
              <a:t>UFFICIO CATECHISTICO DIOCESANO - Incontri foraniali per catechisti</a:t>
            </a:r>
            <a:endParaRPr kumimoji="0" lang="en-US"/>
          </a:p>
        </p:txBody>
      </p:sp>
      <p:sp>
        <p:nvSpPr>
          <p:cNvPr id="5" name="Segnaposto numero diapositiva 4"/>
          <p:cNvSpPr>
            <a:spLocks noGrp="1"/>
          </p:cNvSpPr>
          <p:nvPr>
            <p:ph type="sldNum" sz="quarter" idx="12"/>
          </p:nvPr>
        </p:nvSpPr>
        <p:spPr/>
        <p:txBody>
          <a:bodyPr/>
          <a:lstStyle/>
          <a:p>
            <a:fld id="{BC5217A8-0E06-4059-AC45-433E2E67A85D}"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37C30E-6314-4BE1-B7E9-A099876FCC51}" type="datetime1">
              <a:rPr lang="en-US" smtClean="0"/>
              <a:pPr/>
              <a:t>10/15/2025</a:t>
            </a:fld>
            <a:endParaRPr lang="en-US" dirty="0">
              <a:solidFill>
                <a:schemeClr val="tx2"/>
              </a:solidFill>
            </a:endParaRPr>
          </a:p>
        </p:txBody>
      </p:sp>
      <p:sp>
        <p:nvSpPr>
          <p:cNvPr id="3" name="Segnaposto piè di pagina 2"/>
          <p:cNvSpPr>
            <a:spLocks noGrp="1"/>
          </p:cNvSpPr>
          <p:nvPr>
            <p:ph type="ftr" sz="quarter" idx="11"/>
          </p:nvPr>
        </p:nvSpPr>
        <p:spPr/>
        <p:txBody>
          <a:bodyPr/>
          <a:lstStyle/>
          <a:p>
            <a:r>
              <a:rPr kumimoji="0" lang="it-IT" smtClean="0">
                <a:solidFill>
                  <a:schemeClr val="tx2"/>
                </a:solidFill>
              </a:rPr>
              <a:t>UFFICIO CATECHISTICO DIOCESANO - Incontri foraniali per catechisti</a:t>
            </a:r>
            <a:endParaRPr kumimoji="0" lang="en-US" dirty="0">
              <a:solidFill>
                <a:schemeClr val="tx2"/>
              </a:solidFill>
            </a:endParaRPr>
          </a:p>
        </p:txBody>
      </p:sp>
      <p:sp>
        <p:nvSpPr>
          <p:cNvPr id="4" name="Segnaposto numero diapositiva 3"/>
          <p:cNvSpPr>
            <a:spLocks noGrp="1"/>
          </p:cNvSpPr>
          <p:nvPr>
            <p:ph type="sldNum" sz="quarter" idx="12"/>
          </p:nvPr>
        </p:nvSpPr>
        <p:spPr/>
        <p:txBody>
          <a:bodyPr/>
          <a:lstStyle/>
          <a:p>
            <a:fld id="{BC5217A8-0E06-4059-AC45-433E2E67A85D}"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7D12D35-3C33-4C47-BF89-F100C04D258C}" type="datetime1">
              <a:rPr lang="en-US" smtClean="0"/>
              <a:pPr/>
              <a:t>10/15/2025</a:t>
            </a:fld>
            <a:endParaRPr lang="en-US"/>
          </a:p>
        </p:txBody>
      </p:sp>
      <p:sp>
        <p:nvSpPr>
          <p:cNvPr id="6" name="Segnaposto piè di pagina 5"/>
          <p:cNvSpPr>
            <a:spLocks noGrp="1"/>
          </p:cNvSpPr>
          <p:nvPr>
            <p:ph type="ftr" sz="quarter" idx="11"/>
          </p:nvPr>
        </p:nvSpPr>
        <p:spPr/>
        <p:txBody>
          <a:bodyPr/>
          <a:lstStyle/>
          <a:p>
            <a:r>
              <a:rPr kumimoji="0" lang="it-IT" smtClean="0"/>
              <a:t>UFFICIO CATECHISTICO DIOCESANO - Incontri foraniali per catechisti</a:t>
            </a:r>
            <a:endParaRPr kumimoji="0" lang="en-US"/>
          </a:p>
        </p:txBody>
      </p:sp>
      <p:sp>
        <p:nvSpPr>
          <p:cNvPr id="7" name="Segnaposto numero diapositiva 6"/>
          <p:cNvSpPr>
            <a:spLocks noGrp="1"/>
          </p:cNvSpPr>
          <p:nvPr>
            <p:ph type="sldNum" sz="quarter" idx="12"/>
          </p:nvPr>
        </p:nvSpPr>
        <p:spPr/>
        <p:txBody>
          <a:bodyPr/>
          <a:lstStyle/>
          <a:p>
            <a:fld id="{BC5217A8-0E06-4059-AC45-433E2E67A85D}"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it-IT"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4" name="Segnaposto tes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B83D417D-596B-40C8-AD05-3F9597D3B495}" type="datetime1">
              <a:rPr lang="en-US" smtClean="0"/>
              <a:pPr/>
              <a:t>10/15/2025</a:t>
            </a:fld>
            <a:endParaRPr lang="en-US"/>
          </a:p>
        </p:txBody>
      </p:sp>
      <p:sp>
        <p:nvSpPr>
          <p:cNvPr id="6" name="Segnaposto piè di pagina 5"/>
          <p:cNvSpPr>
            <a:spLocks noGrp="1"/>
          </p:cNvSpPr>
          <p:nvPr>
            <p:ph type="ftr" sz="quarter" idx="11"/>
          </p:nvPr>
        </p:nvSpPr>
        <p:spPr/>
        <p:txBody>
          <a:bodyPr/>
          <a:lstStyle/>
          <a:p>
            <a:r>
              <a:rPr kumimoji="0" lang="it-IT" smtClean="0"/>
              <a:t>UFFICIO CATECHISTICO DIOCESANO - Incontri foraniali per catechisti</a:t>
            </a:r>
            <a:endParaRPr kumimoji="0" lang="en-US"/>
          </a:p>
        </p:txBody>
      </p:sp>
      <p:sp>
        <p:nvSpPr>
          <p:cNvPr id="7" name="Segnaposto numero diapositiva 6"/>
          <p:cNvSpPr>
            <a:spLocks noGrp="1"/>
          </p:cNvSpPr>
          <p:nvPr>
            <p:ph type="sldNum" sz="quarter" idx="12"/>
          </p:nvPr>
        </p:nvSpPr>
        <p:spPr/>
        <p:txBody>
          <a:bodyPr/>
          <a:lstStyle/>
          <a:p>
            <a:fld id="{BC5217A8-0E06-4059-AC45-433E2E67A85D}" type="slidenum">
              <a:rPr kumimoji="0" lang="en-US" smtClean="0"/>
              <a:pPr/>
              <a:t>‹N›</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3600000" scaled="0"/>
          <a:tileRect/>
        </a:gradFill>
        <a:effectLst/>
      </p:bgPr>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1F0D634-AC32-4790-BC22-00CE42F82830}" type="datetime1">
              <a:rPr lang="en-US" smtClean="0"/>
              <a:pPr/>
              <a:t>10/15/2025</a:t>
            </a:fld>
            <a:endParaRPr lang="en-US" sz="1000" dirty="0">
              <a:solidFill>
                <a:schemeClr val="tx2"/>
              </a:solidFill>
            </a:endParaRPr>
          </a:p>
        </p:txBody>
      </p:sp>
      <p:sp>
        <p:nvSpPr>
          <p:cNvPr id="3" name="Segnaposto piè di pa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r" eaLnBrk="1" latinLnBrk="0" hangingPunct="1"/>
            <a:r>
              <a:rPr kumimoji="0" lang="it-IT" sz="1000" smtClean="0">
                <a:solidFill>
                  <a:schemeClr val="tx2"/>
                </a:solidFill>
              </a:rPr>
              <a:t>UFFICIO CATECHISTICO DIOCESANO - Incontri foraniali per catechisti</a:t>
            </a:r>
            <a:endParaRPr kumimoji="0" lang="en-US" sz="1000" dirty="0">
              <a:solidFill>
                <a:schemeClr val="tx2"/>
              </a:solidFill>
            </a:endParaRPr>
          </a:p>
        </p:txBody>
      </p:sp>
      <p:sp>
        <p:nvSpPr>
          <p:cNvPr id="23" name="Segnaposto numero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r" eaLnBrk="1" latinLnBrk="0" hangingPunct="1"/>
            <a:fld id="{BC5217A8-0E06-4059-AC45-433E2E67A85D}" type="slidenum">
              <a:rPr kumimoji="0" lang="en-US" smtClean="0"/>
              <a:pPr algn="r" eaLnBrk="1" latinLnBrk="0" hangingPunct="1"/>
              <a:t>‹N›</a:t>
            </a:fld>
            <a:endParaRPr kumimoji="0" lang="en-US" sz="11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Piera\Desktop\560491_265367226915724_398718682_n.jpg"/>
          <p:cNvPicPr>
            <a:picLocks noChangeAspect="1" noChangeArrowheads="1"/>
          </p:cNvPicPr>
          <p:nvPr/>
        </p:nvPicPr>
        <p:blipFill>
          <a:blip r:embed="rId2" cstate="print"/>
          <a:srcRect l="1904" t="-265" r="67314" b="52513"/>
          <a:stretch>
            <a:fillRect/>
          </a:stretch>
        </p:blipFill>
        <p:spPr bwMode="auto">
          <a:xfrm>
            <a:off x="179511" y="1988840"/>
            <a:ext cx="3384377" cy="4018948"/>
          </a:xfrm>
          <a:prstGeom prst="rect">
            <a:avLst/>
          </a:prstGeom>
          <a:noFill/>
          <a:effectLst>
            <a:softEdge rad="635000"/>
          </a:effectLst>
        </p:spPr>
      </p:pic>
      <p:sp>
        <p:nvSpPr>
          <p:cNvPr id="7" name="Titolo 1"/>
          <p:cNvSpPr txBox="1">
            <a:spLocks/>
          </p:cNvSpPr>
          <p:nvPr/>
        </p:nvSpPr>
        <p:spPr>
          <a:xfrm>
            <a:off x="539552" y="260648"/>
            <a:ext cx="8229600" cy="1124744"/>
          </a:xfrm>
          <a:prstGeom prst="rect">
            <a:avLst/>
          </a:prstGeom>
        </p:spPr>
        <p:style>
          <a:lnRef idx="0">
            <a:schemeClr val="accent5"/>
          </a:lnRef>
          <a:fillRef idx="3">
            <a:schemeClr val="accent5"/>
          </a:fillRef>
          <a:effectRef idx="3">
            <a:schemeClr val="accent5"/>
          </a:effectRef>
          <a:fontRef idx="minor">
            <a:schemeClr val="lt1"/>
          </a:fontRef>
        </p:style>
        <p:txBody>
          <a:bodyPr vert="horz" anchor="ctr">
            <a:normAutofit fontScale="62500" lnSpcReduction="2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100" dirty="0" smtClean="0">
                <a:ln w="18415" cmpd="sng">
                  <a:solidFill>
                    <a:srgbClr val="FFFFFF"/>
                  </a:solidFill>
                  <a:prstDash val="solid"/>
                </a:ln>
                <a:solidFill>
                  <a:srgbClr val="C00000"/>
                </a:solidFill>
                <a:effectLst>
                  <a:outerShdw blurRad="63500" dir="3600000" algn="tl" rotWithShape="0">
                    <a:srgbClr val="000000">
                      <a:alpha val="70000"/>
                    </a:srgbClr>
                  </a:outerShdw>
                </a:effectLst>
              </a:rPr>
              <a:t>I incontro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1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rPr>
              <a:t>Il catechista per l’iniziazione cristiana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1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rPr>
              <a:t> dei ragazzi</a:t>
            </a:r>
            <a:r>
              <a:rPr kumimoji="0" lang="it-IT" sz="4100" b="0" i="0" u="none" strike="noStrike" kern="1200" cap="none" spc="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rPr>
              <a:t> e degli adulti</a:t>
            </a:r>
            <a:endParaRPr kumimoji="0" lang="it-IT" sz="41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ndParaRPr>
          </a:p>
        </p:txBody>
      </p:sp>
      <p:sp>
        <p:nvSpPr>
          <p:cNvPr id="8" name="Segnaposto piè di pagina 2"/>
          <p:cNvSpPr txBox="1">
            <a:spLocks/>
          </p:cNvSpPr>
          <p:nvPr/>
        </p:nvSpPr>
        <p:spPr>
          <a:xfrm>
            <a:off x="428596" y="5857892"/>
            <a:ext cx="2895600" cy="571504"/>
          </a:xfrm>
          <a:prstGeom prst="rect">
            <a:avLst/>
          </a:prstGeom>
        </p:spPr>
        <p:txBody>
          <a:bodyPr vert="horz" anchor="b"/>
          <a:lstStyle/>
          <a:p>
            <a:pPr lvl="0" algn="ctr"/>
            <a:r>
              <a:rPr lang="it-IT" sz="1200" dirty="0" smtClean="0">
                <a:solidFill>
                  <a:srgbClr val="FFFFFF"/>
                </a:solidFill>
              </a:rPr>
              <a:t>UFFICIO DIOCESANO </a:t>
            </a:r>
          </a:p>
          <a:p>
            <a:pPr lvl="0" algn="ctr"/>
            <a:r>
              <a:rPr lang="it-IT" sz="1200" dirty="0" smtClean="0">
                <a:solidFill>
                  <a:srgbClr val="FFFFFF"/>
                </a:solidFill>
              </a:rPr>
              <a:t>per la CATECHESI  </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9" name="Sottotitolo 3"/>
          <p:cNvSpPr txBox="1">
            <a:spLocks/>
          </p:cNvSpPr>
          <p:nvPr/>
        </p:nvSpPr>
        <p:spPr>
          <a:xfrm>
            <a:off x="395536" y="1772816"/>
            <a:ext cx="8280920" cy="4320480"/>
          </a:xfrm>
          <a:prstGeom prst="rect">
            <a:avLst/>
          </a:prstGeom>
        </p:spPr>
        <p:txBody>
          <a:bodyPr vert="horz">
            <a:normAutofit/>
          </a:bodyPr>
          <a:lstStyle/>
          <a:p>
            <a:pPr marL="548640" marR="0" lvl="0" indent="-411480" algn="r"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it-IT" sz="4400" b="0" i="0" u="none" strike="noStrike" kern="1200" cap="none" spc="0" normalizeH="0" baseline="0" noProof="0" dirty="0" smtClean="0">
              <a:ln>
                <a:noFill/>
              </a:ln>
              <a:solidFill>
                <a:srgbClr val="7030A0"/>
              </a:solidFill>
              <a:effectLst/>
              <a:uLnTx/>
              <a:uFillTx/>
              <a:latin typeface="Century Gothic" pitchFamily="34" charset="0"/>
            </a:endParaRPr>
          </a:p>
          <a:p>
            <a:pPr marL="548640" marR="0" lvl="0" indent="-411480" algn="r"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it-IT" sz="4400" b="0" i="0" u="none" strike="noStrike" kern="1200" cap="none" spc="0" normalizeH="0" baseline="0" noProof="0" dirty="0" smtClean="0">
                <a:ln>
                  <a:noFill/>
                </a:ln>
                <a:solidFill>
                  <a:srgbClr val="7030A0"/>
                </a:solidFill>
                <a:effectLst/>
                <a:uLnTx/>
                <a:uFillTx/>
                <a:latin typeface="Century Gothic" pitchFamily="34" charset="0"/>
              </a:rPr>
              <a:t>EVANGELIZZAZIONE: </a:t>
            </a:r>
            <a:endParaRPr kumimoji="0" lang="it-IT" sz="4400" b="0" i="0" u="none" strike="noStrike" kern="1200" cap="none" spc="0" normalizeH="0" baseline="0" noProof="0" dirty="0" smtClean="0">
              <a:ln>
                <a:noFill/>
              </a:ln>
              <a:solidFill>
                <a:schemeClr val="tx1"/>
              </a:solidFill>
              <a:effectLst/>
              <a:uLnTx/>
              <a:uFillTx/>
              <a:latin typeface="Carolingia" pitchFamily="2" charset="0"/>
              <a:ea typeface="+mn-ea"/>
              <a:cs typeface="+mn-cs"/>
            </a:endParaRPr>
          </a:p>
          <a:p>
            <a:pPr marL="548640" marR="0" lvl="0" indent="-411480" algn="r"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it-IT" sz="4400" b="0" i="0" u="none" strike="noStrike" kern="1200" cap="none" spc="0" normalizeH="0" baseline="0" noProof="0" dirty="0" smtClean="0">
                <a:ln>
                  <a:noFill/>
                </a:ln>
                <a:solidFill>
                  <a:schemeClr val="tx1"/>
                </a:solidFill>
                <a:effectLst/>
                <a:uLnTx/>
                <a:uFillTx/>
                <a:latin typeface="Carolingia" pitchFamily="2" charset="0"/>
                <a:ea typeface="+mn-ea"/>
                <a:cs typeface="+mn-cs"/>
              </a:rPr>
              <a:t>QUESTA E’ </a:t>
            </a:r>
          </a:p>
          <a:p>
            <a:pPr marL="548640" marR="0" lvl="0" indent="-411480" algn="r"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it-IT" sz="4400" b="0" i="0" u="none" strike="noStrike" kern="1200" cap="none" spc="0" normalizeH="0" baseline="0" noProof="0" dirty="0" smtClean="0">
                <a:ln>
                  <a:noFill/>
                </a:ln>
                <a:solidFill>
                  <a:schemeClr val="tx1"/>
                </a:solidFill>
                <a:effectLst/>
                <a:uLnTx/>
                <a:uFillTx/>
                <a:latin typeface="Carolingia" pitchFamily="2" charset="0"/>
                <a:ea typeface="+mn-ea"/>
                <a:cs typeface="+mn-cs"/>
              </a:rPr>
              <a:t>LA MISSIONE DELLA CHIESA</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it-IT"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2" descr="C:\Users\Piera\Desktop\560491_265367226915724_398718682_n.jpg"/>
          <p:cNvPicPr>
            <a:picLocks noChangeAspect="1" noChangeArrowheads="1"/>
          </p:cNvPicPr>
          <p:nvPr/>
        </p:nvPicPr>
        <p:blipFill>
          <a:blip r:embed="rId2" cstate="print"/>
          <a:srcRect l="1904" t="-265" r="67314" b="52513"/>
          <a:stretch>
            <a:fillRect/>
          </a:stretch>
        </p:blipFill>
        <p:spPr bwMode="auto">
          <a:xfrm>
            <a:off x="214282" y="2000240"/>
            <a:ext cx="3384377" cy="4018948"/>
          </a:xfrm>
          <a:prstGeom prst="rect">
            <a:avLst/>
          </a:prstGeom>
          <a:noFill/>
          <a:effectLst>
            <a:softEdge rad="635000"/>
          </a:effectLst>
        </p:spPr>
      </p:pic>
      <p:sp>
        <p:nvSpPr>
          <p:cNvPr id="11" name="Segnaposto piè di pagina 2"/>
          <p:cNvSpPr txBox="1">
            <a:spLocks/>
          </p:cNvSpPr>
          <p:nvPr/>
        </p:nvSpPr>
        <p:spPr>
          <a:xfrm>
            <a:off x="3214678" y="6143644"/>
            <a:ext cx="2895600" cy="571504"/>
          </a:xfrm>
          <a:prstGeom prst="rect">
            <a:avLst/>
          </a:prstGeom>
        </p:spPr>
        <p:txBody>
          <a:bodyPr vert="horz" anchor="b"/>
          <a:lstStyle/>
          <a:p>
            <a:pPr lvl="0" algn="ctr"/>
            <a:r>
              <a:rPr lang="it-IT" sz="1200" dirty="0" smtClean="0">
                <a:solidFill>
                  <a:srgbClr val="FFFFFF"/>
                </a:solidFill>
              </a:rPr>
              <a:t>ARCIDIOCESI </a:t>
            </a:r>
            <a:r>
              <a:rPr lang="it-IT" sz="1200" dirty="0" err="1" smtClean="0">
                <a:solidFill>
                  <a:srgbClr val="FFFFFF"/>
                </a:solidFill>
              </a:rPr>
              <a:t>DI</a:t>
            </a:r>
            <a:r>
              <a:rPr lang="it-IT" sz="1200" dirty="0" smtClean="0">
                <a:solidFill>
                  <a:srgbClr val="FFFFFF"/>
                </a:solidFill>
              </a:rPr>
              <a:t> AGRIGENTO </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dissolve">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dissolve">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dissolve">
                                      <p:cBhvr>
                                        <p:cTn id="3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kumimoji="0" lang="it-IT" smtClean="0">
                <a:solidFill>
                  <a:schemeClr val="tx2"/>
                </a:solidFill>
              </a:rPr>
              <a:t>UFFICIO CATECHISTICO DIOCESANO - Incontri foraniali per catechisti</a:t>
            </a:r>
            <a:endParaRPr kumimoji="0" lang="en-US" dirty="0">
              <a:solidFill>
                <a:schemeClr val="tx2"/>
              </a:solidFill>
            </a:endParaRPr>
          </a:p>
        </p:txBody>
      </p:sp>
      <p:sp>
        <p:nvSpPr>
          <p:cNvPr id="3" name="Segnaposto contenuto 2"/>
          <p:cNvSpPr txBox="1">
            <a:spLocks/>
          </p:cNvSpPr>
          <p:nvPr/>
        </p:nvSpPr>
        <p:spPr>
          <a:xfrm>
            <a:off x="457200" y="0"/>
            <a:ext cx="8229600" cy="6597352"/>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it-IT" sz="2800" b="0" i="1"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r"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it-IT" sz="2800" b="0" i="0" u="none" strike="noStrike" kern="1200" cap="none" spc="0" normalizeH="0" baseline="0" noProof="0" dirty="0" smtClean="0">
                <a:ln>
                  <a:noFill/>
                </a:ln>
                <a:solidFill>
                  <a:schemeClr val="tx1"/>
                </a:solidFill>
                <a:effectLst/>
                <a:uLnTx/>
                <a:uFillTx/>
                <a:latin typeface="Aharoni" pitchFamily="2" charset="-79"/>
                <a:cs typeface="Aharoni" pitchFamily="2" charset="-79"/>
              </a:rPr>
              <a:t>Il comando di Gesù: “Andate e </a:t>
            </a:r>
            <a:r>
              <a:rPr kumimoji="0" lang="it-IT" sz="2800" b="0" i="0" u="none" strike="noStrike" kern="1200" cap="none" spc="0" normalizeH="0" baseline="0" noProof="0" dirty="0" err="1" smtClean="0">
                <a:ln>
                  <a:noFill/>
                </a:ln>
                <a:solidFill>
                  <a:schemeClr val="tx1"/>
                </a:solidFill>
                <a:effectLst/>
                <a:uLnTx/>
                <a:uFillTx/>
                <a:latin typeface="Aharoni" pitchFamily="2" charset="-79"/>
                <a:cs typeface="Aharoni" pitchFamily="2" charset="-79"/>
              </a:rPr>
              <a:t>proclamate…</a:t>
            </a:r>
            <a:r>
              <a:rPr kumimoji="0" lang="it-IT" sz="2800" b="0" i="0" u="none" strike="noStrike" kern="1200" cap="none" spc="0" normalizeH="0" baseline="0" noProof="0" dirty="0" smtClean="0">
                <a:ln>
                  <a:noFill/>
                </a:ln>
                <a:solidFill>
                  <a:schemeClr val="tx1"/>
                </a:solidFill>
                <a:effectLst/>
                <a:uLnTx/>
                <a:uFillTx/>
                <a:latin typeface="Aharoni" pitchFamily="2" charset="-79"/>
                <a:cs typeface="Aharoni" pitchFamily="2" charset="-79"/>
              </a:rPr>
              <a:t>” vale per tutti i </a:t>
            </a:r>
            <a:r>
              <a:rPr kumimoji="0" lang="it-IT" sz="2800" b="0" i="0" u="none" strike="noStrike" kern="1200" cap="none" spc="0" normalizeH="0" baseline="0" noProof="0" dirty="0" err="1" smtClean="0">
                <a:ln>
                  <a:noFill/>
                </a:ln>
                <a:solidFill>
                  <a:schemeClr val="tx1"/>
                </a:solidFill>
                <a:effectLst/>
                <a:uLnTx/>
                <a:uFillTx/>
                <a:latin typeface="Aharoni" pitchFamily="2" charset="-79"/>
                <a:cs typeface="Aharoni" pitchFamily="2" charset="-79"/>
              </a:rPr>
              <a:t>cristiani…</a:t>
            </a:r>
            <a:endParaRPr kumimoji="0" lang="it-IT" sz="2800" b="0" i="1" u="none" strike="noStrike" kern="1200" cap="none" spc="0" normalizeH="0" baseline="0" noProof="0" dirty="0" smtClean="0">
              <a:ln>
                <a:noFill/>
              </a:ln>
              <a:solidFill>
                <a:schemeClr val="tx1"/>
              </a:solidFill>
              <a:effectLst/>
              <a:uLnTx/>
              <a:uFillTx/>
              <a:latin typeface="Aharoni" pitchFamily="2" charset="-79"/>
              <a:cs typeface="Aharoni" pitchFamily="2" charset="-79"/>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it-IT" sz="2800" b="0" i="1"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it-IT" sz="2800" b="0" i="1"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r"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it-IT" sz="2800" b="0" i="1" u="none" strike="noStrike" kern="1200" cap="none" spc="0" normalizeH="0" baseline="0" noProof="0" dirty="0" smtClean="0">
                <a:ln>
                  <a:noFill/>
                </a:ln>
                <a:solidFill>
                  <a:schemeClr val="tx1"/>
                </a:solidFill>
                <a:effectLst/>
                <a:uLnTx/>
                <a:uFillTx/>
                <a:latin typeface="+mn-lt"/>
                <a:ea typeface="+mn-ea"/>
                <a:cs typeface="+mn-cs"/>
              </a:rPr>
              <a:t>“Vogliamo </a:t>
            </a:r>
          </a:p>
          <a:p>
            <a:pPr marL="548640" marR="0" lvl="0" indent="-411480" algn="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it-IT" sz="2800" b="0" i="1" u="none" strike="noStrike" kern="1200" cap="none" spc="0" normalizeH="0" baseline="0" noProof="0" dirty="0" smtClean="0">
                <a:ln>
                  <a:noFill/>
                </a:ln>
                <a:solidFill>
                  <a:schemeClr val="tx1"/>
                </a:solidFill>
                <a:effectLst/>
                <a:uLnTx/>
                <a:uFillTx/>
                <a:latin typeface="+mn-lt"/>
                <a:ea typeface="+mn-ea"/>
                <a:cs typeface="+mn-cs"/>
              </a:rPr>
              <a:t>nuovamente confermare </a:t>
            </a:r>
          </a:p>
          <a:p>
            <a:pPr marL="548640" marR="0" lvl="0" indent="-411480" algn="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it-IT" sz="2800" b="0" i="1" u="none" strike="noStrike" kern="1200" cap="none" spc="0" normalizeH="0" baseline="0" noProof="0" dirty="0" smtClean="0">
                <a:ln>
                  <a:noFill/>
                </a:ln>
                <a:solidFill>
                  <a:schemeClr val="tx1"/>
                </a:solidFill>
                <a:effectLst/>
                <a:uLnTx/>
                <a:uFillTx/>
                <a:latin typeface="+mn-lt"/>
                <a:ea typeface="+mn-ea"/>
                <a:cs typeface="+mn-cs"/>
              </a:rPr>
              <a:t>che il mandato</a:t>
            </a:r>
          </a:p>
          <a:p>
            <a:pPr marL="548640" marR="0" lvl="0" indent="-411480" algn="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it-IT" sz="2800" b="0" i="1" u="none" strike="noStrike" kern="1200" cap="none" spc="0" normalizeH="0" baseline="0" noProof="0" dirty="0" smtClean="0">
                <a:ln>
                  <a:noFill/>
                </a:ln>
                <a:solidFill>
                  <a:schemeClr val="tx1"/>
                </a:solidFill>
                <a:effectLst/>
                <a:uLnTx/>
                <a:uFillTx/>
                <a:latin typeface="+mn-lt"/>
                <a:ea typeface="+mn-ea"/>
                <a:cs typeface="+mn-cs"/>
              </a:rPr>
              <a:t> di evangelizzare tutti gli uomini</a:t>
            </a:r>
          </a:p>
          <a:p>
            <a:pPr marL="548640" marR="0" lvl="0" indent="-411480" algn="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it-IT" sz="2800" b="0" i="1" u="none" strike="noStrike" kern="1200" cap="none" spc="0" normalizeH="0" baseline="0" noProof="0" dirty="0" smtClean="0">
                <a:ln>
                  <a:noFill/>
                </a:ln>
                <a:solidFill>
                  <a:schemeClr val="tx1"/>
                </a:solidFill>
                <a:effectLst/>
                <a:uLnTx/>
                <a:uFillTx/>
                <a:latin typeface="+mn-lt"/>
                <a:ea typeface="+mn-ea"/>
                <a:cs typeface="+mn-cs"/>
              </a:rPr>
              <a:t> costituisce </a:t>
            </a:r>
          </a:p>
          <a:p>
            <a:pPr marL="548640" marR="0" lvl="0" indent="-411480" algn="r"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it-IT" sz="2800" b="0" i="1" u="none" strike="noStrike" kern="1200" cap="none" spc="0" normalizeH="0" baseline="0" noProof="0" dirty="0" smtClean="0">
                <a:ln>
                  <a:noFill/>
                </a:ln>
                <a:solidFill>
                  <a:schemeClr val="tx1"/>
                </a:solidFill>
                <a:effectLst/>
                <a:uLnTx/>
                <a:uFillTx/>
                <a:latin typeface="+mn-lt"/>
                <a:ea typeface="+mn-ea"/>
                <a:cs typeface="+mn-cs"/>
              </a:rPr>
              <a:t>la </a:t>
            </a:r>
            <a:r>
              <a:rPr kumimoji="0" lang="it-IT" sz="2800" b="1" i="1" u="none" strike="noStrike" kern="1200" cap="none" spc="0" normalizeH="0" baseline="0" noProof="0" dirty="0" smtClean="0">
                <a:ln>
                  <a:noFill/>
                </a:ln>
                <a:solidFill>
                  <a:schemeClr val="tx1"/>
                </a:solidFill>
                <a:effectLst/>
                <a:uLnTx/>
                <a:uFillTx/>
                <a:latin typeface="+mn-lt"/>
                <a:ea typeface="+mn-ea"/>
                <a:cs typeface="+mn-cs"/>
              </a:rPr>
              <a:t>missione essenziale</a:t>
            </a:r>
          </a:p>
          <a:p>
            <a:pPr marL="548640" marR="0" lvl="0" indent="-411480" algn="r"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it-IT" sz="2800" b="1" i="1" u="none" strike="noStrike" kern="1200" cap="none" spc="0" normalizeH="0" baseline="0" noProof="0" dirty="0" smtClean="0">
                <a:ln>
                  <a:noFill/>
                </a:ln>
                <a:solidFill>
                  <a:schemeClr val="tx1"/>
                </a:solidFill>
                <a:effectLst/>
                <a:uLnTx/>
                <a:uFillTx/>
                <a:latin typeface="+mn-lt"/>
                <a:ea typeface="+mn-ea"/>
                <a:cs typeface="+mn-cs"/>
              </a:rPr>
              <a:t> della Chiesa</a:t>
            </a:r>
            <a:r>
              <a:rPr kumimoji="0" lang="it-IT" sz="2800" b="0" i="1" u="none" strike="noStrike" kern="1200" cap="none" spc="0" normalizeH="0" baseline="0" noProof="0" dirty="0" smtClean="0">
                <a:ln>
                  <a:noFill/>
                </a:ln>
                <a:solidFill>
                  <a:schemeClr val="tx1"/>
                </a:solidFill>
                <a:effectLst/>
                <a:uLnTx/>
                <a:uFillTx/>
                <a:latin typeface="+mn-lt"/>
                <a:ea typeface="+mn-ea"/>
                <a:cs typeface="+mn-cs"/>
              </a:rPr>
              <a:t>”.</a:t>
            </a:r>
          </a:p>
          <a:p>
            <a:pPr marL="548640" marR="0" lvl="0" indent="-411480" algn="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it-IT" sz="2800" b="0" i="1" u="none" strike="noStrike" kern="1200" cap="none" spc="0" normalizeH="0" baseline="0" noProof="0" dirty="0" smtClean="0">
                <a:ln>
                  <a:noFill/>
                </a:ln>
                <a:solidFill>
                  <a:schemeClr val="tx1"/>
                </a:solidFill>
                <a:effectLst/>
                <a:uLnTx/>
                <a:uFillTx/>
                <a:latin typeface="+mn-lt"/>
                <a:ea typeface="+mn-ea"/>
                <a:cs typeface="+mn-cs"/>
              </a:rPr>
              <a:t>(Paolo </a:t>
            </a:r>
            <a:r>
              <a:rPr kumimoji="0" lang="it-IT" sz="2800" b="0" i="1" u="none" strike="noStrike" kern="1200" cap="none" spc="0" normalizeH="0" baseline="0" noProof="0" dirty="0" err="1" smtClean="0">
                <a:ln>
                  <a:noFill/>
                </a:ln>
                <a:solidFill>
                  <a:schemeClr val="tx1"/>
                </a:solidFill>
                <a:effectLst/>
                <a:uLnTx/>
                <a:uFillTx/>
                <a:latin typeface="+mn-lt"/>
                <a:ea typeface="+mn-ea"/>
                <a:cs typeface="+mn-cs"/>
              </a:rPr>
              <a:t>VI</a:t>
            </a:r>
            <a:r>
              <a:rPr kumimoji="0" lang="it-IT" sz="2800" b="0" i="1" u="none" strike="noStrike" kern="1200" cap="none" spc="0" normalizeH="0" baseline="0" noProof="0" dirty="0" smtClean="0">
                <a:ln>
                  <a:noFill/>
                </a:ln>
                <a:solidFill>
                  <a:schemeClr val="tx1"/>
                </a:solidFill>
                <a:effectLst/>
                <a:uLnTx/>
                <a:uFillTx/>
                <a:latin typeface="+mn-lt"/>
                <a:ea typeface="+mn-ea"/>
                <a:cs typeface="+mn-cs"/>
              </a:rPr>
              <a:t>, 1974)</a:t>
            </a:r>
            <a:endParaRPr kumimoji="0" lang="it-IT"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0417" name="Picture 1" descr="C:\Users\Piera\Desktop\4951.jpg"/>
          <p:cNvPicPr>
            <a:picLocks noChangeAspect="1" noChangeArrowheads="1"/>
          </p:cNvPicPr>
          <p:nvPr/>
        </p:nvPicPr>
        <p:blipFill>
          <a:blip r:embed="rId3" cstate="print"/>
          <a:srcRect/>
          <a:stretch>
            <a:fillRect/>
          </a:stretch>
        </p:blipFill>
        <p:spPr bwMode="auto">
          <a:xfrm>
            <a:off x="-180528" y="1412776"/>
            <a:ext cx="4932040" cy="4225115"/>
          </a:xfrm>
          <a:prstGeom prst="rect">
            <a:avLst/>
          </a:prstGeom>
          <a:noFill/>
          <a:effectLst>
            <a:softEdge rad="6350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kumimoji="0" lang="it-IT" smtClean="0">
                <a:solidFill>
                  <a:schemeClr val="tx2"/>
                </a:solidFill>
              </a:rPr>
              <a:t>UFFICIO CATECHISTICO DIOCESANO - Incontri foraniali per catechisti</a:t>
            </a:r>
            <a:endParaRPr kumimoji="0" lang="en-US" dirty="0">
              <a:solidFill>
                <a:schemeClr val="tx2"/>
              </a:solidFill>
            </a:endParaRPr>
          </a:p>
        </p:txBody>
      </p:sp>
      <p:sp>
        <p:nvSpPr>
          <p:cNvPr id="3" name="Rettangolo 2"/>
          <p:cNvSpPr/>
          <p:nvPr/>
        </p:nvSpPr>
        <p:spPr>
          <a:xfrm>
            <a:off x="827584" y="2492896"/>
            <a:ext cx="7704856" cy="646331"/>
          </a:xfrm>
          <a:prstGeom prst="rect">
            <a:avLst/>
          </a:prstGeom>
        </p:spPr>
        <p:txBody>
          <a:bodyPr wrap="square">
            <a:spAutoFit/>
          </a:bodyPr>
          <a:lstStyle/>
          <a:p>
            <a:pPr algn="ctr"/>
            <a:r>
              <a:rPr lang="it-IT" sz="3600" dirty="0" smtClean="0"/>
              <a:t>La Chiesa esiste per evangelizzare </a:t>
            </a:r>
            <a:endParaRPr lang="it-IT" sz="3600" dirty="0"/>
          </a:p>
        </p:txBody>
      </p:sp>
      <p:cxnSp>
        <p:nvCxnSpPr>
          <p:cNvPr id="5" name="Connettore 4 4"/>
          <p:cNvCxnSpPr/>
          <p:nvPr/>
        </p:nvCxnSpPr>
        <p:spPr>
          <a:xfrm rot="16200000" flipH="1">
            <a:off x="2015716" y="3537012"/>
            <a:ext cx="1058416" cy="554360"/>
          </a:xfrm>
          <a:prstGeom prst="bentConnector3">
            <a:avLst>
              <a:gd name="adj1" fmla="val 50000"/>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13" name="Connettore 4 12"/>
          <p:cNvCxnSpPr/>
          <p:nvPr/>
        </p:nvCxnSpPr>
        <p:spPr>
          <a:xfrm rot="5400000" flipH="1" flipV="1">
            <a:off x="2101416" y="1723120"/>
            <a:ext cx="908720" cy="57606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15" name="Rettangolo 14"/>
          <p:cNvSpPr/>
          <p:nvPr/>
        </p:nvSpPr>
        <p:spPr>
          <a:xfrm>
            <a:off x="1547664" y="908720"/>
            <a:ext cx="6048672" cy="830997"/>
          </a:xfrm>
          <a:prstGeom prst="rect">
            <a:avLst/>
          </a:prstGeom>
        </p:spPr>
        <p:txBody>
          <a:bodyPr wrap="square">
            <a:spAutoFit/>
          </a:bodyPr>
          <a:lstStyle/>
          <a:p>
            <a:r>
              <a:rPr lang="it-IT" sz="2400" dirty="0" smtClean="0">
                <a:latin typeface="Aharoni" pitchFamily="2" charset="-79"/>
                <a:cs typeface="Aharoni" pitchFamily="2" charset="-79"/>
              </a:rPr>
              <a:t>nasce dall’azione evangelizzatrice di Gesù </a:t>
            </a:r>
            <a:endParaRPr lang="it-IT" sz="2400" dirty="0">
              <a:latin typeface="Aharoni" pitchFamily="2" charset="-79"/>
              <a:cs typeface="Aharoni" pitchFamily="2" charset="-79"/>
            </a:endParaRPr>
          </a:p>
        </p:txBody>
      </p:sp>
      <p:sp>
        <p:nvSpPr>
          <p:cNvPr id="16" name="Rettangolo 15"/>
          <p:cNvSpPr/>
          <p:nvPr/>
        </p:nvSpPr>
        <p:spPr>
          <a:xfrm>
            <a:off x="3491880" y="1340768"/>
            <a:ext cx="4344459" cy="461665"/>
          </a:xfrm>
          <a:prstGeom prst="rect">
            <a:avLst/>
          </a:prstGeom>
        </p:spPr>
        <p:txBody>
          <a:bodyPr wrap="none">
            <a:spAutoFit/>
          </a:bodyPr>
          <a:lstStyle/>
          <a:p>
            <a:r>
              <a:rPr lang="it-IT" sz="2400" dirty="0" smtClean="0">
                <a:latin typeface="Aharoni" pitchFamily="2" charset="-79"/>
                <a:cs typeface="Aharoni" pitchFamily="2" charset="-79"/>
              </a:rPr>
              <a:t>ed è il suo frutto più concreto</a:t>
            </a:r>
            <a:endParaRPr lang="it-IT" sz="2400" dirty="0">
              <a:latin typeface="Aharoni" pitchFamily="2" charset="-79"/>
              <a:cs typeface="Aharoni" pitchFamily="2" charset="-79"/>
            </a:endParaRPr>
          </a:p>
        </p:txBody>
      </p:sp>
      <p:sp>
        <p:nvSpPr>
          <p:cNvPr id="17" name="Rettangolo 16"/>
          <p:cNvSpPr/>
          <p:nvPr/>
        </p:nvSpPr>
        <p:spPr>
          <a:xfrm>
            <a:off x="2267744" y="4365104"/>
            <a:ext cx="4572000" cy="1200329"/>
          </a:xfrm>
          <a:prstGeom prst="rect">
            <a:avLst/>
          </a:prstGeom>
        </p:spPr>
        <p:txBody>
          <a:bodyPr>
            <a:spAutoFit/>
          </a:bodyPr>
          <a:lstStyle/>
          <a:p>
            <a:pPr algn="ctr"/>
            <a:r>
              <a:rPr lang="it-IT" sz="2400" dirty="0" smtClean="0">
                <a:latin typeface="Aharoni" pitchFamily="2" charset="-79"/>
                <a:cs typeface="Aharoni" pitchFamily="2" charset="-79"/>
              </a:rPr>
              <a:t>nata dalla missione di Gesù, è a sua volta invitata ad “andare”</a:t>
            </a:r>
            <a:endParaRPr lang="it-IT" sz="2400" dirty="0">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dissolve">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80">
                                          <p:stCondLst>
                                            <p:cond delay="0"/>
                                          </p:stCondLst>
                                        </p:cTn>
                                        <p:tgtEl>
                                          <p:spTgt spid="5"/>
                                        </p:tgtEl>
                                      </p:cBhvr>
                                    </p:animEffect>
                                    <p:anim calcmode="lin" valueType="num">
                                      <p:cBhvr>
                                        <p:cTn id="4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8" dur="26">
                                          <p:stCondLst>
                                            <p:cond delay="650"/>
                                          </p:stCondLst>
                                        </p:cTn>
                                        <p:tgtEl>
                                          <p:spTgt spid="5"/>
                                        </p:tgtEl>
                                      </p:cBhvr>
                                      <p:to x="100000" y="60000"/>
                                    </p:animScale>
                                    <p:animScale>
                                      <p:cBhvr>
                                        <p:cTn id="49" dur="166" decel="50000">
                                          <p:stCondLst>
                                            <p:cond delay="676"/>
                                          </p:stCondLst>
                                        </p:cTn>
                                        <p:tgtEl>
                                          <p:spTgt spid="5"/>
                                        </p:tgtEl>
                                      </p:cBhvr>
                                      <p:to x="100000" y="100000"/>
                                    </p:animScale>
                                    <p:animScale>
                                      <p:cBhvr>
                                        <p:cTn id="50" dur="26">
                                          <p:stCondLst>
                                            <p:cond delay="1312"/>
                                          </p:stCondLst>
                                        </p:cTn>
                                        <p:tgtEl>
                                          <p:spTgt spid="5"/>
                                        </p:tgtEl>
                                      </p:cBhvr>
                                      <p:to x="100000" y="80000"/>
                                    </p:animScale>
                                    <p:animScale>
                                      <p:cBhvr>
                                        <p:cTn id="51" dur="166" decel="50000">
                                          <p:stCondLst>
                                            <p:cond delay="1338"/>
                                          </p:stCondLst>
                                        </p:cTn>
                                        <p:tgtEl>
                                          <p:spTgt spid="5"/>
                                        </p:tgtEl>
                                      </p:cBhvr>
                                      <p:to x="100000" y="100000"/>
                                    </p:animScale>
                                    <p:animScale>
                                      <p:cBhvr>
                                        <p:cTn id="52" dur="26">
                                          <p:stCondLst>
                                            <p:cond delay="1642"/>
                                          </p:stCondLst>
                                        </p:cTn>
                                        <p:tgtEl>
                                          <p:spTgt spid="5"/>
                                        </p:tgtEl>
                                      </p:cBhvr>
                                      <p:to x="100000" y="90000"/>
                                    </p:animScale>
                                    <p:animScale>
                                      <p:cBhvr>
                                        <p:cTn id="53" dur="166" decel="50000">
                                          <p:stCondLst>
                                            <p:cond delay="1668"/>
                                          </p:stCondLst>
                                        </p:cTn>
                                        <p:tgtEl>
                                          <p:spTgt spid="5"/>
                                        </p:tgtEl>
                                      </p:cBhvr>
                                      <p:to x="100000" y="100000"/>
                                    </p:animScale>
                                    <p:animScale>
                                      <p:cBhvr>
                                        <p:cTn id="54" dur="26">
                                          <p:stCondLst>
                                            <p:cond delay="1808"/>
                                          </p:stCondLst>
                                        </p:cTn>
                                        <p:tgtEl>
                                          <p:spTgt spid="5"/>
                                        </p:tgtEl>
                                      </p:cBhvr>
                                      <p:to x="100000" y="95000"/>
                                    </p:animScale>
                                    <p:animScale>
                                      <p:cBhvr>
                                        <p:cTn id="55" dur="166" decel="50000">
                                          <p:stCondLst>
                                            <p:cond delay="1834"/>
                                          </p:stCondLst>
                                        </p:cTn>
                                        <p:tgtEl>
                                          <p:spTgt spid="5"/>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dissolv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8013576" cy="1337320"/>
          </a:xfrm>
        </p:spPr>
        <p:txBody>
          <a:bodyPr>
            <a:normAutofit fontScale="90000"/>
          </a:bodyPr>
          <a:lstStyle/>
          <a:p>
            <a:r>
              <a:rPr lang="it-IT"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CHIESA EVANGELIZZATRICE</a:t>
            </a:r>
            <a:endParaRPr lang="it-IT" b="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611560" y="1772816"/>
            <a:ext cx="7992888" cy="4464496"/>
          </a:xfrm>
        </p:spPr>
        <p:txBody>
          <a:bodyPr>
            <a:normAutofit/>
          </a:bodyPr>
          <a:lstStyle/>
          <a:p>
            <a:r>
              <a:rPr lang="it-IT" dirty="0" err="1" smtClean="0"/>
              <a:t>…innanzitutto</a:t>
            </a:r>
            <a:r>
              <a:rPr lang="it-IT" dirty="0" smtClean="0"/>
              <a:t> evangelizza SE STESSA!!!</a:t>
            </a:r>
          </a:p>
          <a:p>
            <a:endParaRPr lang="it-IT" sz="1200" dirty="0" smtClean="0"/>
          </a:p>
          <a:p>
            <a:r>
              <a:rPr lang="it-IT" dirty="0" smtClean="0"/>
              <a:t>… ha bisogno di ascoltare di continuo ciò che deve credere, per essere “sempre pronti a rendere ragione della speranza”.</a:t>
            </a:r>
          </a:p>
          <a:p>
            <a:r>
              <a:rPr lang="it-IT" dirty="0" smtClean="0"/>
              <a:t> Ha sempre bisogno di essere evangelizzata se vuole conservare la freschezza e “il brivido dei cominciamenti”                   (T. Bello)</a:t>
            </a:r>
            <a:endParaRPr lang="it-IT" dirty="0"/>
          </a:p>
        </p:txBody>
      </p:sp>
      <p:sp>
        <p:nvSpPr>
          <p:cNvPr id="5" name="Stella a 5 punte 4"/>
          <p:cNvSpPr/>
          <p:nvPr/>
        </p:nvSpPr>
        <p:spPr>
          <a:xfrm>
            <a:off x="0" y="476672"/>
            <a:ext cx="1331640" cy="12241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369973">
            <a:off x="171391" y="551248"/>
            <a:ext cx="8840776" cy="1084313"/>
          </a:xfrm>
          <a:ln/>
        </p:spPr>
        <p:style>
          <a:lnRef idx="2">
            <a:schemeClr val="dk1"/>
          </a:lnRef>
          <a:fillRef idx="1">
            <a:schemeClr val="lt1"/>
          </a:fillRef>
          <a:effectRef idx="0">
            <a:schemeClr val="dk1"/>
          </a:effectRef>
          <a:fontRef idx="minor">
            <a:schemeClr val="dk1"/>
          </a:fontRef>
        </p:style>
        <p:txBody>
          <a:bodyPr>
            <a:normAutofit fontScale="90000"/>
          </a:bodyPr>
          <a:lstStyle/>
          <a:p>
            <a:r>
              <a:rPr lang="it-IT" dirty="0" smtClean="0">
                <a:solidFill>
                  <a:srgbClr val="FF0000"/>
                </a:solidFill>
              </a:rPr>
              <a:t>CHIESA EVANGELIZZATRICE</a:t>
            </a:r>
            <a:endParaRPr lang="it-IT" dirty="0">
              <a:solidFill>
                <a:srgbClr val="FF0000"/>
              </a:solidFill>
            </a:endParaRPr>
          </a:p>
        </p:txBody>
      </p:sp>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755576" y="1556792"/>
            <a:ext cx="7632848" cy="4392488"/>
          </a:xfrm>
        </p:spPr>
        <p:txBody>
          <a:bodyPr>
            <a:normAutofit/>
          </a:bodyPr>
          <a:lstStyle/>
          <a:p>
            <a:endParaRPr lang="it-IT" dirty="0" smtClean="0"/>
          </a:p>
          <a:p>
            <a:endParaRPr lang="it-IT" dirty="0" smtClean="0"/>
          </a:p>
          <a:p>
            <a:r>
              <a:rPr lang="it-IT" dirty="0" smtClean="0">
                <a:latin typeface="Aharoni" pitchFamily="2" charset="-79"/>
                <a:cs typeface="Aharoni" pitchFamily="2" charset="-79"/>
              </a:rPr>
              <a:t>è anche depositaria della buona novella che si deve annunciare.</a:t>
            </a:r>
          </a:p>
          <a:p>
            <a:endParaRPr lang="it-IT" dirty="0" smtClean="0"/>
          </a:p>
          <a:p>
            <a:r>
              <a:rPr lang="it-IT" i="1" dirty="0" err="1" smtClean="0">
                <a:latin typeface="Aharoni" pitchFamily="2" charset="-79"/>
                <a:cs typeface="Aharoni" pitchFamily="2" charset="-79"/>
              </a:rPr>
              <a:t>…conserva</a:t>
            </a:r>
            <a:r>
              <a:rPr lang="it-IT" i="1" dirty="0" smtClean="0">
                <a:latin typeface="Aharoni" pitchFamily="2" charset="-79"/>
                <a:cs typeface="Aharoni" pitchFamily="2" charset="-79"/>
              </a:rPr>
              <a:t> l’insegnamento del Signore e degli Apostoli, come un “deposito vivente e prezioso, non per tenerlo nascosto, ma per comunicarlo” (</a:t>
            </a:r>
            <a:r>
              <a:rPr lang="it-IT" i="1" dirty="0" err="1" smtClean="0">
                <a:latin typeface="Aharoni" pitchFamily="2" charset="-79"/>
                <a:cs typeface="Aharoni" pitchFamily="2" charset="-79"/>
              </a:rPr>
              <a:t>Evangelii</a:t>
            </a:r>
            <a:r>
              <a:rPr lang="it-IT" i="1" dirty="0" smtClean="0">
                <a:latin typeface="Aharoni" pitchFamily="2" charset="-79"/>
                <a:cs typeface="Aharoni" pitchFamily="2" charset="-79"/>
              </a:rPr>
              <a:t> </a:t>
            </a:r>
            <a:r>
              <a:rPr lang="it-IT" i="1" dirty="0" err="1" smtClean="0">
                <a:latin typeface="Aharoni" pitchFamily="2" charset="-79"/>
                <a:cs typeface="Aharoni" pitchFamily="2" charset="-79"/>
              </a:rPr>
              <a:t>Nuntiandi</a:t>
            </a:r>
            <a:r>
              <a:rPr lang="it-IT" i="1" dirty="0" smtClean="0">
                <a:latin typeface="Aharoni" pitchFamily="2" charset="-79"/>
                <a:cs typeface="Aharoni" pitchFamily="2" charset="-79"/>
              </a:rPr>
              <a:t> 15)</a:t>
            </a:r>
            <a:endParaRPr lang="it-IT" i="1" dirty="0">
              <a:latin typeface="Aharoni" pitchFamily="2" charset="-79"/>
              <a:cs typeface="Aharoni" pitchFamily="2" charset="-79"/>
            </a:endParaRPr>
          </a:p>
        </p:txBody>
      </p:sp>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kumimoji="0" lang="it-IT" smtClean="0">
                <a:solidFill>
                  <a:schemeClr val="tx2"/>
                </a:solidFill>
              </a:rPr>
              <a:t>UFFICIO CATECHISTICO DIOCESANO - Incontri foraniali per catechisti</a:t>
            </a:r>
            <a:endParaRPr kumimoji="0" lang="en-US" dirty="0">
              <a:solidFill>
                <a:schemeClr val="tx2"/>
              </a:solidFill>
            </a:endParaRPr>
          </a:p>
        </p:txBody>
      </p:sp>
      <p:pic>
        <p:nvPicPr>
          <p:cNvPr id="91137" name="Picture 1" descr="C:\Users\Piera\Pictures\vangelo e croce GPII.jpg"/>
          <p:cNvPicPr>
            <a:picLocks noChangeAspect="1" noChangeArrowheads="1"/>
          </p:cNvPicPr>
          <p:nvPr/>
        </p:nvPicPr>
        <p:blipFill>
          <a:blip r:embed="rId3" cstate="print"/>
          <a:srcRect/>
          <a:stretch>
            <a:fillRect/>
          </a:stretch>
        </p:blipFill>
        <p:spPr bwMode="auto">
          <a:xfrm>
            <a:off x="4499992" y="0"/>
            <a:ext cx="4644008" cy="3483006"/>
          </a:xfrm>
          <a:prstGeom prst="rect">
            <a:avLst/>
          </a:prstGeom>
          <a:noFill/>
          <a:effectLst>
            <a:softEdge rad="635000"/>
          </a:effectLst>
        </p:spPr>
      </p:pic>
      <p:sp>
        <p:nvSpPr>
          <p:cNvPr id="3" name="Rettangolo 2"/>
          <p:cNvSpPr/>
          <p:nvPr/>
        </p:nvSpPr>
        <p:spPr>
          <a:xfrm>
            <a:off x="251520" y="764704"/>
            <a:ext cx="4860032" cy="4524315"/>
          </a:xfrm>
          <a:prstGeom prst="rect">
            <a:avLst/>
          </a:prstGeom>
        </p:spPr>
        <p:txBody>
          <a:bodyPr wrap="square">
            <a:spAutoFit/>
          </a:bodyPr>
          <a:lstStyle/>
          <a:p>
            <a:r>
              <a:rPr lang="it-IT" sz="3600" dirty="0" smtClean="0">
                <a:latin typeface="Aharoni" pitchFamily="2" charset="-79"/>
                <a:cs typeface="Aharoni" pitchFamily="2" charset="-79"/>
              </a:rPr>
              <a:t>“l’evangelizzazione può avvenire solo seguendo lo stile del Signore Gesù, il primo e più grande evangelizzatore”</a:t>
            </a:r>
          </a:p>
          <a:p>
            <a:endParaRPr lang="it-IT" sz="3600" dirty="0" smtClean="0">
              <a:latin typeface="Aharoni" pitchFamily="2" charset="-79"/>
              <a:cs typeface="Aharoni" pitchFamily="2" charset="-79"/>
            </a:endParaRPr>
          </a:p>
          <a:p>
            <a:r>
              <a:rPr lang="it-IT" sz="3600" dirty="0" smtClean="0">
                <a:latin typeface="Aharoni" pitchFamily="2" charset="-79"/>
                <a:cs typeface="Aharoni" pitchFamily="2" charset="-79"/>
              </a:rPr>
              <a:t>(CVMC 33)</a:t>
            </a:r>
            <a:endParaRPr lang="it-IT" sz="3600" dirty="0">
              <a:latin typeface="Aharoni" pitchFamily="2" charset="-79"/>
              <a:cs typeface="Aharoni" pitchFamily="2" charset="-79"/>
            </a:endParaRPr>
          </a:p>
        </p:txBody>
      </p:sp>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kumimoji="0" lang="it-IT" smtClean="0">
                <a:solidFill>
                  <a:schemeClr val="tx2"/>
                </a:solidFill>
              </a:rPr>
              <a:t>UFFICIO CATECHISTICO DIOCESANO - Incontri foraniali per catechisti</a:t>
            </a:r>
            <a:endParaRPr kumimoji="0" lang="en-US" dirty="0">
              <a:solidFill>
                <a:schemeClr val="tx2"/>
              </a:solidFill>
            </a:endParaRPr>
          </a:p>
        </p:txBody>
      </p:sp>
      <p:sp>
        <p:nvSpPr>
          <p:cNvPr id="3" name="Rettangolo 2"/>
          <p:cNvSpPr/>
          <p:nvPr/>
        </p:nvSpPr>
        <p:spPr>
          <a:xfrm>
            <a:off x="1583160" y="476672"/>
            <a:ext cx="7560840" cy="2554545"/>
          </a:xfrm>
          <a:prstGeom prst="rect">
            <a:avLst/>
          </a:prstGeom>
        </p:spPr>
        <p:txBody>
          <a:bodyPr wrap="square">
            <a:spAutoFit/>
          </a:bodyPr>
          <a:lstStyle/>
          <a:p>
            <a:pPr algn="r"/>
            <a:r>
              <a:rPr lang="it-IT" sz="3200" dirty="0" smtClean="0"/>
              <a:t>“Rivelare Gesù Cristo e il suo Vangelo (…) è, fin dal mattino di Pentecoste, il programma fondamentale che la Chiesa ha assunto, come ricevuto dal suo Fondatore” (EN 51).</a:t>
            </a:r>
            <a:endParaRPr lang="it-IT" sz="3200" dirty="0"/>
          </a:p>
        </p:txBody>
      </p:sp>
      <p:pic>
        <p:nvPicPr>
          <p:cNvPr id="89089" name="Picture 1" descr="C:\Users\Piera\Pictures\pentecoste.jpg"/>
          <p:cNvPicPr>
            <a:picLocks noChangeAspect="1" noChangeArrowheads="1"/>
          </p:cNvPicPr>
          <p:nvPr/>
        </p:nvPicPr>
        <p:blipFill>
          <a:blip r:embed="rId3" cstate="print"/>
          <a:srcRect/>
          <a:stretch>
            <a:fillRect/>
          </a:stretch>
        </p:blipFill>
        <p:spPr bwMode="auto">
          <a:xfrm>
            <a:off x="-330651" y="1916832"/>
            <a:ext cx="6774859" cy="4941168"/>
          </a:xfrm>
          <a:prstGeom prst="rect">
            <a:avLst/>
          </a:prstGeom>
          <a:noFill/>
          <a:effectLst>
            <a:softEdge rad="635000"/>
          </a:effectLst>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kumimoji="0" lang="it-IT" smtClean="0">
                <a:solidFill>
                  <a:schemeClr val="tx2"/>
                </a:solidFill>
              </a:rPr>
              <a:t>UFFICIO CATECHISTICO DIOCESANO - Incontri foraniali per catechisti</a:t>
            </a:r>
            <a:endParaRPr kumimoji="0" lang="en-US" dirty="0">
              <a:solidFill>
                <a:schemeClr val="tx2"/>
              </a:solidFill>
            </a:endParaRPr>
          </a:p>
        </p:txBody>
      </p:sp>
      <p:sp>
        <p:nvSpPr>
          <p:cNvPr id="3" name="Rettangolo 2"/>
          <p:cNvSpPr/>
          <p:nvPr/>
        </p:nvSpPr>
        <p:spPr>
          <a:xfrm>
            <a:off x="3347864" y="764704"/>
            <a:ext cx="5256584" cy="4524315"/>
          </a:xfrm>
          <a:prstGeom prst="rect">
            <a:avLst/>
          </a:prstGeom>
        </p:spPr>
        <p:txBody>
          <a:bodyPr wrap="square">
            <a:spAutoFit/>
          </a:bodyPr>
          <a:lstStyle/>
          <a:p>
            <a:pPr algn="ctr"/>
            <a:r>
              <a:rPr lang="it-IT" sz="7200" dirty="0" smtClean="0">
                <a:latin typeface="Gigi" pitchFamily="82" charset="0"/>
              </a:rPr>
              <a:t>tutta la chiesa è per sua natura missionaria.</a:t>
            </a:r>
            <a:endParaRPr lang="it-IT" sz="7200" dirty="0">
              <a:latin typeface="Gigi" pitchFamily="82" charset="0"/>
            </a:endParaRPr>
          </a:p>
        </p:txBody>
      </p:sp>
      <p:pic>
        <p:nvPicPr>
          <p:cNvPr id="87041" name="Picture 1" descr="C:\Users\Piera\Pictures\mpp1.jpg"/>
          <p:cNvPicPr>
            <a:picLocks noChangeAspect="1" noChangeArrowheads="1"/>
          </p:cNvPicPr>
          <p:nvPr/>
        </p:nvPicPr>
        <p:blipFill>
          <a:blip r:embed="rId3" cstate="print"/>
          <a:srcRect/>
          <a:stretch>
            <a:fillRect/>
          </a:stretch>
        </p:blipFill>
        <p:spPr bwMode="auto">
          <a:xfrm>
            <a:off x="-180528" y="-18972"/>
            <a:ext cx="3800432" cy="6876972"/>
          </a:xfrm>
          <a:prstGeom prst="rect">
            <a:avLst/>
          </a:prstGeom>
          <a:noFill/>
          <a:effectLst>
            <a:softEdge rad="317500"/>
          </a:effec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980728"/>
            <a:ext cx="8172400" cy="4608512"/>
          </a:xfrm>
          <a:prstGeom prst="heart">
            <a:avLst/>
          </a:prstGeom>
          <a:solidFill>
            <a:srgbClr val="92D050"/>
          </a:solidFill>
          <a:ln>
            <a:noFill/>
          </a:ln>
          <a:effectLst>
            <a:outerShdw blurRad="44450" dist="27940" dir="5400000" algn="ctr">
              <a:srgbClr val="000000">
                <a:alpha val="32000"/>
              </a:srgbClr>
            </a:outerShdw>
          </a:effectLst>
          <a:scene3d>
            <a:camera prst="perspectiveContrastingLeftFacing"/>
            <a:lightRig rig="balanced" dir="t">
              <a:rot lat="0" lon="0" rev="8700000"/>
            </a:lightRig>
          </a:scene3d>
          <a:sp3d>
            <a:bevelT w="190500" h="38100"/>
          </a:sp3d>
        </p:spPr>
        <p:txBody>
          <a:bodyPr>
            <a:normAutofit/>
            <a:scene3d>
              <a:camera prst="orthographicFront"/>
              <a:lightRig rig="soft" dir="t">
                <a:rot lat="0" lon="0" rev="17220000"/>
              </a:lightRig>
            </a:scene3d>
            <a:sp3d prstMaterial="softEdge">
              <a:bevelT w="38100" h="38100"/>
            </a:sp3d>
          </a:bodyPr>
          <a:lstStyle/>
          <a:p>
            <a:r>
              <a:rPr lang="it-IT" sz="5400" dirty="0" smtClean="0">
                <a:solidFill>
                  <a:srgbClr val="FF0000"/>
                </a:solidFill>
                <a:latin typeface="Carolingia" pitchFamily="2" charset="0"/>
              </a:rPr>
              <a:t>2.  Il contesto attuale</a:t>
            </a:r>
            <a:endParaRPr lang="it-IT" sz="5400" dirty="0">
              <a:solidFill>
                <a:srgbClr val="FF0000"/>
              </a:solidFill>
              <a:latin typeface="Carolingia" pitchFamily="2" charset="0"/>
            </a:endParaRPr>
          </a:p>
        </p:txBody>
      </p:sp>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iera\Desktop\Freccie_personeR375_14nov08.jpg"/>
          <p:cNvPicPr>
            <a:picLocks noChangeAspect="1" noChangeArrowheads="1"/>
          </p:cNvPicPr>
          <p:nvPr/>
        </p:nvPicPr>
        <p:blipFill>
          <a:blip r:embed="rId3" cstate="print"/>
          <a:srcRect/>
          <a:stretch>
            <a:fillRect/>
          </a:stretch>
        </p:blipFill>
        <p:spPr bwMode="auto">
          <a:xfrm>
            <a:off x="1907704" y="0"/>
            <a:ext cx="5148541" cy="3501008"/>
          </a:xfrm>
          <a:prstGeom prst="rect">
            <a:avLst/>
          </a:prstGeom>
          <a:noFill/>
          <a:effectLst>
            <a:softEdge rad="635000"/>
          </a:effectLst>
        </p:spPr>
      </p:pic>
      <p:sp>
        <p:nvSpPr>
          <p:cNvPr id="2" name="Segnaposto piè di pagina 1"/>
          <p:cNvSpPr>
            <a:spLocks noGrp="1"/>
          </p:cNvSpPr>
          <p:nvPr>
            <p:ph type="ftr" sz="quarter" idx="11"/>
          </p:nvPr>
        </p:nvSpPr>
        <p:spPr/>
        <p:txBody>
          <a:bodyPr/>
          <a:lstStyle/>
          <a:p>
            <a:r>
              <a:rPr kumimoji="0" lang="it-IT" smtClean="0">
                <a:solidFill>
                  <a:schemeClr val="tx2"/>
                </a:solidFill>
              </a:rPr>
              <a:t>UFFICIO CATECHISTICO DIOCESANO - Incontri foraniali per catechisti</a:t>
            </a:r>
            <a:endParaRPr kumimoji="0" lang="en-US" dirty="0">
              <a:solidFill>
                <a:schemeClr val="tx2"/>
              </a:solidFill>
            </a:endParaRPr>
          </a:p>
        </p:txBody>
      </p:sp>
      <p:sp>
        <p:nvSpPr>
          <p:cNvPr id="3" name="Sottotitolo 3"/>
          <p:cNvSpPr txBox="1">
            <a:spLocks/>
          </p:cNvSpPr>
          <p:nvPr/>
        </p:nvSpPr>
        <p:spPr>
          <a:xfrm>
            <a:off x="467544" y="3284984"/>
            <a:ext cx="8096944" cy="2519394"/>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it-IT" sz="2800" b="0" i="0" u="none" strike="noStrike" kern="1200" cap="none" spc="0" normalizeH="0" baseline="0" noProof="0" dirty="0" smtClean="0">
                <a:ln>
                  <a:noFill/>
                </a:ln>
                <a:solidFill>
                  <a:schemeClr val="tx1"/>
                </a:solidFill>
                <a:effectLst/>
                <a:uLnTx/>
                <a:uFillTx/>
                <a:latin typeface="+mn-lt"/>
                <a:ea typeface="+mn-ea"/>
                <a:cs typeface="+mn-cs"/>
              </a:rPr>
              <a:t>rinnovare l’evangelizzazione oggi significa innanzitutto ribadire nel cristianesimo </a:t>
            </a:r>
            <a:r>
              <a:rPr kumimoji="0" lang="it-IT" sz="2800" b="0" i="1" u="none" strike="noStrike" kern="1200" cap="none" spc="0" normalizeH="0" baseline="0" noProof="0" dirty="0" smtClean="0">
                <a:ln>
                  <a:noFill/>
                </a:ln>
                <a:solidFill>
                  <a:schemeClr val="tx1"/>
                </a:solidFill>
                <a:effectLst/>
                <a:uLnTx/>
                <a:uFillTx/>
                <a:latin typeface="+mn-lt"/>
                <a:ea typeface="+mn-ea"/>
                <a:cs typeface="+mn-cs"/>
              </a:rPr>
              <a:t>il primato della fede: </a:t>
            </a: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it-IT" sz="2800" b="0" i="1" u="none" strike="noStrike" kern="1200" cap="none" spc="0" normalizeH="0" baseline="0" noProof="0" dirty="0" smtClean="0">
                <a:ln>
                  <a:noFill/>
                </a:ln>
                <a:solidFill>
                  <a:schemeClr val="tx1"/>
                </a:solidFill>
                <a:effectLst/>
                <a:uLnTx/>
                <a:uFillTx/>
                <a:latin typeface="+mn-lt"/>
                <a:ea typeface="+mn-ea"/>
                <a:cs typeface="+mn-cs"/>
              </a:rPr>
              <a:t>BISOGNA RI-PARTIRE DA DIO!!!</a:t>
            </a:r>
            <a:endParaRPr kumimoji="0" lang="it-IT"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1619672" y="548680"/>
            <a:ext cx="6152728" cy="4535618"/>
          </a:xfrm>
        </p:spPr>
        <p:txBody>
          <a:bodyPr>
            <a:normAutofit/>
          </a:bodyPr>
          <a:lstStyle/>
          <a:p>
            <a:r>
              <a:rPr lang="it-IT" dirty="0" smtClean="0"/>
              <a:t>Se la Comunità cristiana ha come finalità l’</a:t>
            </a:r>
            <a:r>
              <a:rPr lang="it-IT" dirty="0" err="1" smtClean="0"/>
              <a:t>evangelizzazione…</a:t>
            </a:r>
            <a:endParaRPr lang="it-IT" dirty="0" smtClean="0"/>
          </a:p>
          <a:p>
            <a:r>
              <a:rPr lang="it-IT" dirty="0" smtClean="0"/>
              <a:t> essa ha il compito di testimoniare con </a:t>
            </a:r>
            <a:r>
              <a:rPr lang="it-IT" b="1" i="1" dirty="0" smtClean="0"/>
              <a:t>parole e gesti </a:t>
            </a:r>
            <a:r>
              <a:rPr lang="it-IT" dirty="0" smtClean="0"/>
              <a:t>la sua fede nel vangelo e di mostrare a tutti l’amore di Dio. </a:t>
            </a:r>
            <a:endParaRPr lang="it-IT" dirty="0"/>
          </a:p>
        </p:txBody>
      </p:sp>
      <p:pic>
        <p:nvPicPr>
          <p:cNvPr id="2050" name="Picture 2" descr="C:\Users\Piera\Desktop\Sussidio%20Testimoniare%20la%20carita.jpg"/>
          <p:cNvPicPr>
            <a:picLocks noChangeAspect="1" noChangeArrowheads="1"/>
          </p:cNvPicPr>
          <p:nvPr/>
        </p:nvPicPr>
        <p:blipFill>
          <a:blip r:embed="rId3" cstate="print"/>
          <a:srcRect/>
          <a:stretch>
            <a:fillRect/>
          </a:stretch>
        </p:blipFill>
        <p:spPr bwMode="auto">
          <a:xfrm>
            <a:off x="0" y="2143125"/>
            <a:ext cx="4210050" cy="4714875"/>
          </a:xfrm>
          <a:prstGeom prst="rect">
            <a:avLst/>
          </a:prstGeom>
          <a:noFill/>
          <a:effectLst>
            <a:softEdge rad="635000"/>
          </a:effectLst>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Piera\Desktop\se-faccio-capisco.jpg"/>
          <p:cNvPicPr>
            <a:picLocks noChangeAspect="1" noChangeArrowheads="1"/>
          </p:cNvPicPr>
          <p:nvPr/>
        </p:nvPicPr>
        <p:blipFill>
          <a:blip r:embed="rId3" cstate="print"/>
          <a:srcRect/>
          <a:stretch>
            <a:fillRect/>
          </a:stretch>
        </p:blipFill>
        <p:spPr bwMode="auto">
          <a:xfrm>
            <a:off x="0" y="908720"/>
            <a:ext cx="5682208" cy="4261656"/>
          </a:xfrm>
          <a:prstGeom prst="rect">
            <a:avLst/>
          </a:prstGeom>
          <a:noFill/>
          <a:effectLst>
            <a:softEdge rad="317500"/>
          </a:effectLst>
        </p:spPr>
      </p:pic>
      <p:sp>
        <p:nvSpPr>
          <p:cNvPr id="7" name="Sottotitolo 2"/>
          <p:cNvSpPr txBox="1">
            <a:spLocks/>
          </p:cNvSpPr>
          <p:nvPr/>
        </p:nvSpPr>
        <p:spPr bwMode="auto">
          <a:xfrm>
            <a:off x="467544" y="0"/>
            <a:ext cx="8425234"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defRPr/>
            </a:pPr>
            <a:r>
              <a:rPr kumimoji="0" lang="it-IT" sz="48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Algerian" pitchFamily="82" charset="0"/>
                <a:ea typeface="+mn-ea"/>
                <a:cs typeface="+mn-cs"/>
              </a:rPr>
              <a:t>Metodologia</a:t>
            </a:r>
            <a:r>
              <a:rPr kumimoji="0" lang="it-IT" sz="28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rPr>
              <a:t>: il laboratorio. </a:t>
            </a:r>
          </a:p>
          <a:p>
            <a:pPr marL="0"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defRPr/>
            </a:pPr>
            <a:endParaRPr kumimoji="0" lang="it-IT"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defRPr/>
            </a:pPr>
            <a:r>
              <a:rPr kumimoji="0" lang="it-IT" sz="2800" b="0" i="0" u="none" strike="noStrike" kern="1200" cap="none" spc="0" normalizeH="0" baseline="0" noProof="0" dirty="0" smtClean="0">
                <a:ln>
                  <a:noFill/>
                </a:ln>
                <a:solidFill>
                  <a:schemeClr val="tx1"/>
                </a:solidFill>
                <a:effectLst/>
                <a:uLnTx/>
                <a:uFillTx/>
                <a:latin typeface="Andalus" pitchFamily="2" charset="-78"/>
                <a:cs typeface="Andalus" pitchFamily="2" charset="-78"/>
              </a:rPr>
              <a:t>I partecipanti </a:t>
            </a:r>
          </a:p>
          <a:p>
            <a:pPr marL="0" marR="0" lvl="0" indent="0" algn="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defRPr/>
            </a:pPr>
            <a:r>
              <a:rPr kumimoji="0" lang="it-IT" sz="2800" b="0" i="0" u="none" strike="noStrike" kern="1200" cap="none" spc="0" normalizeH="0" baseline="0" noProof="0" dirty="0" smtClean="0">
                <a:ln>
                  <a:noFill/>
                </a:ln>
                <a:solidFill>
                  <a:schemeClr val="tx1"/>
                </a:solidFill>
                <a:effectLst/>
                <a:uLnTx/>
                <a:uFillTx/>
                <a:latin typeface="Andalus" pitchFamily="2" charset="-78"/>
                <a:cs typeface="Andalus" pitchFamily="2" charset="-78"/>
              </a:rPr>
              <a:t>sono aiutati</a:t>
            </a:r>
          </a:p>
          <a:p>
            <a:pPr marL="0" marR="0" lvl="0" indent="0" algn="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defRPr/>
            </a:pPr>
            <a:r>
              <a:rPr kumimoji="0" lang="it-IT" sz="2800" b="0" i="0" u="none" strike="noStrike" kern="1200" cap="none" spc="0" normalizeH="0" baseline="0" noProof="0" dirty="0" smtClean="0">
                <a:ln>
                  <a:noFill/>
                </a:ln>
                <a:solidFill>
                  <a:schemeClr val="tx1"/>
                </a:solidFill>
                <a:effectLst/>
                <a:uLnTx/>
                <a:uFillTx/>
                <a:latin typeface="Andalus" pitchFamily="2" charset="-78"/>
                <a:cs typeface="Andalus" pitchFamily="2" charset="-78"/>
              </a:rPr>
              <a:t> ad essere protagonisti </a:t>
            </a:r>
          </a:p>
          <a:p>
            <a:pPr marL="0" marR="0" lvl="0" indent="0" algn="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defRPr/>
            </a:pPr>
            <a:r>
              <a:rPr kumimoji="0" lang="it-IT" sz="2800" b="0" i="0" u="none" strike="noStrike" kern="1200" cap="none" spc="0" normalizeH="0" baseline="0" noProof="0" dirty="0" smtClean="0">
                <a:ln>
                  <a:noFill/>
                </a:ln>
                <a:solidFill>
                  <a:schemeClr val="tx1"/>
                </a:solidFill>
                <a:effectLst/>
                <a:uLnTx/>
                <a:uFillTx/>
                <a:latin typeface="Andalus" pitchFamily="2" charset="-78"/>
                <a:cs typeface="Andalus" pitchFamily="2" charset="-78"/>
              </a:rPr>
              <a:t>della loro formazione </a:t>
            </a:r>
          </a:p>
          <a:p>
            <a:pPr marL="0" marR="0" lvl="0" indent="0" algn="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defRPr/>
            </a:pPr>
            <a:r>
              <a:rPr lang="it-IT" sz="2800" dirty="0" smtClean="0">
                <a:latin typeface="Andalus" pitchFamily="2" charset="-78"/>
                <a:cs typeface="Andalus" pitchFamily="2" charset="-78"/>
              </a:rPr>
              <a:t>…</a:t>
            </a:r>
            <a:r>
              <a:rPr kumimoji="0" lang="it-IT" sz="2800" b="0" i="0" u="none" strike="noStrike" kern="1200" cap="none" spc="0" normalizeH="0" baseline="0" noProof="0" dirty="0" smtClean="0">
                <a:ln>
                  <a:noFill/>
                </a:ln>
                <a:solidFill>
                  <a:schemeClr val="tx1"/>
                </a:solidFill>
                <a:effectLst/>
                <a:uLnTx/>
                <a:uFillTx/>
                <a:latin typeface="Andalus" pitchFamily="2" charset="-78"/>
                <a:cs typeface="Andalus" pitchFamily="2" charset="-78"/>
              </a:rPr>
              <a:t>“</a:t>
            </a:r>
            <a:r>
              <a:rPr kumimoji="0" lang="it-IT" sz="2800" b="0" i="1" u="none" strike="noStrike" kern="1200" cap="none" spc="0" normalizeH="0" baseline="0" noProof="0" dirty="0" smtClean="0">
                <a:ln>
                  <a:noFill/>
                </a:ln>
                <a:solidFill>
                  <a:schemeClr val="tx1"/>
                </a:solidFill>
                <a:effectLst/>
                <a:uLnTx/>
                <a:uFillTx/>
                <a:latin typeface="Andalus" pitchFamily="2" charset="-78"/>
                <a:cs typeface="Andalus" pitchFamily="2" charset="-78"/>
              </a:rPr>
              <a:t>imparare-facendo</a:t>
            </a:r>
            <a:r>
              <a:rPr kumimoji="0" lang="it-IT" sz="2800" b="0" i="0" u="none" strike="noStrike" kern="1200" cap="none" spc="0" normalizeH="0" baseline="0" noProof="0" dirty="0" smtClean="0">
                <a:ln>
                  <a:noFill/>
                </a:ln>
                <a:solidFill>
                  <a:schemeClr val="tx1"/>
                </a:solidFill>
                <a:effectLst/>
                <a:uLnTx/>
                <a:uFillTx/>
                <a:latin typeface="Andalus" pitchFamily="2" charset="-78"/>
                <a:cs typeface="Andalus" pitchFamily="2" charset="-78"/>
              </a:rPr>
              <a:t>”. </a:t>
            </a:r>
          </a:p>
          <a:p>
            <a:pPr marL="0"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defRPr/>
            </a:pPr>
            <a:endParaRPr kumimoji="0" lang="it-IT"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defRPr/>
            </a:pPr>
            <a:endParaRPr kumimoji="0" lang="it-IT"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Segnaposto piè di pagina 7"/>
          <p:cNvSpPr>
            <a:spLocks noGrp="1"/>
          </p:cNvSpPr>
          <p:nvPr>
            <p:ph type="ftr" sz="quarter" idx="11"/>
          </p:nvPr>
        </p:nvSpPr>
        <p:spPr>
          <a:xfrm>
            <a:off x="2786050" y="6072206"/>
            <a:ext cx="3233750" cy="565578"/>
          </a:xfrm>
        </p:spPr>
        <p:txBody>
          <a:bodyPr/>
          <a:lstStyle/>
          <a:p>
            <a:r>
              <a:rPr kumimoji="0" lang="it-IT" dirty="0" smtClean="0">
                <a:solidFill>
                  <a:srgbClr val="FFFFFF"/>
                </a:solidFill>
              </a:rPr>
              <a:t>UFFICIO CATECHISTICO DIOCESANO </a:t>
            </a:r>
            <a:r>
              <a:rPr kumimoji="0" lang="it-IT" dirty="0" smtClean="0">
                <a:solidFill>
                  <a:srgbClr val="FFFFFF"/>
                </a:solidFill>
              </a:rPr>
              <a:t>-</a:t>
            </a:r>
            <a:endParaRPr kumimoji="0" lang="en-US" dirty="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kumimoji="0" lang="it-IT" smtClean="0">
                <a:solidFill>
                  <a:schemeClr val="tx2"/>
                </a:solidFill>
              </a:rPr>
              <a:t>UFFICIO CATECHISTICO DIOCESANO - Incontri foraniali per catechisti</a:t>
            </a:r>
            <a:endParaRPr kumimoji="0" lang="en-US" dirty="0">
              <a:solidFill>
                <a:schemeClr val="tx2"/>
              </a:solidFill>
            </a:endParaRPr>
          </a:p>
        </p:txBody>
      </p:sp>
      <p:sp>
        <p:nvSpPr>
          <p:cNvPr id="3" name="Rettangolo 2"/>
          <p:cNvSpPr/>
          <p:nvPr/>
        </p:nvSpPr>
        <p:spPr>
          <a:xfrm>
            <a:off x="899592" y="260648"/>
            <a:ext cx="7344816" cy="2862322"/>
          </a:xfrm>
          <a:prstGeom prst="rect">
            <a:avLst/>
          </a:prstGeom>
        </p:spPr>
        <p:txBody>
          <a:bodyPr wrap="square">
            <a:spAutoFit/>
          </a:bodyPr>
          <a:lstStyle/>
          <a:p>
            <a:pPr algn="ctr"/>
            <a:r>
              <a:rPr lang="it-IT" sz="2400" dirty="0" smtClean="0"/>
              <a:t>Ma l’annuncio del vangelo non può essere dissociato dalla causa dell’uomo, infatti, </a:t>
            </a:r>
            <a:r>
              <a:rPr lang="it-IT" sz="2800" b="1" dirty="0" smtClean="0"/>
              <a:t>l’evangelizzazione deve sempre essere accompagnata dalla promozione umana</a:t>
            </a:r>
            <a:r>
              <a:rPr lang="it-IT" dirty="0" smtClean="0"/>
              <a:t>, </a:t>
            </a:r>
            <a:r>
              <a:rPr lang="it-IT" sz="2400" dirty="0" smtClean="0"/>
              <a:t>dalla solidarietà </a:t>
            </a:r>
            <a:r>
              <a:rPr lang="it-IT" sz="2400" dirty="0" err="1" smtClean="0"/>
              <a:t>ecc…</a:t>
            </a:r>
            <a:r>
              <a:rPr lang="it-IT" sz="2400" dirty="0" smtClean="0"/>
              <a:t> perché non possiamo proclamare che Dio ama l’uomo senza che quest’ultimo possa vivere dignitosamente.</a:t>
            </a:r>
            <a:endParaRPr lang="it-IT" sz="2400" dirty="0"/>
          </a:p>
        </p:txBody>
      </p:sp>
      <p:pic>
        <p:nvPicPr>
          <p:cNvPr id="3074" name="Picture 2" descr="C:\Users\Piera\Desktop\header.jpg"/>
          <p:cNvPicPr>
            <a:picLocks noChangeAspect="1" noChangeArrowheads="1"/>
          </p:cNvPicPr>
          <p:nvPr/>
        </p:nvPicPr>
        <p:blipFill>
          <a:blip r:embed="rId3" cstate="print"/>
          <a:srcRect/>
          <a:stretch>
            <a:fillRect/>
          </a:stretch>
        </p:blipFill>
        <p:spPr bwMode="auto">
          <a:xfrm>
            <a:off x="323528" y="2564904"/>
            <a:ext cx="8477594" cy="367061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kumimoji="0" lang="it-IT" smtClean="0">
                <a:solidFill>
                  <a:schemeClr val="tx2"/>
                </a:solidFill>
              </a:rPr>
              <a:t>UFFICIO CATECHISTICO DIOCESANO - Incontri foraniali per catechisti</a:t>
            </a:r>
            <a:endParaRPr kumimoji="0" lang="en-US" dirty="0">
              <a:solidFill>
                <a:schemeClr val="tx2"/>
              </a:solidFill>
            </a:endParaRPr>
          </a:p>
        </p:txBody>
      </p:sp>
      <p:sp>
        <p:nvSpPr>
          <p:cNvPr id="3" name="Rettangolo 2"/>
          <p:cNvSpPr/>
          <p:nvPr/>
        </p:nvSpPr>
        <p:spPr>
          <a:xfrm>
            <a:off x="0" y="836712"/>
            <a:ext cx="5148064" cy="4832092"/>
          </a:xfrm>
          <a:prstGeom prst="rect">
            <a:avLst/>
          </a:prstGeom>
        </p:spPr>
        <p:txBody>
          <a:bodyPr wrap="square">
            <a:spAutoFit/>
          </a:bodyPr>
          <a:lstStyle/>
          <a:p>
            <a:pPr algn="ctr"/>
            <a:r>
              <a:rPr lang="it-IT" sz="2800" dirty="0" smtClean="0"/>
              <a:t>“la storia della</a:t>
            </a:r>
          </a:p>
          <a:p>
            <a:pPr algn="ctr"/>
            <a:r>
              <a:rPr lang="it-IT" sz="2800" dirty="0" smtClean="0"/>
              <a:t> comunità cristiana </a:t>
            </a:r>
          </a:p>
          <a:p>
            <a:pPr algn="ctr"/>
            <a:r>
              <a:rPr lang="it-IT" sz="2800" dirty="0" smtClean="0"/>
              <a:t>è quella di un’istituzione </a:t>
            </a:r>
          </a:p>
          <a:p>
            <a:pPr algn="ctr"/>
            <a:r>
              <a:rPr lang="it-IT" sz="2800" dirty="0" smtClean="0"/>
              <a:t>che ha avvertito che l’educazione </a:t>
            </a:r>
          </a:p>
          <a:p>
            <a:pPr algn="ctr"/>
            <a:r>
              <a:rPr lang="it-IT" sz="2800" dirty="0" smtClean="0"/>
              <a:t>le apparteneva, </a:t>
            </a:r>
          </a:p>
          <a:p>
            <a:pPr algn="ctr"/>
            <a:r>
              <a:rPr lang="it-IT" sz="2800" dirty="0" smtClean="0"/>
              <a:t>come dimensione imprescindibile </a:t>
            </a:r>
          </a:p>
          <a:p>
            <a:pPr algn="ctr"/>
            <a:r>
              <a:rPr lang="it-IT" sz="2800" dirty="0" smtClean="0"/>
              <a:t>dell’annuncio del vangelo” </a:t>
            </a:r>
          </a:p>
          <a:p>
            <a:pPr algn="ctr"/>
            <a:endParaRPr lang="it-IT" sz="2800" dirty="0" smtClean="0"/>
          </a:p>
          <a:p>
            <a:pPr algn="ctr"/>
            <a:r>
              <a:rPr lang="it-IT" sz="2800" dirty="0" smtClean="0"/>
              <a:t> (La sfida educativa)</a:t>
            </a:r>
            <a:endParaRPr lang="it-IT" sz="2800" dirty="0"/>
          </a:p>
        </p:txBody>
      </p:sp>
      <p:pic>
        <p:nvPicPr>
          <p:cNvPr id="4098" name="Picture 2" descr="C:\Users\Piera\Desktop\gesu_famiglia.jpg"/>
          <p:cNvPicPr>
            <a:picLocks noChangeAspect="1" noChangeArrowheads="1"/>
          </p:cNvPicPr>
          <p:nvPr/>
        </p:nvPicPr>
        <p:blipFill>
          <a:blip r:embed="rId3" cstate="print"/>
          <a:srcRect/>
          <a:stretch>
            <a:fillRect/>
          </a:stretch>
        </p:blipFill>
        <p:spPr bwMode="auto">
          <a:xfrm>
            <a:off x="3887224" y="908720"/>
            <a:ext cx="5797344" cy="4348008"/>
          </a:xfrm>
          <a:prstGeom prst="rect">
            <a:avLst/>
          </a:prstGeom>
          <a:noFill/>
          <a:effectLst>
            <a:softEdge rad="635000"/>
          </a:effectLst>
        </p:spPr>
      </p:pic>
    </p:spTree>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4067944" y="332656"/>
            <a:ext cx="4608512" cy="5688632"/>
          </a:xfrm>
        </p:spPr>
        <p:txBody>
          <a:bodyPr>
            <a:normAutofit/>
          </a:bodyPr>
          <a:lstStyle/>
          <a:p>
            <a:r>
              <a:rPr lang="it-IT" dirty="0" smtClean="0">
                <a:solidFill>
                  <a:schemeClr val="accent4">
                    <a:lumMod val="75000"/>
                  </a:schemeClr>
                </a:solidFill>
              </a:rPr>
              <a:t>Come parlare di fede in un società dominata dal pensiero razionale? </a:t>
            </a:r>
          </a:p>
          <a:p>
            <a:endParaRPr lang="it-IT" dirty="0" smtClean="0"/>
          </a:p>
          <a:p>
            <a:endParaRPr lang="it-IT" dirty="0" smtClean="0"/>
          </a:p>
          <a:p>
            <a:r>
              <a:rPr lang="it-IT" dirty="0" smtClean="0"/>
              <a:t>Che ascolto può trovare un invito all’abbandono fiducioso della fede in un mondo altamente tecnicizzato e consumistico? </a:t>
            </a:r>
          </a:p>
          <a:p>
            <a:endParaRPr lang="it-IT" dirty="0"/>
          </a:p>
        </p:txBody>
      </p:sp>
      <p:sp>
        <p:nvSpPr>
          <p:cNvPr id="73730" name="AutoShape 2" descr="http://giovanidelmaestrogesu.files.wordpress.com/2011/03/riflettiamo.jpg"/>
          <p:cNvSpPr>
            <a:spLocks noChangeAspect="1" noChangeArrowheads="1"/>
          </p:cNvSpPr>
          <p:nvPr/>
        </p:nvSpPr>
        <p:spPr bwMode="auto">
          <a:xfrm>
            <a:off x="155575" y="-1927225"/>
            <a:ext cx="3581400" cy="40195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3731" name="Picture 3" descr="C:\Users\Piera\Desktop\riflettiamo.jpg"/>
          <p:cNvPicPr>
            <a:picLocks noChangeAspect="1" noChangeArrowheads="1"/>
          </p:cNvPicPr>
          <p:nvPr/>
        </p:nvPicPr>
        <p:blipFill>
          <a:blip r:embed="rId3" cstate="print"/>
          <a:srcRect/>
          <a:stretch>
            <a:fillRect/>
          </a:stretch>
        </p:blipFill>
        <p:spPr bwMode="auto">
          <a:xfrm>
            <a:off x="0" y="1565025"/>
            <a:ext cx="4716016" cy="5292975"/>
          </a:xfrm>
          <a:prstGeom prst="rect">
            <a:avLst/>
          </a:prstGeom>
          <a:noFill/>
          <a:effectLst>
            <a:softEdge rad="635000"/>
          </a:effectLst>
        </p:spPr>
      </p:pic>
    </p:spTree>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2987824" y="1052736"/>
            <a:ext cx="5256584" cy="3600400"/>
          </a:xfrm>
        </p:spPr>
        <p:txBody>
          <a:bodyPr>
            <a:normAutofit/>
          </a:bodyPr>
          <a:lstStyle/>
          <a:p>
            <a:r>
              <a:rPr lang="it-IT" dirty="0" smtClean="0"/>
              <a:t>La situazione attuale di secolarizzazione lancia tali sfide all’azione della chiesa che appare necessario reimpostare essenzialmente la missione stessa della Chiesa e dare risposte a domande di fondo:</a:t>
            </a:r>
            <a:endParaRPr lang="it-IT" dirty="0"/>
          </a:p>
        </p:txBody>
      </p:sp>
      <p:pic>
        <p:nvPicPr>
          <p:cNvPr id="71682" name="Picture 2" descr="C:\Users\Piera\Desktop\sfide.jpg"/>
          <p:cNvPicPr>
            <a:picLocks noChangeAspect="1" noChangeArrowheads="1"/>
          </p:cNvPicPr>
          <p:nvPr/>
        </p:nvPicPr>
        <p:blipFill>
          <a:blip r:embed="rId3" cstate="print"/>
          <a:srcRect/>
          <a:stretch>
            <a:fillRect/>
          </a:stretch>
        </p:blipFill>
        <p:spPr bwMode="auto">
          <a:xfrm>
            <a:off x="179512" y="1484784"/>
            <a:ext cx="2952328" cy="2952328"/>
          </a:xfrm>
          <a:prstGeom prst="rect">
            <a:avLst/>
          </a:prstGeom>
          <a:noFill/>
          <a:effectLst>
            <a:softEdge rad="127000"/>
          </a:effectLst>
        </p:spPr>
      </p:pic>
    </p:spTree>
  </p:cSld>
  <p:clrMapOvr>
    <a:masterClrMapping/>
  </p:clrMapOvr>
  <p:transition>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0" y="260648"/>
            <a:ext cx="8316416" cy="4823650"/>
          </a:xfrm>
        </p:spPr>
        <p:txBody>
          <a:bodyPr>
            <a:normAutofit/>
          </a:bodyPr>
          <a:lstStyle/>
          <a:p>
            <a:r>
              <a:rPr lang="it-IT" dirty="0" smtClean="0">
                <a:solidFill>
                  <a:srgbClr val="C00000"/>
                </a:solidFill>
              </a:rPr>
              <a:t>quali prospettive di efficacia ha oggi l’azione ecclesiale? </a:t>
            </a:r>
          </a:p>
          <a:p>
            <a:r>
              <a:rPr lang="it-IT" dirty="0" smtClean="0">
                <a:solidFill>
                  <a:schemeClr val="accent4">
                    <a:lumMod val="50000"/>
                  </a:schemeClr>
                </a:solidFill>
              </a:rPr>
              <a:t>In cosa consiste propriamente il compito della chiesa nel mondo d’oggi? </a:t>
            </a:r>
          </a:p>
          <a:p>
            <a:r>
              <a:rPr lang="it-IT" dirty="0" smtClean="0"/>
              <a:t>Quale Chiesa dobbiamo costruire se vogliamo davvero superare la crisi di credibilità del cristianesimo e riuscire nell’opera di evangelizzazione? </a:t>
            </a:r>
          </a:p>
        </p:txBody>
      </p:sp>
      <p:pic>
        <p:nvPicPr>
          <p:cNvPr id="5" name="Picture 3" descr="C:\Users\Piera\Desktop\riflettiamo.jpg"/>
          <p:cNvPicPr>
            <a:picLocks noChangeAspect="1" noChangeArrowheads="1"/>
          </p:cNvPicPr>
          <p:nvPr/>
        </p:nvPicPr>
        <p:blipFill>
          <a:blip r:embed="rId3" cstate="print"/>
          <a:srcRect/>
          <a:stretch>
            <a:fillRect/>
          </a:stretch>
        </p:blipFill>
        <p:spPr bwMode="auto">
          <a:xfrm>
            <a:off x="5712728" y="3429000"/>
            <a:ext cx="3431272" cy="3851055"/>
          </a:xfrm>
          <a:prstGeom prst="rect">
            <a:avLst/>
          </a:prstGeom>
          <a:noFill/>
          <a:effectLst>
            <a:softEdge rad="635000"/>
          </a:effectLst>
        </p:spPr>
      </p:pic>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107504" y="692696"/>
            <a:ext cx="8964488" cy="5112568"/>
          </a:xfrm>
        </p:spPr>
        <p:txBody>
          <a:bodyPr>
            <a:normAutofit/>
          </a:bodyPr>
          <a:lstStyle/>
          <a:p>
            <a:r>
              <a:rPr lang="it-IT" dirty="0" smtClean="0">
                <a:solidFill>
                  <a:srgbClr val="002060"/>
                </a:solidFill>
              </a:rPr>
              <a:t>Il compito di evangelizzazione si trova così di fronte a nuove sfide, che mettono in discussione pratiche consolidate, indeboliscono percorsi abituali e ormai standardizzati; in una parola, obbligano la Chiesa ad interrogarsi in modo nuovo sul senso delle sue azioni di annuncio  di trasmissione della fede”</a:t>
            </a:r>
          </a:p>
          <a:p>
            <a:r>
              <a:rPr lang="it-IT" dirty="0" smtClean="0"/>
              <a:t> (</a:t>
            </a:r>
            <a:r>
              <a:rPr lang="it-IT" sz="2000" dirty="0" err="1" smtClean="0"/>
              <a:t>Lineamenta</a:t>
            </a:r>
            <a:r>
              <a:rPr lang="it-IT" sz="2000" dirty="0" smtClean="0"/>
              <a:t> del sinodo dei vescovi sulla N.E.)</a:t>
            </a:r>
          </a:p>
          <a:p>
            <a:r>
              <a:rPr lang="it-IT" sz="2000" dirty="0" smtClean="0"/>
              <a:t> </a:t>
            </a:r>
          </a:p>
          <a:p>
            <a:endParaRPr lang="it-IT" dirty="0"/>
          </a:p>
        </p:txBody>
      </p:sp>
      <p:pic>
        <p:nvPicPr>
          <p:cNvPr id="65537" name="Picture 1" descr="C:\Users\Piera\Desktop\EVANGO001.jpg"/>
          <p:cNvPicPr>
            <a:picLocks noChangeAspect="1" noChangeArrowheads="1"/>
          </p:cNvPicPr>
          <p:nvPr/>
        </p:nvPicPr>
        <p:blipFill>
          <a:blip r:embed="rId3" cstate="print"/>
          <a:srcRect/>
          <a:stretch>
            <a:fillRect/>
          </a:stretch>
        </p:blipFill>
        <p:spPr bwMode="auto">
          <a:xfrm>
            <a:off x="4699000" y="3175000"/>
            <a:ext cx="4445000" cy="3683000"/>
          </a:xfrm>
          <a:prstGeom prst="rect">
            <a:avLst/>
          </a:prstGeom>
          <a:noFill/>
          <a:effectLst>
            <a:softEdge rad="635000"/>
          </a:effectLst>
        </p:spPr>
      </p:pic>
    </p:spTree>
  </p:cSld>
  <p:clrMapOvr>
    <a:masterClrMapping/>
  </p:clrMapOvr>
  <p:transition>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371600"/>
            <a:ext cx="8400110" cy="2561456"/>
          </a:xfrm>
          <a:solidFill>
            <a:srgbClr val="92D050"/>
          </a:solidFill>
          <a:effectLst>
            <a:innerShdw blurRad="63500" dist="50800" dir="8100000">
              <a:prstClr val="black">
                <a:alpha val="50000"/>
              </a:prstClr>
            </a:innerShdw>
          </a:effectLst>
        </p:spPr>
        <p:txBody>
          <a:bodyPr>
            <a:noAutofit/>
          </a:bodyPr>
          <a:lstStyle/>
          <a:p>
            <a:pPr lvl="0"/>
            <a:r>
              <a:rPr lang="it-IT" dirty="0" smtClean="0">
                <a:solidFill>
                  <a:srgbClr val="FF0000"/>
                </a:solidFill>
                <a:latin typeface="Carolingia" pitchFamily="2" charset="0"/>
              </a:rPr>
              <a:t>3.  La “nuova” evangelizzazione</a:t>
            </a:r>
            <a:br>
              <a:rPr lang="it-IT" dirty="0" smtClean="0">
                <a:solidFill>
                  <a:srgbClr val="FF0000"/>
                </a:solidFill>
                <a:latin typeface="Carolingia" pitchFamily="2" charset="0"/>
              </a:rPr>
            </a:br>
            <a:endParaRPr lang="it-IT" dirty="0">
              <a:solidFill>
                <a:srgbClr val="FF0000"/>
              </a:solidFill>
              <a:latin typeface="Carolingia" pitchFamily="2" charset="0"/>
            </a:endParaRPr>
          </a:p>
        </p:txBody>
      </p:sp>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descr="C:\Users\Piera\Desktop\manifesto_06.jpg"/>
          <p:cNvPicPr>
            <a:picLocks noChangeAspect="1" noChangeArrowheads="1"/>
          </p:cNvPicPr>
          <p:nvPr/>
        </p:nvPicPr>
        <p:blipFill>
          <a:blip r:embed="rId3" cstate="print"/>
          <a:srcRect/>
          <a:stretch>
            <a:fillRect/>
          </a:stretch>
        </p:blipFill>
        <p:spPr bwMode="auto">
          <a:xfrm>
            <a:off x="2339752" y="1046770"/>
            <a:ext cx="7056785" cy="5108129"/>
          </a:xfrm>
          <a:prstGeom prst="rect">
            <a:avLst/>
          </a:prstGeom>
          <a:noFill/>
          <a:effectLst>
            <a:softEdge rad="317500"/>
          </a:effectLst>
        </p:spPr>
      </p:pic>
      <p:sp>
        <p:nvSpPr>
          <p:cNvPr id="2" name="Segnaposto piè di pagina 1"/>
          <p:cNvSpPr>
            <a:spLocks noGrp="1"/>
          </p:cNvSpPr>
          <p:nvPr>
            <p:ph type="ftr" sz="quarter" idx="11"/>
          </p:nvPr>
        </p:nvSpPr>
        <p:spPr/>
        <p:txBody>
          <a:bodyPr/>
          <a:lstStyle/>
          <a:p>
            <a:r>
              <a:rPr kumimoji="0" lang="it-IT" smtClean="0">
                <a:solidFill>
                  <a:schemeClr val="tx2"/>
                </a:solidFill>
              </a:rPr>
              <a:t>UFFICIO CATECHISTICO DIOCESANO - Incontri foraniali per catechisti</a:t>
            </a:r>
            <a:endParaRPr kumimoji="0" lang="en-US" dirty="0">
              <a:solidFill>
                <a:schemeClr val="tx2"/>
              </a:solidFill>
            </a:endParaRPr>
          </a:p>
        </p:txBody>
      </p:sp>
      <p:sp>
        <p:nvSpPr>
          <p:cNvPr id="3" name="Rettangolo 2"/>
          <p:cNvSpPr/>
          <p:nvPr/>
        </p:nvSpPr>
        <p:spPr>
          <a:xfrm>
            <a:off x="0" y="908720"/>
            <a:ext cx="5598368" cy="3539430"/>
          </a:xfrm>
          <a:prstGeom prst="rect">
            <a:avLst/>
          </a:prstGeom>
        </p:spPr>
        <p:txBody>
          <a:bodyPr wrap="square">
            <a:spAutoFit/>
          </a:bodyPr>
          <a:lstStyle/>
          <a:p>
            <a:pPr algn="ctr"/>
            <a:r>
              <a:rPr lang="it-IT" sz="3200" dirty="0" smtClean="0"/>
              <a:t>&lt;&lt;</a:t>
            </a:r>
            <a:r>
              <a:rPr lang="it-IT" sz="3200" i="1" dirty="0" smtClean="0"/>
              <a:t>Caritas </a:t>
            </a:r>
            <a:r>
              <a:rPr lang="it-IT" sz="3200" i="1" dirty="0" err="1" smtClean="0"/>
              <a:t>Christi</a:t>
            </a:r>
            <a:r>
              <a:rPr lang="it-IT" sz="3200" i="1" dirty="0" smtClean="0"/>
              <a:t> </a:t>
            </a:r>
            <a:r>
              <a:rPr lang="it-IT" sz="3200" i="1" dirty="0" err="1" smtClean="0"/>
              <a:t>urget</a:t>
            </a:r>
            <a:r>
              <a:rPr lang="it-IT" sz="3200" i="1" dirty="0" smtClean="0"/>
              <a:t> </a:t>
            </a:r>
            <a:r>
              <a:rPr lang="it-IT" sz="3200" i="1" dirty="0" err="1" smtClean="0"/>
              <a:t>nos</a:t>
            </a:r>
            <a:r>
              <a:rPr lang="it-IT" sz="3200" dirty="0" smtClean="0"/>
              <a:t>&gt;&gt; (2 </a:t>
            </a:r>
            <a:r>
              <a:rPr lang="it-IT" sz="3200" dirty="0" err="1" smtClean="0"/>
              <a:t>Cor</a:t>
            </a:r>
            <a:r>
              <a:rPr lang="it-IT" sz="3200" dirty="0" smtClean="0"/>
              <a:t> 5,14): è l’amore di Cristo che colma i nostri cuori – afferma Benedetto XVI nel </a:t>
            </a:r>
            <a:r>
              <a:rPr lang="it-IT" sz="3200" dirty="0" err="1" smtClean="0"/>
              <a:t>motu</a:t>
            </a:r>
            <a:r>
              <a:rPr lang="it-IT" sz="3200" dirty="0" smtClean="0"/>
              <a:t> proprio </a:t>
            </a:r>
            <a:r>
              <a:rPr lang="it-IT" sz="3200" i="1" dirty="0" smtClean="0"/>
              <a:t>La porta della fede</a:t>
            </a:r>
            <a:r>
              <a:rPr lang="it-IT" sz="3200" dirty="0" smtClean="0"/>
              <a:t> – e ci spinge ad evangelizzare.</a:t>
            </a:r>
            <a:endParaRPr lang="it-IT" sz="3200" dirty="0"/>
          </a:p>
        </p:txBody>
      </p:sp>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6357950" y="0"/>
            <a:ext cx="2786050" cy="6858000"/>
          </a:xfrm>
        </p:spPr>
        <p:txBody>
          <a:bodyPr>
            <a:normAutofit/>
          </a:bodyPr>
          <a:lstStyle/>
          <a:p>
            <a:endParaRPr lang="it-IT" dirty="0" smtClean="0"/>
          </a:p>
          <a:p>
            <a:endParaRPr lang="it-IT" dirty="0" smtClean="0"/>
          </a:p>
          <a:p>
            <a:r>
              <a:rPr lang="it-IT" dirty="0" smtClean="0">
                <a:solidFill>
                  <a:srgbClr val="002060"/>
                </a:solidFill>
              </a:rPr>
              <a:t>Gesù Cristo col suo amore attira a sé gli uomini e convoca in ogni tempo la Chiesa </a:t>
            </a:r>
            <a:r>
              <a:rPr lang="it-IT" sz="2600" dirty="0" smtClean="0">
                <a:solidFill>
                  <a:srgbClr val="002060"/>
                </a:solidFill>
              </a:rPr>
              <a:t>affidandole </a:t>
            </a:r>
            <a:r>
              <a:rPr lang="it-IT" dirty="0" smtClean="0">
                <a:solidFill>
                  <a:srgbClr val="002060"/>
                </a:solidFill>
              </a:rPr>
              <a:t>l’annuncio del vangelo come un mandato sempre nuovo</a:t>
            </a:r>
            <a:r>
              <a:rPr lang="it-IT" dirty="0" smtClean="0"/>
              <a:t>. </a:t>
            </a:r>
            <a:endParaRPr lang="it-IT" dirty="0"/>
          </a:p>
        </p:txBody>
      </p:sp>
      <p:pic>
        <p:nvPicPr>
          <p:cNvPr id="59393" name="Picture 1" descr="C:\Users\Piera\Desktop\200809240842_04-Duccio_apostoli1.jpg"/>
          <p:cNvPicPr>
            <a:picLocks noChangeAspect="1" noChangeArrowheads="1"/>
          </p:cNvPicPr>
          <p:nvPr/>
        </p:nvPicPr>
        <p:blipFill>
          <a:blip r:embed="rId3" cstate="print"/>
          <a:srcRect/>
          <a:stretch>
            <a:fillRect/>
          </a:stretch>
        </p:blipFill>
        <p:spPr bwMode="auto">
          <a:xfrm>
            <a:off x="0" y="1142984"/>
            <a:ext cx="5777569" cy="3937015"/>
          </a:xfrm>
          <a:prstGeom prst="rect">
            <a:avLst/>
          </a:prstGeom>
          <a:noFill/>
        </p:spPr>
      </p:pic>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1371600" y="1052736"/>
            <a:ext cx="6400800" cy="4031562"/>
          </a:xfrm>
        </p:spPr>
        <p:txBody>
          <a:bodyPr>
            <a:normAutofit/>
          </a:bodyPr>
          <a:lstStyle/>
          <a:p>
            <a:r>
              <a:rPr lang="it-IT" sz="6000" dirty="0" smtClean="0">
                <a:solidFill>
                  <a:schemeClr val="bg1"/>
                </a:solidFill>
                <a:latin typeface="Carolingia" pitchFamily="2" charset="0"/>
              </a:rPr>
              <a:t>“nuova evangelizzazione”: </a:t>
            </a:r>
          </a:p>
          <a:p>
            <a:r>
              <a:rPr lang="it-IT" dirty="0" smtClean="0"/>
              <a:t>termine abbastanza diffuso ma nonostante ciò sembra un termine apparso di recente nella nostra riflessione pastorale</a:t>
            </a:r>
            <a:endParaRPr lang="it-IT" dirty="0"/>
          </a:p>
        </p:txBody>
      </p:sp>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404664"/>
            <a:ext cx="8280920" cy="5328592"/>
          </a:xfrm>
        </p:spPr>
        <p:txBody>
          <a:bodyPr>
            <a:normAutofit/>
          </a:bodyPr>
          <a:lstStyle/>
          <a:p>
            <a:r>
              <a:rPr lang="it-IT" sz="4000" dirty="0" smtClean="0">
                <a:solidFill>
                  <a:srgbClr val="002060"/>
                </a:solidFill>
                <a:latin typeface="Algerian" pitchFamily="82" charset="0"/>
              </a:rPr>
              <a:t>LABORATORIO</a:t>
            </a:r>
            <a:r>
              <a:rPr lang="it-IT" sz="4000" dirty="0" smtClean="0">
                <a:latin typeface="Algerian" pitchFamily="82" charset="0"/>
              </a:rPr>
              <a:t> </a:t>
            </a:r>
            <a:r>
              <a:rPr lang="it-IT" dirty="0" smtClean="0"/>
              <a:t>            </a:t>
            </a:r>
            <a:r>
              <a:rPr lang="it-IT" sz="3600" b="1" dirty="0" smtClean="0">
                <a:solidFill>
                  <a:srgbClr val="0070C0"/>
                </a:solidFill>
                <a:latin typeface="Algerian" pitchFamily="82" charset="0"/>
              </a:rPr>
              <a:t>tre tappe:</a:t>
            </a:r>
          </a:p>
          <a:p>
            <a:endParaRPr lang="it-IT" dirty="0" smtClean="0"/>
          </a:p>
          <a:p>
            <a:pPr marL="514350" indent="-514350">
              <a:buAutoNum type="arabicPeriod"/>
            </a:pPr>
            <a:r>
              <a:rPr lang="it-IT" dirty="0" smtClean="0">
                <a:solidFill>
                  <a:srgbClr val="0070C0"/>
                </a:solidFill>
              </a:rPr>
              <a:t>Fase Espressiva </a:t>
            </a:r>
            <a:r>
              <a:rPr lang="it-IT" dirty="0" smtClean="0"/>
              <a:t>(10-15 minuti circa);</a:t>
            </a:r>
          </a:p>
          <a:p>
            <a:pPr marL="514350" indent="-514350">
              <a:buAutoNum type="arabicPeriod"/>
            </a:pPr>
            <a:endParaRPr lang="it-IT" dirty="0" smtClean="0"/>
          </a:p>
          <a:p>
            <a:r>
              <a:rPr lang="it-IT" dirty="0" smtClean="0"/>
              <a:t>2</a:t>
            </a:r>
            <a:r>
              <a:rPr lang="it-IT" dirty="0" smtClean="0">
                <a:solidFill>
                  <a:srgbClr val="FFFF00"/>
                </a:solidFill>
              </a:rPr>
              <a:t>. </a:t>
            </a:r>
            <a:r>
              <a:rPr lang="it-IT" dirty="0" smtClean="0">
                <a:solidFill>
                  <a:srgbClr val="0070C0"/>
                </a:solidFill>
              </a:rPr>
              <a:t>Fase Informativa </a:t>
            </a:r>
            <a:r>
              <a:rPr lang="it-IT" dirty="0" smtClean="0"/>
              <a:t>(20-30 minuti circa);</a:t>
            </a:r>
          </a:p>
          <a:p>
            <a:endParaRPr lang="it-IT" dirty="0" smtClean="0"/>
          </a:p>
          <a:p>
            <a:r>
              <a:rPr lang="it-IT" dirty="0" smtClean="0"/>
              <a:t>3. </a:t>
            </a:r>
            <a:r>
              <a:rPr lang="it-IT" dirty="0" smtClean="0">
                <a:solidFill>
                  <a:srgbClr val="0070C0"/>
                </a:solidFill>
              </a:rPr>
              <a:t>Fase </a:t>
            </a:r>
            <a:r>
              <a:rPr lang="it-IT" dirty="0" err="1" smtClean="0">
                <a:solidFill>
                  <a:srgbClr val="0070C0"/>
                </a:solidFill>
              </a:rPr>
              <a:t>Riespressiva</a:t>
            </a:r>
            <a:r>
              <a:rPr lang="it-IT" dirty="0" smtClean="0">
                <a:solidFill>
                  <a:srgbClr val="0070C0"/>
                </a:solidFill>
              </a:rPr>
              <a:t> </a:t>
            </a:r>
            <a:r>
              <a:rPr lang="it-IT" dirty="0" smtClean="0"/>
              <a:t>(10-15 per gruppo);</a:t>
            </a:r>
          </a:p>
          <a:p>
            <a:r>
              <a:rPr lang="it-IT" dirty="0" smtClean="0"/>
              <a:t> </a:t>
            </a:r>
          </a:p>
          <a:p>
            <a:endParaRPr lang="it-IT" dirty="0"/>
          </a:p>
        </p:txBody>
      </p:sp>
      <p:cxnSp>
        <p:nvCxnSpPr>
          <p:cNvPr id="5" name="Connettore 2 4"/>
          <p:cNvCxnSpPr/>
          <p:nvPr/>
        </p:nvCxnSpPr>
        <p:spPr>
          <a:xfrm>
            <a:off x="4788024" y="764704"/>
            <a:ext cx="432048" cy="0"/>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386" name="Picture 2" descr="C:\Users\Piera\Desktop\ITP.gif"/>
          <p:cNvPicPr>
            <a:picLocks noChangeAspect="1" noChangeArrowheads="1"/>
          </p:cNvPicPr>
          <p:nvPr/>
        </p:nvPicPr>
        <p:blipFill>
          <a:blip r:embed="rId3" cstate="print"/>
          <a:srcRect/>
          <a:stretch>
            <a:fillRect/>
          </a:stretch>
        </p:blipFill>
        <p:spPr bwMode="auto">
          <a:xfrm>
            <a:off x="0" y="3761777"/>
            <a:ext cx="3923928" cy="3096224"/>
          </a:xfrm>
          <a:prstGeom prst="rect">
            <a:avLst/>
          </a:prstGeom>
          <a:noFill/>
          <a:effectLst>
            <a:softEdge rad="6350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Scale>
                                      <p:cBhvr>
                                        <p:cTn id="1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2" end="2"/>
                                            </p:txEl>
                                          </p:spTgt>
                                        </p:tgtEl>
                                        <p:attrNameLst>
                                          <p:attrName>ppt_x</p:attrName>
                                          <p:attrName>ppt_y</p:attrName>
                                        </p:attrNameLst>
                                      </p:cBhvr>
                                    </p:animMotion>
                                    <p:animEffect transition="in" filter="fade">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Scale>
                                      <p:cBhvr>
                                        <p:cTn id="24"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xEl>
                                              <p:pRg st="4" end="4"/>
                                            </p:txEl>
                                          </p:spTgt>
                                        </p:tgtEl>
                                        <p:attrNameLst>
                                          <p:attrName>ppt_x</p:attrName>
                                          <p:attrName>ppt_y</p:attrName>
                                        </p:attrNameLst>
                                      </p:cBhvr>
                                    </p:animMotion>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Scale>
                                      <p:cBhvr>
                                        <p:cTn id="31"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
                                            <p:txEl>
                                              <p:pRg st="6" end="6"/>
                                            </p:txEl>
                                          </p:spTgt>
                                        </p:tgtEl>
                                        <p:attrNameLst>
                                          <p:attrName>ppt_x</p:attrName>
                                          <p:attrName>ppt_y</p:attrName>
                                        </p:attrNameLst>
                                      </p:cBhvr>
                                    </p:animMotion>
                                    <p:animEffect transition="in" filter="fade">
                                      <p:cBhvr>
                                        <p:cTn id="3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iera\Desktop\download.aspx.jpg"/>
          <p:cNvPicPr>
            <a:picLocks noChangeAspect="1" noChangeArrowheads="1"/>
          </p:cNvPicPr>
          <p:nvPr/>
        </p:nvPicPr>
        <p:blipFill>
          <a:blip r:embed="rId3" cstate="print"/>
          <a:srcRect/>
          <a:stretch>
            <a:fillRect/>
          </a:stretch>
        </p:blipFill>
        <p:spPr bwMode="auto">
          <a:xfrm>
            <a:off x="5580112" y="620688"/>
            <a:ext cx="3856886" cy="4660404"/>
          </a:xfrm>
          <a:prstGeom prst="rect">
            <a:avLst/>
          </a:prstGeom>
          <a:noFill/>
          <a:effectLst>
            <a:softEdge rad="635000"/>
          </a:effectLst>
        </p:spPr>
      </p:pic>
      <p:sp>
        <p:nvSpPr>
          <p:cNvPr id="2" name="Titolo 1"/>
          <p:cNvSpPr>
            <a:spLocks noGrp="1"/>
          </p:cNvSpPr>
          <p:nvPr>
            <p:ph type="ctrTitle"/>
          </p:nvPr>
        </p:nvSpPr>
        <p:spPr>
          <a:xfrm>
            <a:off x="142844" y="428604"/>
            <a:ext cx="7572428" cy="1448240"/>
          </a:xfrm>
          <a:ln>
            <a:solidFill>
              <a:srgbClr val="0070C0"/>
            </a:solidFill>
          </a:ln>
        </p:spPr>
        <p:txBody>
          <a:bodyPr>
            <a:noAutofit/>
          </a:bodyPr>
          <a:lstStyle/>
          <a:p>
            <a:r>
              <a:rPr lang="it-IT" sz="2800" dirty="0" smtClean="0">
                <a:solidFill>
                  <a:schemeClr val="bg1"/>
                </a:solidFill>
                <a:latin typeface="Algerian" pitchFamily="82" charset="0"/>
              </a:rPr>
              <a:t>Giovanni Paolo II lo introdusse nel suo Magistero, rivolgendosi così ai vescovi dell’America Latina già nel 1983:</a:t>
            </a:r>
            <a:endParaRPr lang="it-IT" sz="2800" dirty="0">
              <a:solidFill>
                <a:schemeClr val="bg1"/>
              </a:solidFill>
              <a:latin typeface="Algerian" pitchFamily="82" charset="0"/>
            </a:endParaRPr>
          </a:p>
        </p:txBody>
      </p:sp>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395536" y="2348880"/>
            <a:ext cx="5832648" cy="3960440"/>
          </a:xfrm>
        </p:spPr>
        <p:txBody>
          <a:bodyPr>
            <a:normAutofit lnSpcReduction="10000"/>
          </a:bodyPr>
          <a:lstStyle/>
          <a:p>
            <a:r>
              <a:rPr lang="it-IT" dirty="0" smtClean="0"/>
              <a:t> </a:t>
            </a:r>
            <a:r>
              <a:rPr lang="it-IT" i="1" dirty="0" smtClean="0"/>
              <a:t>“La commemorazione del mezzo millennio di evangelizzazione avrà il suo pieno significato se sarà un impegno vostro come Vescovi, assieme al vostro Presbiterio e ai vostri fedeli; impegno NON certo di </a:t>
            </a:r>
            <a:r>
              <a:rPr lang="it-IT" i="1" dirty="0" err="1" smtClean="0"/>
              <a:t>rievangelizzazione</a:t>
            </a:r>
            <a:r>
              <a:rPr lang="it-IT" i="1" dirty="0" smtClean="0"/>
              <a:t>, bensì di una “nuova” evangelizzazione. </a:t>
            </a:r>
            <a:r>
              <a:rPr lang="it-IT" b="1" i="1" dirty="0" smtClean="0"/>
              <a:t>Nuova nel suo ardore, nei suoi metodi, nelle sue espressioni</a:t>
            </a:r>
            <a:r>
              <a:rPr lang="it-IT" i="1" dirty="0" smtClean="0"/>
              <a:t>”.</a:t>
            </a:r>
            <a:endParaRPr lang="it-IT" dirty="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iera\Desktop\timthumb.php.jpg"/>
          <p:cNvPicPr>
            <a:picLocks noChangeAspect="1" noChangeArrowheads="1"/>
          </p:cNvPicPr>
          <p:nvPr/>
        </p:nvPicPr>
        <p:blipFill>
          <a:blip r:embed="rId3" cstate="print"/>
          <a:srcRect/>
          <a:stretch>
            <a:fillRect/>
          </a:stretch>
        </p:blipFill>
        <p:spPr bwMode="auto">
          <a:xfrm>
            <a:off x="0" y="1196752"/>
            <a:ext cx="5508104" cy="3648225"/>
          </a:xfrm>
          <a:prstGeom prst="rect">
            <a:avLst/>
          </a:prstGeom>
          <a:noFill/>
          <a:effectLst>
            <a:softEdge rad="317500"/>
          </a:effectLst>
        </p:spPr>
      </p:pic>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3671392" y="620688"/>
            <a:ext cx="5472608" cy="5112568"/>
          </a:xfrm>
        </p:spPr>
        <p:txBody>
          <a:bodyPr>
            <a:normAutofit/>
          </a:bodyPr>
          <a:lstStyle/>
          <a:p>
            <a:r>
              <a:rPr lang="it-IT" dirty="0" smtClean="0"/>
              <a:t>Non siamo chiamati a rifare qualcosa che è già stata fatta.</a:t>
            </a:r>
          </a:p>
          <a:p>
            <a:r>
              <a:rPr lang="it-IT" dirty="0" smtClean="0"/>
              <a:t>Non è un fare duplicati della prima evangelizzazione ma è il coraggio </a:t>
            </a:r>
            <a:r>
              <a:rPr lang="it-IT" dirty="0" smtClean="0">
                <a:solidFill>
                  <a:srgbClr val="7030A0"/>
                </a:solidFill>
              </a:rPr>
              <a:t>di </a:t>
            </a:r>
            <a:r>
              <a:rPr lang="it-IT" sz="3600" b="1" dirty="0" smtClean="0">
                <a:solidFill>
                  <a:srgbClr val="7030A0"/>
                </a:solidFill>
              </a:rPr>
              <a:t>osare sentieri </a:t>
            </a:r>
            <a:r>
              <a:rPr lang="it-IT" sz="3600" b="1" dirty="0" smtClean="0"/>
              <a:t>nuovi</a:t>
            </a:r>
            <a:r>
              <a:rPr lang="it-IT" dirty="0" smtClean="0"/>
              <a:t>, dinanzi ai cambiamenti dentro i quali, come Chiesa, viviamo e dentro i quali siamo chiamati a vivere l’annuncio del vangelo.</a:t>
            </a:r>
            <a:endParaRPr lang="it-IT"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0" y="0"/>
            <a:ext cx="9144000" cy="3212976"/>
          </a:xfrm>
        </p:spPr>
        <p:txBody>
          <a:bodyPr>
            <a:normAutofit/>
          </a:bodyPr>
          <a:lstStyle/>
          <a:p>
            <a:r>
              <a:rPr lang="it-IT" dirty="0" smtClean="0">
                <a:solidFill>
                  <a:schemeClr val="accent4">
                    <a:lumMod val="75000"/>
                  </a:schemeClr>
                </a:solidFill>
              </a:rPr>
              <a:t>Come Chiesa siamo chiamati a fare uno sforzo di rinnovamento per poter essere all’altezza delle sfide che giungono dal contesto sociale in cui viviamo e per rispondere a queste sfide, la Chiesa non si può rassegnare o ripiegare su se stessa ma deve alzare lo sguardo e </a:t>
            </a:r>
            <a:r>
              <a:rPr lang="it-IT" i="1" dirty="0" smtClean="0">
                <a:solidFill>
                  <a:schemeClr val="accent4">
                    <a:lumMod val="75000"/>
                  </a:schemeClr>
                </a:solidFill>
              </a:rPr>
              <a:t>sulla Sua parola gettare le reti</a:t>
            </a:r>
            <a:r>
              <a:rPr lang="it-IT" dirty="0" smtClean="0">
                <a:solidFill>
                  <a:schemeClr val="accent4">
                    <a:lumMod val="75000"/>
                  </a:schemeClr>
                </a:solidFill>
              </a:rPr>
              <a:t> sul mare vasto del mondo:</a:t>
            </a:r>
            <a:endParaRPr lang="it-IT" dirty="0">
              <a:solidFill>
                <a:schemeClr val="accent4">
                  <a:lumMod val="75000"/>
                </a:schemeClr>
              </a:solidFill>
            </a:endParaRPr>
          </a:p>
        </p:txBody>
      </p:sp>
      <p:pic>
        <p:nvPicPr>
          <p:cNvPr id="49155" name="Picture 3" descr="C:\Users\Piera\Desktop\entrare-in-rete-colored.jpg"/>
          <p:cNvPicPr>
            <a:picLocks noChangeAspect="1" noChangeArrowheads="1"/>
          </p:cNvPicPr>
          <p:nvPr/>
        </p:nvPicPr>
        <p:blipFill>
          <a:blip r:embed="rId3" cstate="print"/>
          <a:srcRect/>
          <a:stretch>
            <a:fillRect/>
          </a:stretch>
        </p:blipFill>
        <p:spPr bwMode="auto">
          <a:xfrm>
            <a:off x="2357422" y="3009680"/>
            <a:ext cx="4402511" cy="317130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052736"/>
            <a:ext cx="8229600" cy="4133056"/>
          </a:xfrm>
          <a:ln w="76200">
            <a:solidFill>
              <a:srgbClr val="002060"/>
            </a:solidFill>
          </a:ln>
          <a:effectLst>
            <a:glow rad="228600">
              <a:schemeClr val="accent6">
                <a:satMod val="175000"/>
                <a:alpha val="40000"/>
              </a:schemeClr>
            </a:glow>
          </a:effectLst>
          <a:scene3d>
            <a:camera prst="isometricOffAxis2Left"/>
            <a:lightRig rig="soft" dir="t">
              <a:rot lat="0" lon="0" rev="17220000"/>
            </a:lightRig>
          </a:scene3d>
          <a:sp3d>
            <a:bevelT w="101600" prst="riblet"/>
          </a:sp3d>
        </p:spPr>
        <p:txBody>
          <a:bodyPr vert="horz">
            <a:normAutofit/>
            <a:scene3d>
              <a:camera prst="orthographicFront"/>
              <a:lightRig rig="soft" dir="t">
                <a:rot lat="0" lon="0" rev="17220000"/>
              </a:lightRig>
            </a:scene3d>
            <a:sp3d prstMaterial="softEdge">
              <a:bevelT w="38100" h="38100"/>
            </a:sp3d>
          </a:bodyPr>
          <a:lstStyle/>
          <a:p>
            <a:r>
              <a:rPr lang="it-IT" dirty="0" smtClean="0">
                <a:solidFill>
                  <a:schemeClr val="tx1"/>
                </a:solidFill>
                <a:latin typeface="Carolingia" pitchFamily="2" charset="0"/>
              </a:rPr>
              <a:t>l’impegno è </a:t>
            </a:r>
            <a:br>
              <a:rPr lang="it-IT" dirty="0" smtClean="0">
                <a:solidFill>
                  <a:schemeClr val="tx1"/>
                </a:solidFill>
                <a:latin typeface="Carolingia" pitchFamily="2" charset="0"/>
              </a:rPr>
            </a:br>
            <a:r>
              <a:rPr lang="it-IT" dirty="0" smtClean="0">
                <a:solidFill>
                  <a:schemeClr val="tx1"/>
                </a:solidFill>
                <a:latin typeface="Carolingia" pitchFamily="2" charset="0"/>
              </a:rPr>
              <a:t>quello di sempre </a:t>
            </a:r>
            <a:br>
              <a:rPr lang="it-IT" dirty="0" smtClean="0">
                <a:solidFill>
                  <a:schemeClr val="tx1"/>
                </a:solidFill>
                <a:latin typeface="Carolingia" pitchFamily="2" charset="0"/>
              </a:rPr>
            </a:br>
            <a:r>
              <a:rPr lang="it-IT" dirty="0" smtClean="0">
                <a:solidFill>
                  <a:schemeClr val="tx1"/>
                </a:solidFill>
                <a:latin typeface="Carolingia" pitchFamily="2" charset="0"/>
              </a:rPr>
              <a:t>ma in un epoca di cambiamento diventa (deve diventare!!!)</a:t>
            </a:r>
            <a:br>
              <a:rPr lang="it-IT" dirty="0" smtClean="0">
                <a:solidFill>
                  <a:schemeClr val="tx1"/>
                </a:solidFill>
                <a:latin typeface="Carolingia" pitchFamily="2" charset="0"/>
              </a:rPr>
            </a:br>
            <a:r>
              <a:rPr lang="it-IT" dirty="0" smtClean="0">
                <a:solidFill>
                  <a:schemeClr val="tx1"/>
                </a:solidFill>
                <a:latin typeface="Carolingia" pitchFamily="2" charset="0"/>
              </a:rPr>
              <a:t>“nuovo”.</a:t>
            </a:r>
            <a:endParaRPr lang="it-IT" dirty="0">
              <a:solidFill>
                <a:schemeClr val="tx1"/>
              </a:solidFill>
              <a:latin typeface="Carolingia" pitchFamily="2" charset="0"/>
            </a:endParaRPr>
          </a:p>
        </p:txBody>
      </p:sp>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C:\Users\Piera\Desktop\emmaus.jpg"/>
          <p:cNvPicPr>
            <a:picLocks noChangeAspect="1" noChangeArrowheads="1"/>
          </p:cNvPicPr>
          <p:nvPr/>
        </p:nvPicPr>
        <p:blipFill>
          <a:blip r:embed="rId3" cstate="print"/>
          <a:srcRect/>
          <a:stretch>
            <a:fillRect/>
          </a:stretch>
        </p:blipFill>
        <p:spPr bwMode="auto">
          <a:xfrm>
            <a:off x="-1" y="0"/>
            <a:ext cx="9244911" cy="6857999"/>
          </a:xfrm>
          <a:prstGeom prst="rect">
            <a:avLst/>
          </a:prstGeom>
          <a:noFill/>
        </p:spPr>
      </p:pic>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2214546" y="1000108"/>
            <a:ext cx="6376290" cy="3653282"/>
          </a:xfrm>
        </p:spPr>
        <p:txBody>
          <a:bodyPr>
            <a:noAutofit/>
          </a:bodyPr>
          <a:lstStyle/>
          <a:p>
            <a:r>
              <a:rPr lang="it-IT" sz="3200" dirty="0" smtClean="0"/>
              <a:t>“Ma come </a:t>
            </a:r>
            <a:r>
              <a:rPr lang="it-IT" sz="3200" dirty="0" smtClean="0">
                <a:solidFill>
                  <a:schemeClr val="bg1"/>
                </a:solidFill>
              </a:rPr>
              <a:t>Gesù rincuorò i due </a:t>
            </a:r>
            <a:r>
              <a:rPr lang="it-IT" sz="3200" dirty="0" smtClean="0"/>
              <a:t>discepoli di </a:t>
            </a:r>
            <a:r>
              <a:rPr lang="it-IT" sz="3200" dirty="0" err="1" smtClean="0"/>
              <a:t>Em</a:t>
            </a:r>
            <a:r>
              <a:rPr lang="it-IT" sz="3200" dirty="0" err="1" smtClean="0">
                <a:solidFill>
                  <a:schemeClr val="bg1"/>
                </a:solidFill>
              </a:rPr>
              <a:t>maus</a:t>
            </a:r>
            <a:r>
              <a:rPr lang="it-IT" sz="3200" dirty="0" smtClean="0">
                <a:solidFill>
                  <a:schemeClr val="bg1"/>
                </a:solidFill>
              </a:rPr>
              <a:t> e li abilitò ad </a:t>
            </a:r>
            <a:r>
              <a:rPr lang="it-IT" sz="3200" dirty="0" smtClean="0"/>
              <a:t>affrontare g</a:t>
            </a:r>
            <a:r>
              <a:rPr lang="it-IT" sz="3200" dirty="0" smtClean="0">
                <a:solidFill>
                  <a:schemeClr val="bg1"/>
                </a:solidFill>
              </a:rPr>
              <a:t>li altri discepoli </a:t>
            </a:r>
            <a:r>
              <a:rPr lang="it-IT" sz="3200" dirty="0" smtClean="0"/>
              <a:t>scoraggiati, cos</a:t>
            </a:r>
            <a:r>
              <a:rPr lang="it-IT" sz="3200" dirty="0" smtClean="0">
                <a:solidFill>
                  <a:schemeClr val="bg1"/>
                </a:solidFill>
              </a:rPr>
              <a:t>ì avverrà oggi se ci </a:t>
            </a:r>
            <a:r>
              <a:rPr lang="it-IT" sz="3200" dirty="0" smtClean="0"/>
              <a:t>lasceremo pe</a:t>
            </a:r>
            <a:r>
              <a:rPr lang="it-IT" sz="3200" dirty="0" smtClean="0">
                <a:solidFill>
                  <a:schemeClr val="bg1"/>
                </a:solidFill>
              </a:rPr>
              <a:t>rmeare dalla forza </a:t>
            </a:r>
            <a:r>
              <a:rPr lang="it-IT" sz="3200" dirty="0" smtClean="0"/>
              <a:t>del vangelo n</a:t>
            </a:r>
            <a:r>
              <a:rPr lang="it-IT" sz="3200" dirty="0" smtClean="0">
                <a:solidFill>
                  <a:schemeClr val="bg1"/>
                </a:solidFill>
              </a:rPr>
              <a:t>ell’affrontare la crisi </a:t>
            </a:r>
            <a:r>
              <a:rPr lang="it-IT" sz="3200" dirty="0" err="1" smtClean="0"/>
              <a:t>attuale…</a:t>
            </a:r>
            <a:r>
              <a:rPr lang="it-IT" sz="3200" dirty="0" smtClean="0"/>
              <a:t> per</a:t>
            </a:r>
            <a:r>
              <a:rPr lang="it-IT" sz="3200" dirty="0" smtClean="0">
                <a:solidFill>
                  <a:schemeClr val="bg1"/>
                </a:solidFill>
              </a:rPr>
              <a:t> diventare capaci di </a:t>
            </a:r>
            <a:r>
              <a:rPr lang="it-IT" sz="3200" dirty="0" smtClean="0"/>
              <a:t>un rin</a:t>
            </a:r>
            <a:r>
              <a:rPr lang="it-IT" sz="3200" dirty="0" smtClean="0">
                <a:solidFill>
                  <a:schemeClr val="bg1"/>
                </a:solidFill>
              </a:rPr>
              <a:t>novato slancio </a:t>
            </a:r>
            <a:r>
              <a:rPr lang="it-IT" sz="3200" dirty="0" err="1" smtClean="0">
                <a:solidFill>
                  <a:schemeClr val="bg1"/>
                </a:solidFill>
              </a:rPr>
              <a:t>missionario…</a:t>
            </a:r>
            <a:r>
              <a:rPr lang="it-IT" sz="3200" dirty="0" smtClean="0">
                <a:solidFill>
                  <a:schemeClr val="bg1"/>
                </a:solidFill>
              </a:rPr>
              <a:t>” (</a:t>
            </a:r>
            <a:r>
              <a:rPr lang="it-IT" sz="3200" i="1" dirty="0" smtClean="0">
                <a:solidFill>
                  <a:schemeClr val="bg1"/>
                </a:solidFill>
              </a:rPr>
              <a:t>Fare di Cristo il cuore del mondo</a:t>
            </a:r>
            <a:r>
              <a:rPr lang="it-IT" sz="3200" dirty="0" smtClean="0">
                <a:solidFill>
                  <a:schemeClr val="bg1"/>
                </a:solidFill>
              </a:rPr>
              <a:t> n°1).</a:t>
            </a:r>
            <a:endParaRPr lang="it-IT" sz="3200" dirty="0">
              <a:solidFill>
                <a:schemeClr val="bg1"/>
              </a:solidFill>
            </a:endParaRPr>
          </a:p>
        </p:txBody>
      </p:sp>
    </p:spTree>
  </p:cSld>
  <p:clrMapOvr>
    <a:masterClrMapping/>
  </p:clrMapOvr>
  <p:transition>
    <p:comb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C:\Users\Piera\Desktop\filospinato.jpg"/>
          <p:cNvPicPr>
            <a:picLocks noChangeAspect="1" noChangeArrowheads="1"/>
          </p:cNvPicPr>
          <p:nvPr/>
        </p:nvPicPr>
        <p:blipFill>
          <a:blip r:embed="rId3" cstate="print"/>
          <a:srcRect/>
          <a:stretch>
            <a:fillRect/>
          </a:stretch>
        </p:blipFill>
        <p:spPr bwMode="auto">
          <a:xfrm>
            <a:off x="0" y="2060848"/>
            <a:ext cx="5810250" cy="3352800"/>
          </a:xfrm>
          <a:prstGeom prst="rect">
            <a:avLst/>
          </a:prstGeom>
          <a:noFill/>
        </p:spPr>
      </p:pic>
      <p:sp>
        <p:nvSpPr>
          <p:cNvPr id="2" name="Titolo 1"/>
          <p:cNvSpPr>
            <a:spLocks noGrp="1"/>
          </p:cNvSpPr>
          <p:nvPr>
            <p:ph type="ctrTitle"/>
          </p:nvPr>
        </p:nvSpPr>
        <p:spPr>
          <a:xfrm>
            <a:off x="539552" y="0"/>
            <a:ext cx="8229600" cy="1828800"/>
          </a:xfrm>
        </p:spPr>
        <p:txBody>
          <a:bodyPr>
            <a:normAutofit/>
          </a:bodyPr>
          <a:lstStyle/>
          <a:p>
            <a:r>
              <a:rPr lang="it-IT" sz="6000"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Nuova Evangelizzazione</a:t>
            </a:r>
            <a:endParaRPr lang="it-IT" sz="6000"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4355976" y="2492896"/>
            <a:ext cx="4608512" cy="2808312"/>
          </a:xfrm>
        </p:spPr>
        <p:txBody>
          <a:bodyPr>
            <a:normAutofit/>
          </a:bodyPr>
          <a:lstStyle/>
          <a:p>
            <a:r>
              <a:rPr lang="it-IT" dirty="0" smtClean="0"/>
              <a:t>è sinonimo di “ripartire”, </a:t>
            </a:r>
          </a:p>
          <a:p>
            <a:r>
              <a:rPr lang="it-IT" dirty="0" smtClean="0"/>
              <a:t>di “oltrepassare i confini (anche quelli parrocchiali)”, </a:t>
            </a:r>
          </a:p>
          <a:p>
            <a:r>
              <a:rPr lang="it-IT" dirty="0" smtClean="0"/>
              <a:t>di “allargare orizzonti”. </a:t>
            </a:r>
          </a:p>
          <a:p>
            <a:endParaRPr lang="it-IT"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539552" y="332656"/>
            <a:ext cx="7992888" cy="5400600"/>
          </a:xfrm>
        </p:spPr>
        <p:txBody>
          <a:bodyPr>
            <a:normAutofit/>
          </a:bodyPr>
          <a:lstStyle/>
          <a:p>
            <a:r>
              <a:rPr lang="it-IT" dirty="0" smtClean="0">
                <a:solidFill>
                  <a:schemeClr val="accent6">
                    <a:lumMod val="50000"/>
                  </a:schemeClr>
                </a:solidFill>
              </a:rPr>
              <a:t>Essa è il contrario dell’autosufficienza  e del ripiegamento su se stessi; </a:t>
            </a:r>
          </a:p>
          <a:p>
            <a:r>
              <a:rPr lang="it-IT" dirty="0" smtClean="0">
                <a:solidFill>
                  <a:schemeClr val="accent6">
                    <a:lumMod val="50000"/>
                  </a:schemeClr>
                </a:solidFill>
              </a:rPr>
              <a:t> è il contrario di una concezione pastorale che ritiene sufficiente continuare a fare come si è sempre fatto.</a:t>
            </a:r>
          </a:p>
          <a:p>
            <a:endParaRPr lang="it-IT" dirty="0" smtClean="0"/>
          </a:p>
          <a:p>
            <a:endParaRPr lang="it-IT" dirty="0"/>
          </a:p>
        </p:txBody>
      </p:sp>
      <p:pic>
        <p:nvPicPr>
          <p:cNvPr id="40961" name="Picture 1" descr="C:\Users\Piera\Desktop\van-gogh-vecchio-soff.jpg"/>
          <p:cNvPicPr>
            <a:picLocks noChangeAspect="1" noChangeArrowheads="1"/>
          </p:cNvPicPr>
          <p:nvPr/>
        </p:nvPicPr>
        <p:blipFill>
          <a:blip r:embed="rId3" cstate="print"/>
          <a:srcRect/>
          <a:stretch>
            <a:fillRect/>
          </a:stretch>
        </p:blipFill>
        <p:spPr bwMode="auto">
          <a:xfrm>
            <a:off x="467544" y="2737484"/>
            <a:ext cx="3672408" cy="3499588"/>
          </a:xfrm>
          <a:prstGeom prst="rect">
            <a:avLst/>
          </a:prstGeom>
          <a:noFill/>
          <a:effectLst>
            <a:softEdge rad="317500"/>
          </a:effectLst>
        </p:spPr>
      </p:pic>
    </p:spTree>
  </p:cSld>
  <p:clrMapOvr>
    <a:masterClrMapping/>
  </p:clrMapOvr>
  <p:transition>
    <p:pull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755576" y="404664"/>
            <a:ext cx="7560840" cy="5400600"/>
          </a:xfrm>
        </p:spPr>
        <p:txBody>
          <a:bodyPr>
            <a:normAutofit/>
          </a:bodyPr>
          <a:lstStyle/>
          <a:p>
            <a:r>
              <a:rPr lang="it-IT" dirty="0" smtClean="0"/>
              <a:t> </a:t>
            </a:r>
            <a:r>
              <a:rPr lang="it-IT" b="1" dirty="0" smtClean="0">
                <a:solidFill>
                  <a:schemeClr val="accent6">
                    <a:lumMod val="50000"/>
                  </a:schemeClr>
                </a:solidFill>
              </a:rPr>
              <a:t>“L’essere cristiano e la Chiesa                           </a:t>
            </a:r>
            <a:r>
              <a:rPr lang="it-IT" sz="3600" b="1" i="1" dirty="0" smtClean="0">
                <a:solidFill>
                  <a:schemeClr val="accent6">
                    <a:lumMod val="50000"/>
                  </a:schemeClr>
                </a:solidFill>
              </a:rPr>
              <a:t>sono missionari o non sono!”.</a:t>
            </a:r>
          </a:p>
          <a:p>
            <a:endParaRPr lang="it-IT" b="1" dirty="0" smtClean="0"/>
          </a:p>
          <a:p>
            <a:endParaRPr lang="it-IT" sz="4000" b="1" dirty="0" smtClean="0"/>
          </a:p>
          <a:p>
            <a:r>
              <a:rPr lang="it-IT" sz="4000" dirty="0" smtClean="0"/>
              <a:t> Chi ama la propria fede si preoccuperà anche di testimoniarla ad altri: la fede si irrobustisce trasmettendola! </a:t>
            </a:r>
          </a:p>
          <a:p>
            <a:endParaRPr lang="it-IT" dirty="0"/>
          </a:p>
        </p:txBody>
      </p:sp>
    </p:spTree>
  </p:cSld>
  <p:clrMapOvr>
    <a:masterClrMapping/>
  </p:clrMapOvr>
  <p:transition>
    <p:pull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0"/>
            <a:ext cx="8229600" cy="1828800"/>
          </a:xfrm>
          <a:solidFill>
            <a:srgbClr val="92D050"/>
          </a:solidFill>
          <a:scene3d>
            <a:camera prst="perspectiveRelaxed"/>
            <a:lightRig rig="threePt" dir="t"/>
          </a:scene3d>
          <a:sp3d>
            <a:bevelT/>
          </a:sp3d>
        </p:spPr>
        <p:txBody>
          <a:bodyPr>
            <a:scene3d>
              <a:camera prst="orthographicFront"/>
              <a:lightRig rig="soft" dir="t">
                <a:rot lat="0" lon="0" rev="17220000"/>
              </a:lightRig>
            </a:scene3d>
            <a:sp3d prstMaterial="softEdge">
              <a:bevelT w="38100" h="38100"/>
            </a:sp3d>
          </a:bodyPr>
          <a:lstStyle/>
          <a:p>
            <a:pPr lvl="0"/>
            <a:r>
              <a:rPr lang="it-IT" dirty="0" smtClean="0">
                <a:solidFill>
                  <a:srgbClr val="FF0000"/>
                </a:solidFill>
                <a:latin typeface="Carolingia" pitchFamily="2" charset="0"/>
              </a:rPr>
              <a:t>4.  Il primo annuncio</a:t>
            </a:r>
            <a:r>
              <a:rPr lang="it-IT" dirty="0" smtClean="0"/>
              <a:t/>
            </a:r>
            <a:br>
              <a:rPr lang="it-IT" dirty="0" smtClean="0"/>
            </a:br>
            <a:endParaRPr lang="it-IT" dirty="0"/>
          </a:p>
        </p:txBody>
      </p:sp>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467544" y="2348880"/>
            <a:ext cx="7992888" cy="2735418"/>
          </a:xfrm>
        </p:spPr>
        <p:txBody>
          <a:bodyPr>
            <a:normAutofit/>
          </a:bodyPr>
          <a:lstStyle/>
          <a:p>
            <a:r>
              <a:rPr lang="it-IT" dirty="0" smtClean="0">
                <a:solidFill>
                  <a:schemeClr val="accent5">
                    <a:lumMod val="50000"/>
                  </a:schemeClr>
                </a:solidFill>
              </a:rPr>
              <a:t>“</a:t>
            </a:r>
            <a:r>
              <a:rPr lang="it-IT" b="1" i="1" dirty="0" smtClean="0">
                <a:solidFill>
                  <a:schemeClr val="accent5">
                    <a:lumMod val="50000"/>
                  </a:schemeClr>
                </a:solidFill>
              </a:rPr>
              <a:t>Come crederanno in colui del quale non hanno sentito parlare? Come ne sentiranno parlare senza qualcuno che lo annunzi?”</a:t>
            </a:r>
            <a:r>
              <a:rPr lang="it-IT" dirty="0" smtClean="0">
                <a:solidFill>
                  <a:schemeClr val="accent5">
                    <a:lumMod val="50000"/>
                  </a:schemeClr>
                </a:solidFill>
              </a:rPr>
              <a:t> (</a:t>
            </a:r>
            <a:r>
              <a:rPr lang="it-IT" dirty="0" err="1" smtClean="0">
                <a:solidFill>
                  <a:schemeClr val="accent5">
                    <a:lumMod val="50000"/>
                  </a:schemeClr>
                </a:solidFill>
              </a:rPr>
              <a:t>Rm</a:t>
            </a:r>
            <a:r>
              <a:rPr lang="it-IT" dirty="0" smtClean="0">
                <a:solidFill>
                  <a:schemeClr val="accent5">
                    <a:lumMod val="50000"/>
                  </a:schemeClr>
                </a:solidFill>
              </a:rPr>
              <a:t> 10, 14)</a:t>
            </a:r>
            <a:endParaRPr lang="it-IT"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dissolv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C:\Users\Piera\Desktop\Seminatore.jpg"/>
          <p:cNvPicPr>
            <a:picLocks noChangeAspect="1" noChangeArrowheads="1"/>
          </p:cNvPicPr>
          <p:nvPr/>
        </p:nvPicPr>
        <p:blipFill>
          <a:blip r:embed="rId3" cstate="print"/>
          <a:srcRect/>
          <a:stretch>
            <a:fillRect/>
          </a:stretch>
        </p:blipFill>
        <p:spPr bwMode="auto">
          <a:xfrm>
            <a:off x="5030228" y="692696"/>
            <a:ext cx="4113772" cy="4246679"/>
          </a:xfrm>
          <a:prstGeom prst="rect">
            <a:avLst/>
          </a:prstGeom>
          <a:noFill/>
          <a:effectLst>
            <a:softEdge rad="635000"/>
          </a:effectLst>
        </p:spPr>
      </p:pic>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251520" y="1412776"/>
            <a:ext cx="5688632" cy="4176464"/>
          </a:xfrm>
        </p:spPr>
        <p:txBody>
          <a:bodyPr>
            <a:normAutofit/>
          </a:bodyPr>
          <a:lstStyle/>
          <a:p>
            <a:r>
              <a:rPr lang="it-IT" dirty="0" smtClean="0"/>
              <a:t>Nella realtà complessa della missione, il primo annuncio ha un ruolo centrale e insostituibile, perché introduce nel mistero dell’amore di Dio, che chiama a stringere in Cristo una personale relazione con Lui e apre la via alla conversione.</a:t>
            </a:r>
          </a:p>
          <a:p>
            <a:endParaRPr lang="it-IT" dirty="0"/>
          </a:p>
        </p:txBody>
      </p:sp>
    </p:spTree>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iera\Desktop\560491_265367226915724_398718682_n.jpg"/>
          <p:cNvPicPr>
            <a:picLocks noChangeAspect="1" noChangeArrowheads="1"/>
          </p:cNvPicPr>
          <p:nvPr/>
        </p:nvPicPr>
        <p:blipFill>
          <a:blip r:embed="rId3" cstate="print"/>
          <a:srcRect l="1904" t="-265" r="67314" b="52513"/>
          <a:stretch>
            <a:fillRect/>
          </a:stretch>
        </p:blipFill>
        <p:spPr bwMode="auto">
          <a:xfrm>
            <a:off x="179511" y="1988840"/>
            <a:ext cx="3384377" cy="4018948"/>
          </a:xfrm>
          <a:prstGeom prst="rect">
            <a:avLst/>
          </a:prstGeom>
          <a:noFill/>
          <a:effectLst>
            <a:softEdge rad="635000"/>
          </a:effectLst>
        </p:spPr>
      </p:pic>
      <p:sp>
        <p:nvSpPr>
          <p:cNvPr id="2" name="Titolo 1"/>
          <p:cNvSpPr>
            <a:spLocks noGrp="1"/>
          </p:cNvSpPr>
          <p:nvPr>
            <p:ph type="ctrTitle"/>
          </p:nvPr>
        </p:nvSpPr>
        <p:spPr>
          <a:xfrm>
            <a:off x="539552" y="260648"/>
            <a:ext cx="8229600" cy="1124744"/>
          </a:xfrm>
        </p:spPr>
        <p:style>
          <a:lnRef idx="0">
            <a:schemeClr val="accent5"/>
          </a:lnRef>
          <a:fillRef idx="3">
            <a:schemeClr val="accent5"/>
          </a:fillRef>
          <a:effectRef idx="3">
            <a:schemeClr val="accent5"/>
          </a:effectRef>
          <a:fontRef idx="minor">
            <a:schemeClr val="lt1"/>
          </a:fontRef>
        </p:style>
        <p:txBody>
          <a:bodyPr/>
          <a:lstStyle/>
          <a:p>
            <a:r>
              <a:rPr lang="it-IT"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FASE INFORMATIVA</a:t>
            </a:r>
            <a:endParaRPr lang="it-IT" b="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egnaposto piè di pagina 2"/>
          <p:cNvSpPr>
            <a:spLocks noGrp="1"/>
          </p:cNvSpPr>
          <p:nvPr>
            <p:ph type="ftr" sz="quarter" idx="11"/>
          </p:nvPr>
        </p:nvSpPr>
        <p:spPr>
          <a:xfrm>
            <a:off x="3143240" y="6286520"/>
            <a:ext cx="2895600" cy="365125"/>
          </a:xfrm>
        </p:spPr>
        <p:txBody>
          <a:bodyPr/>
          <a:lstStyle/>
          <a:p>
            <a:r>
              <a:rPr kumimoji="0" lang="it-IT" dirty="0" smtClean="0">
                <a:solidFill>
                  <a:srgbClr val="FFFFFF"/>
                </a:solidFill>
              </a:rPr>
              <a:t>UFFICIO CATECHISTICO DIOCESANO </a:t>
            </a:r>
            <a:endParaRPr kumimoji="0" lang="en-US" dirty="0">
              <a:solidFill>
                <a:srgbClr val="FFFFFF"/>
              </a:solidFill>
            </a:endParaRPr>
          </a:p>
        </p:txBody>
      </p:sp>
      <p:sp>
        <p:nvSpPr>
          <p:cNvPr id="4" name="Sottotitolo 3"/>
          <p:cNvSpPr>
            <a:spLocks noGrp="1"/>
          </p:cNvSpPr>
          <p:nvPr>
            <p:ph type="subTitle" idx="1"/>
          </p:nvPr>
        </p:nvSpPr>
        <p:spPr>
          <a:xfrm>
            <a:off x="395536" y="1772816"/>
            <a:ext cx="8280920" cy="4320480"/>
          </a:xfrm>
        </p:spPr>
        <p:txBody>
          <a:bodyPr>
            <a:normAutofit/>
          </a:bodyPr>
          <a:lstStyle/>
          <a:p>
            <a:pPr algn="r"/>
            <a:r>
              <a:rPr lang="it-IT" sz="4400" dirty="0" smtClean="0">
                <a:solidFill>
                  <a:srgbClr val="FFFF00"/>
                </a:solidFill>
                <a:latin typeface="Bernard MT Condensed" pitchFamily="18" charset="0"/>
              </a:rPr>
              <a:t>EVANGELIZZAZIONE: </a:t>
            </a:r>
          </a:p>
          <a:p>
            <a:pPr algn="r"/>
            <a:endParaRPr lang="it-IT" sz="4400" dirty="0" smtClean="0">
              <a:solidFill>
                <a:srgbClr val="FFFF00"/>
              </a:solidFill>
              <a:latin typeface="Bernard MT Condensed" pitchFamily="18" charset="0"/>
            </a:endParaRPr>
          </a:p>
          <a:p>
            <a:pPr algn="r"/>
            <a:r>
              <a:rPr lang="it-IT" sz="4400" dirty="0" smtClean="0">
                <a:solidFill>
                  <a:srgbClr val="FFFF00"/>
                </a:solidFill>
                <a:latin typeface="Bernard MT Condensed" pitchFamily="18" charset="0"/>
              </a:rPr>
              <a:t>QUESTA E’ </a:t>
            </a:r>
          </a:p>
          <a:p>
            <a:pPr algn="r"/>
            <a:r>
              <a:rPr lang="it-IT" sz="4400" dirty="0" smtClean="0">
                <a:solidFill>
                  <a:srgbClr val="FFFF00"/>
                </a:solidFill>
                <a:latin typeface="Bernard MT Condensed" pitchFamily="18" charset="0"/>
              </a:rPr>
              <a:t>LA MISSIONE DELLA CHIESA</a:t>
            </a:r>
          </a:p>
          <a:p>
            <a:endParaRPr lang="it-IT" dirty="0"/>
          </a:p>
        </p:txBody>
      </p:sp>
      <p:pic>
        <p:nvPicPr>
          <p:cNvPr id="6" name="Picture 2" descr="C:\Users\Piera\Desktop\560491_265367226915724_398718682_n.jpg"/>
          <p:cNvPicPr>
            <a:picLocks noChangeAspect="1" noChangeArrowheads="1"/>
          </p:cNvPicPr>
          <p:nvPr/>
        </p:nvPicPr>
        <p:blipFill>
          <a:blip r:embed="rId3" cstate="print"/>
          <a:srcRect l="1904" t="-265" r="67314" b="52513"/>
          <a:stretch>
            <a:fillRect/>
          </a:stretch>
        </p:blipFill>
        <p:spPr bwMode="auto">
          <a:xfrm>
            <a:off x="214282" y="2000240"/>
            <a:ext cx="3384377" cy="4018948"/>
          </a:xfrm>
          <a:prstGeom prst="rect">
            <a:avLst/>
          </a:prstGeom>
          <a:noFill/>
          <a:effectLst>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dissolv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dissolv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dissolve">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2555776" y="692696"/>
            <a:ext cx="6400800" cy="4391602"/>
          </a:xfrm>
        </p:spPr>
        <p:txBody>
          <a:bodyPr>
            <a:normAutofit/>
          </a:bodyPr>
          <a:lstStyle/>
          <a:p>
            <a:r>
              <a:rPr lang="it-IT" dirty="0" smtClean="0"/>
              <a:t>OGGETTO :</a:t>
            </a:r>
          </a:p>
          <a:p>
            <a:r>
              <a:rPr lang="it-IT" dirty="0" smtClean="0"/>
              <a:t> </a:t>
            </a:r>
            <a:r>
              <a:rPr lang="it-IT" dirty="0" smtClean="0">
                <a:solidFill>
                  <a:schemeClr val="accent5">
                    <a:lumMod val="50000"/>
                  </a:schemeClr>
                </a:solidFill>
              </a:rPr>
              <a:t>il Cristo crocifisso, morto e risorto perché è in Lui che si compie la piena e autentica liberazione dal male e dalla morte: questa è la “buona novella” che cambia l’uomo e la storia dell’umanità e che tutti hanno il diritto di conoscere</a:t>
            </a:r>
            <a:r>
              <a:rPr lang="it-IT" dirty="0" smtClean="0"/>
              <a:t>. </a:t>
            </a:r>
          </a:p>
          <a:p>
            <a:endParaRPr lang="it-IT" dirty="0"/>
          </a:p>
        </p:txBody>
      </p:sp>
      <p:pic>
        <p:nvPicPr>
          <p:cNvPr id="30721" name="Picture 1" descr="C:\Users\Piera\Desktop\crocifisso_risorto_legno.jpg"/>
          <p:cNvPicPr>
            <a:picLocks noChangeAspect="1" noChangeArrowheads="1"/>
          </p:cNvPicPr>
          <p:nvPr/>
        </p:nvPicPr>
        <p:blipFill>
          <a:blip r:embed="rId3" cstate="print"/>
          <a:srcRect/>
          <a:stretch>
            <a:fillRect/>
          </a:stretch>
        </p:blipFill>
        <p:spPr bwMode="auto">
          <a:xfrm>
            <a:off x="0" y="548680"/>
            <a:ext cx="3175000" cy="5588000"/>
          </a:xfrm>
          <a:prstGeom prst="rect">
            <a:avLst/>
          </a:prstGeom>
          <a:noFill/>
          <a:effectLst>
            <a:softEdge rad="635000"/>
          </a:effectLst>
        </p:spPr>
      </p:pic>
    </p:spTree>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755576" y="1124744"/>
            <a:ext cx="4248472" cy="4536504"/>
          </a:xfrm>
        </p:spPr>
        <p:txBody>
          <a:bodyPr>
            <a:normAutofit/>
          </a:bodyPr>
          <a:lstStyle/>
          <a:p>
            <a:r>
              <a:rPr lang="it-IT" dirty="0" smtClean="0"/>
              <a:t>Ovviamente tale annuncio va fatto nel contesto della vita dell’uomo che lo riceve, in atteggiamento di amore e di stima, con un linguaggio concreto e adeguato alle circostanze.</a:t>
            </a:r>
            <a:endParaRPr lang="it-IT" dirty="0"/>
          </a:p>
        </p:txBody>
      </p:sp>
      <p:pic>
        <p:nvPicPr>
          <p:cNvPr id="28673" name="Picture 1" descr="C:\Users\Piera\Desktop\famiglia_1.png"/>
          <p:cNvPicPr>
            <a:picLocks noChangeAspect="1" noChangeArrowheads="1"/>
          </p:cNvPicPr>
          <p:nvPr/>
        </p:nvPicPr>
        <p:blipFill>
          <a:blip r:embed="rId3" cstate="print"/>
          <a:srcRect/>
          <a:stretch>
            <a:fillRect/>
          </a:stretch>
        </p:blipFill>
        <p:spPr bwMode="auto">
          <a:xfrm>
            <a:off x="4833789" y="479130"/>
            <a:ext cx="4310211" cy="4390030"/>
          </a:xfrm>
          <a:prstGeom prst="rect">
            <a:avLst/>
          </a:prstGeom>
          <a:noFill/>
          <a:effectLst>
            <a:softEdge rad="317500"/>
          </a:effectLst>
          <a:scene3d>
            <a:camera prst="isometricOffAxis1Right"/>
            <a:lightRig rig="threePt" dir="t"/>
          </a:scene3d>
          <a:sp3d>
            <a:bevelT/>
          </a:sp3d>
        </p:spPr>
      </p:pic>
    </p:spTree>
  </p:cSld>
  <p:clrMapOvr>
    <a:masterClrMapping/>
  </p:clrMapOvr>
  <p:transition>
    <p:checke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4139952" y="3933056"/>
            <a:ext cx="4568552" cy="2328664"/>
          </a:xfrm>
        </p:spPr>
        <p:txBody>
          <a:bodyPr>
            <a:normAutofit/>
          </a:bodyPr>
          <a:lstStyle/>
          <a:p>
            <a:r>
              <a:rPr lang="it-IT" dirty="0" smtClean="0"/>
              <a:t>L’annuncio non è mai un fatto personale perché è fatto in unione con l’intera comunità ecclesiale</a:t>
            </a:r>
            <a:endParaRPr lang="it-IT" dirty="0"/>
          </a:p>
        </p:txBody>
      </p:sp>
      <p:sp>
        <p:nvSpPr>
          <p:cNvPr id="26626" name="AutoShape 2" descr="http://www.quinzanoverona.it/html/parrocchia/calend1-10.jpg"/>
          <p:cNvSpPr>
            <a:spLocks noChangeAspect="1" noChangeArrowheads="1"/>
          </p:cNvSpPr>
          <p:nvPr/>
        </p:nvSpPr>
        <p:spPr bwMode="auto">
          <a:xfrm>
            <a:off x="155575" y="-2155825"/>
            <a:ext cx="5791200" cy="4495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6627" name="Picture 3" descr="C:\Users\Piera\Desktop\calend1-10.jpg"/>
          <p:cNvPicPr>
            <a:picLocks noChangeAspect="1" noChangeArrowheads="1"/>
          </p:cNvPicPr>
          <p:nvPr/>
        </p:nvPicPr>
        <p:blipFill>
          <a:blip r:embed="rId3" cstate="print"/>
          <a:srcRect/>
          <a:stretch>
            <a:fillRect/>
          </a:stretch>
        </p:blipFill>
        <p:spPr bwMode="auto">
          <a:xfrm>
            <a:off x="0" y="-243408"/>
            <a:ext cx="5791200" cy="4495800"/>
          </a:xfrm>
          <a:prstGeom prst="rect">
            <a:avLst/>
          </a:prstGeom>
          <a:noFill/>
          <a:effectLst>
            <a:softEdge rad="317500"/>
          </a:effec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1403648" y="3573016"/>
            <a:ext cx="6400800" cy="1752600"/>
          </a:xfrm>
        </p:spPr>
        <p:txBody>
          <a:bodyPr/>
          <a:lstStyle/>
          <a:p>
            <a:r>
              <a:rPr lang="it-IT" dirty="0" smtClean="0"/>
              <a:t>L’annunzio è animato dalla fede: essa suscita entusiasmo e fervore in chi annuncia.</a:t>
            </a:r>
            <a:endParaRPr lang="it-IT" dirty="0"/>
          </a:p>
        </p:txBody>
      </p:sp>
      <p:pic>
        <p:nvPicPr>
          <p:cNvPr id="24577" name="Picture 1" descr="C:\Users\Piera\Desktop\divertirsi-entusiasmo-passione.jpg"/>
          <p:cNvPicPr>
            <a:picLocks noChangeAspect="1" noChangeArrowheads="1"/>
          </p:cNvPicPr>
          <p:nvPr/>
        </p:nvPicPr>
        <p:blipFill>
          <a:blip r:embed="rId3" cstate="print"/>
          <a:srcRect/>
          <a:stretch>
            <a:fillRect/>
          </a:stretch>
        </p:blipFill>
        <p:spPr bwMode="auto">
          <a:xfrm>
            <a:off x="1475656" y="0"/>
            <a:ext cx="5383748" cy="4040336"/>
          </a:xfrm>
          <a:prstGeom prst="rect">
            <a:avLst/>
          </a:prstGeom>
          <a:noFill/>
          <a:effectLst>
            <a:softEdge rad="635000"/>
          </a:effectLst>
        </p:spPr>
      </p:pic>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1371600" y="476672"/>
            <a:ext cx="6400800" cy="4607626"/>
          </a:xfrm>
        </p:spPr>
        <p:txBody>
          <a:bodyPr/>
          <a:lstStyle/>
          <a:p>
            <a:r>
              <a:rPr lang="it-IT" dirty="0" smtClean="0"/>
              <a:t>“Ormai non possiamo dare per scontata la fede nei battezzati”.</a:t>
            </a:r>
          </a:p>
          <a:p>
            <a:endParaRPr lang="it-IT" dirty="0" smtClean="0"/>
          </a:p>
          <a:p>
            <a:r>
              <a:rPr lang="it-IT" dirty="0" smtClean="0"/>
              <a:t>=</a:t>
            </a:r>
          </a:p>
          <a:p>
            <a:endParaRPr lang="it-IT" dirty="0" smtClean="0"/>
          </a:p>
          <a:p>
            <a:r>
              <a:rPr lang="it-IT" dirty="0" smtClean="0">
                <a:solidFill>
                  <a:schemeClr val="accent6">
                    <a:lumMod val="50000"/>
                  </a:schemeClr>
                </a:solidFill>
              </a:rPr>
              <a:t>“Cristiani non si </a:t>
            </a:r>
            <a:r>
              <a:rPr lang="it-IT" dirty="0" err="1" smtClean="0">
                <a:solidFill>
                  <a:schemeClr val="accent6">
                    <a:lumMod val="50000"/>
                  </a:schemeClr>
                </a:solidFill>
              </a:rPr>
              <a:t>nasce…</a:t>
            </a:r>
            <a:r>
              <a:rPr lang="it-IT" dirty="0" smtClean="0">
                <a:solidFill>
                  <a:schemeClr val="accent6">
                    <a:lumMod val="50000"/>
                  </a:schemeClr>
                </a:solidFill>
              </a:rPr>
              <a:t> ma si diventa”</a:t>
            </a:r>
          </a:p>
          <a:p>
            <a:r>
              <a:rPr lang="it-IT" dirty="0" smtClean="0">
                <a:solidFill>
                  <a:schemeClr val="accent6">
                    <a:lumMod val="50000"/>
                  </a:schemeClr>
                </a:solidFill>
              </a:rPr>
              <a:t>TERTULLIANO</a:t>
            </a:r>
            <a:endParaRPr lang="it-IT" dirty="0">
              <a:solidFill>
                <a:schemeClr val="accent6">
                  <a:lumMod val="50000"/>
                </a:schemeClr>
              </a:solidFill>
            </a:endParaRP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188640"/>
            <a:ext cx="8229600" cy="1121296"/>
          </a:xfrm>
        </p:spPr>
        <p:txBody>
          <a:bodyPr/>
          <a:lstStyle/>
          <a:p>
            <a:r>
              <a:rPr lang="it-IT" dirty="0" smtClean="0"/>
              <a:t>A CHI SI RIVOLGE?</a:t>
            </a:r>
            <a:endParaRPr lang="it-IT" dirty="0"/>
          </a:p>
        </p:txBody>
      </p:sp>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1187624" y="1556792"/>
            <a:ext cx="6400800" cy="1752600"/>
          </a:xfrm>
        </p:spPr>
        <p:txBody>
          <a:bodyPr/>
          <a:lstStyle/>
          <a:p>
            <a:r>
              <a:rPr lang="it-IT" dirty="0" smtClean="0"/>
              <a:t>ai non credenti e a quelli che, di fatto,  vivono nell’indifferenza religiosa.</a:t>
            </a:r>
            <a:endParaRPr lang="it-IT" dirty="0"/>
          </a:p>
        </p:txBody>
      </p:sp>
      <p:pic>
        <p:nvPicPr>
          <p:cNvPr id="20481" name="Picture 1" descr="C:\Users\Piera\Desktop\indifferenti.jpg"/>
          <p:cNvPicPr>
            <a:picLocks noChangeAspect="1" noChangeArrowheads="1"/>
          </p:cNvPicPr>
          <p:nvPr/>
        </p:nvPicPr>
        <p:blipFill>
          <a:blip r:embed="rId3" cstate="print"/>
          <a:srcRect/>
          <a:stretch>
            <a:fillRect/>
          </a:stretch>
        </p:blipFill>
        <p:spPr bwMode="auto">
          <a:xfrm>
            <a:off x="1907704" y="2708920"/>
            <a:ext cx="4762500" cy="3200400"/>
          </a:xfrm>
          <a:prstGeom prst="rect">
            <a:avLst/>
          </a:prstGeom>
          <a:noFill/>
          <a:effectLst>
            <a:softEdge rad="317500"/>
          </a:effectLst>
        </p:spPr>
      </p:pic>
    </p:spTree>
  </p:cSld>
  <p:clrMapOvr>
    <a:masterClrMapping/>
  </p:clrMapOvr>
  <p:transition>
    <p:blind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88640"/>
            <a:ext cx="8229600" cy="936104"/>
          </a:xfrm>
        </p:spPr>
        <p:txBody>
          <a:bodyPr/>
          <a:lstStyle/>
          <a:p>
            <a:r>
              <a:rPr lang="it-IT" dirty="0" smtClean="0"/>
              <a:t>FUNZIONE</a:t>
            </a:r>
            <a:endParaRPr lang="it-IT" dirty="0"/>
          </a:p>
        </p:txBody>
      </p:sp>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1331640" y="1412776"/>
            <a:ext cx="6400800" cy="1296144"/>
          </a:xfrm>
        </p:spPr>
        <p:txBody>
          <a:bodyPr/>
          <a:lstStyle/>
          <a:p>
            <a:r>
              <a:rPr lang="it-IT" dirty="0" smtClean="0"/>
              <a:t>annunciare il vangelo e di chiamare alla conversione.</a:t>
            </a:r>
            <a:endParaRPr lang="it-IT" dirty="0"/>
          </a:p>
        </p:txBody>
      </p:sp>
      <p:sp>
        <p:nvSpPr>
          <p:cNvPr id="5" name="Rettangolo 4"/>
          <p:cNvSpPr/>
          <p:nvPr/>
        </p:nvSpPr>
        <p:spPr>
          <a:xfrm>
            <a:off x="4429124" y="2714620"/>
            <a:ext cx="4176464" cy="3539430"/>
          </a:xfrm>
          <a:prstGeom prst="rect">
            <a:avLst/>
          </a:prstGeom>
        </p:spPr>
        <p:txBody>
          <a:bodyPr wrap="square">
            <a:spAutoFit/>
          </a:bodyPr>
          <a:lstStyle/>
          <a:p>
            <a:pPr algn="ctr"/>
            <a:r>
              <a:rPr lang="it-IT" sz="2800" dirty="0" smtClean="0">
                <a:solidFill>
                  <a:schemeClr val="accent6">
                    <a:lumMod val="50000"/>
                  </a:schemeClr>
                </a:solidFill>
              </a:rPr>
              <a:t>solo a partire dalla conversione la catechesi propriamente detta potrà sviluppare il suo compito specifico di educazione della fede (Direttorio generale per la catechesi </a:t>
            </a:r>
            <a:r>
              <a:rPr lang="it-IT" sz="2800" dirty="0" err="1" smtClean="0">
                <a:solidFill>
                  <a:schemeClr val="accent6">
                    <a:lumMod val="50000"/>
                  </a:schemeClr>
                </a:solidFill>
              </a:rPr>
              <a:t>n°</a:t>
            </a:r>
            <a:r>
              <a:rPr lang="it-IT" sz="2800" dirty="0" smtClean="0">
                <a:solidFill>
                  <a:schemeClr val="accent6">
                    <a:lumMod val="50000"/>
                  </a:schemeClr>
                </a:solidFill>
              </a:rPr>
              <a:t> 61).</a:t>
            </a:r>
            <a:endParaRPr lang="it-IT" sz="2800" dirty="0">
              <a:solidFill>
                <a:schemeClr val="accent6">
                  <a:lumMod val="50000"/>
                </a:schemeClr>
              </a:solidFill>
            </a:endParaRPr>
          </a:p>
        </p:txBody>
      </p:sp>
      <p:pic>
        <p:nvPicPr>
          <p:cNvPr id="18433" name="Picture 1" descr="C:\Users\Piera\Desktop\conversione-a-Cristo.jpg"/>
          <p:cNvPicPr>
            <a:picLocks noChangeAspect="1" noChangeArrowheads="1"/>
          </p:cNvPicPr>
          <p:nvPr/>
        </p:nvPicPr>
        <p:blipFill>
          <a:blip r:embed="rId3" cstate="print"/>
          <a:srcRect/>
          <a:stretch>
            <a:fillRect/>
          </a:stretch>
        </p:blipFill>
        <p:spPr bwMode="auto">
          <a:xfrm>
            <a:off x="0" y="2886075"/>
            <a:ext cx="4724400" cy="3971925"/>
          </a:xfrm>
          <a:prstGeom prst="rect">
            <a:avLst/>
          </a:prstGeom>
          <a:noFill/>
          <a:effectLst>
            <a:softEdge rad="635000"/>
          </a:effectLst>
        </p:spPr>
      </p:pic>
    </p:spTree>
  </p:cSld>
  <p:clrMapOvr>
    <a:masterClrMapping/>
  </p:clrMapOvr>
  <p:transition>
    <p:randomBa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40568" y="332656"/>
            <a:ext cx="10729192" cy="6525344"/>
          </a:xfrm>
          <a:prstGeom prst="irregularSeal2">
            <a:avLst/>
          </a:prstGeom>
          <a:solidFill>
            <a:srgbClr val="92D050"/>
          </a:solidFill>
          <a:scene3d>
            <a:camera prst="orthographicFront"/>
            <a:lightRig rig="soft" dir="t">
              <a:rot lat="0" lon="0" rev="17220000"/>
            </a:lightRig>
          </a:scene3d>
          <a:sp3d>
            <a:bevelT w="114300" prst="artDeco"/>
          </a:sp3d>
        </p:spPr>
        <p:txBody>
          <a:bodyPr>
            <a:normAutofit fontScale="90000"/>
            <a:scene3d>
              <a:camera prst="orthographicFront"/>
              <a:lightRig rig="soft" dir="t">
                <a:rot lat="0" lon="0" rev="17220000"/>
              </a:lightRig>
            </a:scene3d>
            <a:sp3d prstMaterial="softEdge">
              <a:bevelT w="38100" h="38100"/>
            </a:sp3d>
          </a:bodyPr>
          <a:lstStyle/>
          <a:p>
            <a:pPr lvl="0"/>
            <a:r>
              <a:rPr lang="it-IT" dirty="0" smtClean="0">
                <a:solidFill>
                  <a:srgbClr val="FF0000"/>
                </a:solidFill>
                <a:latin typeface="Carolingia" pitchFamily="2" charset="0"/>
              </a:rPr>
              <a:t>5.                                         La catechesi e  la sfida dell’</a:t>
            </a:r>
            <a:br>
              <a:rPr lang="it-IT" dirty="0" smtClean="0">
                <a:solidFill>
                  <a:srgbClr val="FF0000"/>
                </a:solidFill>
                <a:latin typeface="Carolingia" pitchFamily="2" charset="0"/>
              </a:rPr>
            </a:br>
            <a:r>
              <a:rPr lang="it-IT" dirty="0" smtClean="0">
                <a:solidFill>
                  <a:srgbClr val="FF0000"/>
                </a:solidFill>
                <a:latin typeface="Carolingia" pitchFamily="2" charset="0"/>
              </a:rPr>
              <a:t>evangelizzazione</a:t>
            </a:r>
            <a:br>
              <a:rPr lang="it-IT" dirty="0" smtClean="0">
                <a:solidFill>
                  <a:srgbClr val="FF0000"/>
                </a:solidFill>
                <a:latin typeface="Carolingia" pitchFamily="2" charset="0"/>
              </a:rPr>
            </a:br>
            <a:endParaRPr lang="it-IT" dirty="0">
              <a:solidFill>
                <a:srgbClr val="FF0000"/>
              </a:solidFill>
              <a:latin typeface="Carolingia" pitchFamily="2" charset="0"/>
            </a:endParaRPr>
          </a:p>
        </p:txBody>
      </p:sp>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1259632" y="3861048"/>
            <a:ext cx="6400800" cy="1752600"/>
          </a:xfrm>
        </p:spPr>
        <p:txBody>
          <a:bodyPr>
            <a:normAutofit/>
          </a:bodyPr>
          <a:lstStyle/>
          <a:p>
            <a:r>
              <a:rPr lang="it-IT" dirty="0" smtClean="0"/>
              <a:t>La catechesi è distinta da quello che è il primo annuncio del vangelo.</a:t>
            </a:r>
            <a:endParaRPr lang="it-IT" dirty="0"/>
          </a:p>
        </p:txBody>
      </p:sp>
      <p:pic>
        <p:nvPicPr>
          <p:cNvPr id="14339" name="Picture 3" descr="C:\Users\Piera\Desktop\catechesi.gif"/>
          <p:cNvPicPr>
            <a:picLocks noChangeAspect="1" noChangeArrowheads="1"/>
          </p:cNvPicPr>
          <p:nvPr/>
        </p:nvPicPr>
        <p:blipFill>
          <a:blip r:embed="rId3" cstate="print"/>
          <a:srcRect/>
          <a:stretch>
            <a:fillRect/>
          </a:stretch>
        </p:blipFill>
        <p:spPr bwMode="auto">
          <a:xfrm>
            <a:off x="2123728" y="332656"/>
            <a:ext cx="4482220" cy="3672408"/>
          </a:xfrm>
          <a:prstGeom prst="rect">
            <a:avLst/>
          </a:prstGeom>
          <a:noFill/>
        </p:spPr>
      </p:pic>
    </p:spTree>
  </p:cSld>
  <p:clrMapOvr>
    <a:masterClrMapping/>
  </p:clrMapOvr>
  <p:transition>
    <p:spli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620688"/>
            <a:ext cx="8229600" cy="1121296"/>
          </a:xfr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soft" dir="t">
                <a:rot lat="0" lon="0" rev="17220000"/>
              </a:lightRig>
            </a:scene3d>
            <a:sp3d prstMaterial="softEdge">
              <a:bevelT w="38100" h="38100"/>
            </a:sp3d>
          </a:bodyPr>
          <a:lstStyle/>
          <a:p>
            <a:r>
              <a:rPr lang="it-IT" sz="6600" dirty="0" smtClean="0">
                <a:solidFill>
                  <a:schemeClr val="tx1"/>
                </a:solidFill>
                <a:latin typeface="Asrafel" pitchFamily="2" charset="0"/>
              </a:rPr>
              <a:t>OBIETTIVO</a:t>
            </a:r>
            <a:endParaRPr lang="it-IT" sz="6600" dirty="0">
              <a:solidFill>
                <a:schemeClr val="tx1"/>
              </a:solidFill>
              <a:latin typeface="Asrafel" pitchFamily="2" charset="0"/>
            </a:endParaRPr>
          </a:p>
        </p:txBody>
      </p:sp>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1371600" y="2348880"/>
            <a:ext cx="6400800" cy="2735418"/>
          </a:xfrm>
        </p:spPr>
        <p:txBody>
          <a:bodyPr>
            <a:normAutofit/>
          </a:bodyPr>
          <a:lstStyle/>
          <a:p>
            <a:r>
              <a:rPr lang="it-IT" dirty="0" smtClean="0"/>
              <a:t>promuovere e far maturare questa conversione iniziale, educando alla fede il convertito e incorporandolo nella comunità cristiana.</a:t>
            </a:r>
            <a:endParaRPr lang="it-IT" dirty="0"/>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404664"/>
            <a:ext cx="8229600" cy="905272"/>
          </a:xfrm>
        </p:spPr>
        <p:style>
          <a:lnRef idx="0">
            <a:schemeClr val="accent6"/>
          </a:lnRef>
          <a:fillRef idx="3">
            <a:schemeClr val="accent6"/>
          </a:fillRef>
          <a:effectRef idx="3">
            <a:schemeClr val="accent6"/>
          </a:effectRef>
          <a:fontRef idx="minor">
            <a:schemeClr val="lt1"/>
          </a:fontRef>
        </p:style>
        <p:txBody>
          <a:bodyPr/>
          <a:lstStyle/>
          <a:p>
            <a:r>
              <a:rPr lang="it-IT" dirty="0" smtClean="0"/>
              <a:t>EVANGELIZZAZIONE</a:t>
            </a:r>
            <a:endParaRPr lang="it-IT" dirty="0"/>
          </a:p>
        </p:txBody>
      </p:sp>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971600" y="1988840"/>
            <a:ext cx="7128792" cy="3240360"/>
          </a:xfrm>
        </p:spPr>
        <p:txBody>
          <a:bodyPr>
            <a:normAutofit/>
          </a:bodyPr>
          <a:lstStyle/>
          <a:p>
            <a:r>
              <a:rPr lang="it-IT" sz="4400" dirty="0" smtClean="0"/>
              <a:t>Prima tappa fondamentale per la formazione dei catechisti dell’iniziazione cristiana.</a:t>
            </a:r>
            <a:endParaRPr lang="it-IT" sz="4400" dirty="0"/>
          </a:p>
        </p:txBody>
      </p:sp>
      <p:pic>
        <p:nvPicPr>
          <p:cNvPr id="107524" name="Picture 4" descr="C:\Users\Piera\Desktop\showpic_5.gif"/>
          <p:cNvPicPr>
            <a:picLocks noChangeAspect="1" noChangeArrowheads="1"/>
          </p:cNvPicPr>
          <p:nvPr/>
        </p:nvPicPr>
        <p:blipFill>
          <a:blip r:embed="rId3" cstate="print"/>
          <a:srcRect/>
          <a:stretch>
            <a:fillRect/>
          </a:stretch>
        </p:blipFill>
        <p:spPr bwMode="auto">
          <a:xfrm>
            <a:off x="0" y="3943350"/>
            <a:ext cx="2857500" cy="2914650"/>
          </a:xfrm>
          <a:prstGeom prst="rect">
            <a:avLst/>
          </a:prstGeom>
          <a:noFill/>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edg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404664"/>
            <a:ext cx="8229600" cy="977280"/>
          </a:xfr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cene3d>
              <a:camera prst="orthographicFront"/>
              <a:lightRig rig="soft" dir="t">
                <a:rot lat="0" lon="0" rev="17220000"/>
              </a:lightRig>
            </a:scene3d>
            <a:sp3d prstMaterial="softEdge">
              <a:bevelT w="38100" h="38100"/>
            </a:sp3d>
          </a:bodyPr>
          <a:lstStyle/>
          <a:p>
            <a:r>
              <a:rPr lang="it-IT"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srafel" pitchFamily="2" charset="0"/>
              </a:rPr>
              <a:t>PRIMO ANNUNCIO E CATECHESI</a:t>
            </a:r>
            <a:endParaRPr lang="it-IT"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srafel" pitchFamily="2" charset="0"/>
            </a:endParaRPr>
          </a:p>
        </p:txBody>
      </p:sp>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1043608" y="1628800"/>
            <a:ext cx="7056784" cy="3455498"/>
          </a:xfrm>
        </p:spPr>
        <p:txBody>
          <a:bodyPr>
            <a:normAutofit/>
          </a:bodyPr>
          <a:lstStyle/>
          <a:p>
            <a:endParaRPr lang="it-IT" dirty="0" smtClean="0"/>
          </a:p>
          <a:p>
            <a:r>
              <a:rPr lang="it-IT" dirty="0" smtClean="0"/>
              <a:t>due forme dell’unico ministero della parola sono tra di loro complementari ed essenziali e si richiamano mutuamente: andare e accogliere, annunciare ed educare, chiamare e incorporare.</a:t>
            </a:r>
          </a:p>
          <a:p>
            <a:endParaRPr lang="it-IT" dirty="0"/>
          </a:p>
        </p:txBody>
      </p:sp>
    </p:spTree>
  </p:cSld>
  <p:clrMapOvr>
    <a:masterClrMapping/>
  </p:clrMapOvr>
  <p:transition>
    <p:comb/>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683568" y="476672"/>
            <a:ext cx="7992888" cy="4607626"/>
          </a:xfrm>
        </p:spPr>
        <p:txBody>
          <a:bodyPr>
            <a:normAutofit lnSpcReduction="10000"/>
          </a:bodyPr>
          <a:lstStyle/>
          <a:p>
            <a:r>
              <a:rPr lang="it-IT" dirty="0" smtClean="0"/>
              <a:t>L’esortazione apostolica </a:t>
            </a:r>
            <a:r>
              <a:rPr lang="it-IT" i="1" dirty="0" smtClean="0"/>
              <a:t>Catechesi </a:t>
            </a:r>
            <a:r>
              <a:rPr lang="it-IT" i="1" dirty="0" err="1" smtClean="0"/>
              <a:t>Tradendae</a:t>
            </a:r>
            <a:r>
              <a:rPr lang="it-IT" dirty="0" smtClean="0"/>
              <a:t>,                 </a:t>
            </a:r>
          </a:p>
          <a:p>
            <a:endParaRPr lang="it-IT" dirty="0" smtClean="0"/>
          </a:p>
          <a:p>
            <a:r>
              <a:rPr lang="it-IT" dirty="0" smtClean="0"/>
              <a:t>ci ricorda che </a:t>
            </a:r>
            <a:r>
              <a:rPr lang="it-IT" dirty="0" smtClean="0">
                <a:solidFill>
                  <a:schemeClr val="accent6">
                    <a:lumMod val="50000"/>
                  </a:schemeClr>
                </a:solidFill>
              </a:rPr>
              <a:t>l’evangelizzazione</a:t>
            </a:r>
            <a:r>
              <a:rPr lang="it-IT" dirty="0" smtClean="0"/>
              <a:t> è una realtà ricca, complessa e dinamica, che comprende momenti essenziali e differenti tra loro.</a:t>
            </a:r>
          </a:p>
          <a:p>
            <a:r>
              <a:rPr lang="it-IT" dirty="0" smtClean="0"/>
              <a:t> E la </a:t>
            </a:r>
            <a:r>
              <a:rPr lang="it-IT" dirty="0" smtClean="0">
                <a:solidFill>
                  <a:schemeClr val="accent6">
                    <a:lumMod val="50000"/>
                  </a:schemeClr>
                </a:solidFill>
              </a:rPr>
              <a:t>catechesi</a:t>
            </a:r>
            <a:r>
              <a:rPr lang="it-IT" dirty="0" smtClean="0"/>
              <a:t> è uno di questi momenti di tutto il processo di evangelizzazione.</a:t>
            </a:r>
          </a:p>
          <a:p>
            <a:r>
              <a:rPr lang="it-IT" dirty="0" smtClean="0"/>
              <a:t> Questo vuol dire che vi sono azioni che “preparano” la catechesi e altre che ne “derivano”           (cfr. CT 18).</a:t>
            </a:r>
          </a:p>
          <a:p>
            <a:endParaRPr lang="it-IT" dirty="0"/>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611560" y="548680"/>
            <a:ext cx="8064896" cy="5328592"/>
          </a:xfrm>
        </p:spPr>
        <p:txBody>
          <a:bodyPr>
            <a:normAutofit/>
          </a:bodyPr>
          <a:lstStyle/>
          <a:p>
            <a:r>
              <a:rPr lang="it-IT" b="1" dirty="0" smtClean="0">
                <a:solidFill>
                  <a:schemeClr val="accent6">
                    <a:lumMod val="50000"/>
                  </a:schemeClr>
                </a:solidFill>
              </a:rPr>
              <a:t>La catechesi</a:t>
            </a:r>
            <a:r>
              <a:rPr lang="it-IT" dirty="0" smtClean="0">
                <a:solidFill>
                  <a:schemeClr val="accent6">
                    <a:lumMod val="50000"/>
                  </a:schemeClr>
                </a:solidFill>
              </a:rPr>
              <a:t>  </a:t>
            </a:r>
            <a:r>
              <a:rPr lang="it-IT" dirty="0" smtClean="0"/>
              <a:t>- dice san Cirillo di Gerusalemme – </a:t>
            </a:r>
            <a:r>
              <a:rPr lang="it-IT" b="1" dirty="0" smtClean="0"/>
              <a:t>pone le fondamenta dell’edificio della fede</a:t>
            </a:r>
            <a:r>
              <a:rPr lang="it-IT" dirty="0" smtClean="0"/>
              <a:t>. </a:t>
            </a:r>
          </a:p>
          <a:p>
            <a:r>
              <a:rPr lang="it-IT" dirty="0" smtClean="0"/>
              <a:t>Altre funzioni di questo ministero della Parola, costruiranno poi i differenti piani dello stesso edificio. </a:t>
            </a:r>
            <a:r>
              <a:rPr lang="it-IT" dirty="0" smtClean="0">
                <a:solidFill>
                  <a:schemeClr val="accent6">
                    <a:lumMod val="50000"/>
                  </a:schemeClr>
                </a:solidFill>
              </a:rPr>
              <a:t>La catechesi di iniziazione è quindi l’anello necessario </a:t>
            </a:r>
            <a:r>
              <a:rPr lang="it-IT" dirty="0" smtClean="0"/>
              <a:t>tra l’azione di evangelizzazione, che chiama alla fede, e l’azione pastorale che alimenta costantemente la comunità cristiana. Pertanto, non è una </a:t>
            </a:r>
            <a:r>
              <a:rPr lang="it-IT" dirty="0" smtClean="0">
                <a:solidFill>
                  <a:schemeClr val="accent5">
                    <a:lumMod val="50000"/>
                  </a:schemeClr>
                </a:solidFill>
              </a:rPr>
              <a:t>azione facoltativa ma basilare </a:t>
            </a:r>
            <a:r>
              <a:rPr lang="it-IT" dirty="0" smtClean="0"/>
              <a:t>perché senza di essa l’azione missionaria non avrebbe continuità e sarebbe sterile.</a:t>
            </a:r>
            <a:endParaRPr lang="it-IT" dirty="0"/>
          </a:p>
        </p:txBody>
      </p:sp>
    </p:spTree>
  </p:cSld>
  <p:clrMapOvr>
    <a:masterClrMapping/>
  </p:clrMapOvr>
  <p:transition>
    <p:pull dir="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395536" y="404664"/>
            <a:ext cx="8280920" cy="5400600"/>
          </a:xfrm>
        </p:spPr>
        <p:txBody>
          <a:bodyPr>
            <a:normAutofit/>
          </a:bodyPr>
          <a:lstStyle/>
          <a:p>
            <a:r>
              <a:rPr lang="it-IT" dirty="0" smtClean="0"/>
              <a:t>&lt;&lt;evangelizzazione e catechesi sono due realtà che si richiamano vicendevolmente nella missione della Chiesa.</a:t>
            </a:r>
          </a:p>
          <a:p>
            <a:endParaRPr lang="it-IT" dirty="0" smtClean="0"/>
          </a:p>
          <a:p>
            <a:r>
              <a:rPr lang="it-IT" dirty="0" smtClean="0"/>
              <a:t> </a:t>
            </a:r>
            <a:r>
              <a:rPr lang="it-IT" dirty="0" smtClean="0">
                <a:solidFill>
                  <a:schemeClr val="accent6">
                    <a:lumMod val="50000"/>
                  </a:schemeClr>
                </a:solidFill>
              </a:rPr>
              <a:t>L’evangelizzazione, quindi, esprime anzitutto il compito globale dell’annuncio </a:t>
            </a:r>
            <a:r>
              <a:rPr lang="it-IT" dirty="0" smtClean="0"/>
              <a:t>della Parola ed è costituita da “un processo complesso e da elementi vari quali testimonianza,annuncio, adesione del cuore, ingresso nella </a:t>
            </a:r>
            <a:r>
              <a:rPr lang="it-IT" dirty="0" err="1" smtClean="0"/>
              <a:t>comunità…</a:t>
            </a:r>
            <a:r>
              <a:rPr lang="it-IT" dirty="0" smtClean="0"/>
              <a:t>”(EN 24), si attua in un itinerario di crescita e di vita cristiana che, dal primo annuncio, giunge fino alla celebrazione dei sacramenti e alla testimonianza della carità. </a:t>
            </a:r>
          </a:p>
          <a:p>
            <a:endParaRPr lang="it-IT" dirty="0" smtClean="0"/>
          </a:p>
          <a:p>
            <a:endParaRPr lang="it-IT" dirty="0"/>
          </a:p>
        </p:txBody>
      </p:sp>
    </p:spTree>
  </p:cSld>
  <p:clrMapOvr>
    <a:masterClrMapping/>
  </p:clrMapOvr>
  <p:transition>
    <p:split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kumimoji="0" lang="it-IT" smtClean="0">
                <a:solidFill>
                  <a:schemeClr val="tx2"/>
                </a:solidFill>
              </a:rPr>
              <a:t>UFFICIO CATECHISTICO DIOCESANO - Incontri foraniali per catechisti</a:t>
            </a:r>
            <a:endParaRPr kumimoji="0" lang="en-US" dirty="0">
              <a:solidFill>
                <a:schemeClr val="tx2"/>
              </a:solidFill>
            </a:endParaRPr>
          </a:p>
        </p:txBody>
      </p:sp>
      <p:sp>
        <p:nvSpPr>
          <p:cNvPr id="3" name="Rettangolo 2"/>
          <p:cNvSpPr/>
          <p:nvPr/>
        </p:nvSpPr>
        <p:spPr>
          <a:xfrm>
            <a:off x="467544" y="889844"/>
            <a:ext cx="8280920" cy="4524315"/>
          </a:xfrm>
          <a:prstGeom prst="rect">
            <a:avLst/>
          </a:prstGeom>
        </p:spPr>
        <p:txBody>
          <a:bodyPr wrap="square">
            <a:spAutoFit/>
          </a:bodyPr>
          <a:lstStyle/>
          <a:p>
            <a:r>
              <a:rPr lang="it-IT" sz="2400" dirty="0" smtClean="0">
                <a:solidFill>
                  <a:schemeClr val="accent5">
                    <a:lumMod val="50000"/>
                  </a:schemeClr>
                </a:solidFill>
              </a:rPr>
              <a:t>La catechesi, dunque, è momento tipico e privilegiato della evangelizzazione</a:t>
            </a:r>
            <a:r>
              <a:rPr lang="it-IT" sz="2400" dirty="0" smtClean="0"/>
              <a:t>, in quanto ne sviluppa i tratti portanti. (…) Oggi ci ritroviamo sempre più di fronte a situazioni di scristianizzazione, che reclamano un rinnovato impegno di annuncio cristiano,il risveglio di una fede sopita, quasi un costante appello alla prima conversione. Questo compito di una catechesi che deve mantenere tutto il fascino del primo annuncio, con cui l’uomo si incontra con </a:t>
            </a:r>
            <a:r>
              <a:rPr lang="it-IT" sz="2400" dirty="0" err="1" smtClean="0"/>
              <a:t>Cristo…si</a:t>
            </a:r>
            <a:r>
              <a:rPr lang="it-IT" sz="2400" dirty="0" smtClean="0"/>
              <a:t> inscrive nel progetto della chiesa e che esso va attuato nel rispetto della circolarità e reciproca integrazione tra Parola, sacramento e testimonianza e nell’attenzione all’uomo a cui si rivolge&gt;&gt; (La formazione dei catechisti n°7).</a:t>
            </a:r>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188640"/>
            <a:ext cx="8229600" cy="1828800"/>
          </a:xfrm>
          <a:ln/>
        </p:spPr>
        <p:style>
          <a:lnRef idx="3">
            <a:schemeClr val="lt1"/>
          </a:lnRef>
          <a:fillRef idx="1">
            <a:schemeClr val="accent5"/>
          </a:fillRef>
          <a:effectRef idx="1">
            <a:schemeClr val="accent5"/>
          </a:effectRef>
          <a:fontRef idx="minor">
            <a:schemeClr val="lt1"/>
          </a:fontRef>
        </p:style>
        <p:txBody>
          <a:bodyPr/>
          <a:lstStyle/>
          <a:p>
            <a:r>
              <a:rPr lang="it-IT" dirty="0" smtClean="0"/>
              <a:t>Argomento non tanto “nuovo”…</a:t>
            </a:r>
            <a:endParaRPr lang="it-IT" dirty="0"/>
          </a:p>
        </p:txBody>
      </p:sp>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827584" y="2276872"/>
            <a:ext cx="7560840" cy="3456384"/>
          </a:xfrm>
        </p:spPr>
        <p:txBody>
          <a:bodyPr>
            <a:noAutofit/>
          </a:bodyPr>
          <a:lstStyle/>
          <a:p>
            <a:r>
              <a:rPr lang="it-IT" sz="4400" dirty="0" smtClean="0">
                <a:latin typeface="Carolingia" pitchFamily="2" charset="0"/>
              </a:rPr>
              <a:t>Già Cristo stesso è l’</a:t>
            </a:r>
            <a:r>
              <a:rPr lang="it-IT" sz="4400" dirty="0" err="1" smtClean="0">
                <a:latin typeface="Carolingia" pitchFamily="2" charset="0"/>
              </a:rPr>
              <a:t>annunciatore…</a:t>
            </a:r>
            <a:endParaRPr lang="it-IT" sz="4400" dirty="0" smtClean="0">
              <a:latin typeface="Carolingia" pitchFamily="2" charset="0"/>
            </a:endParaRPr>
          </a:p>
          <a:p>
            <a:r>
              <a:rPr lang="it-IT" sz="4400" dirty="0" smtClean="0">
                <a:latin typeface="Carolingia" pitchFamily="2" charset="0"/>
              </a:rPr>
              <a:t>E noi, Chiesa, da evangelizzati ad evangelizzatori. </a:t>
            </a:r>
            <a:endParaRPr lang="it-IT" sz="4400" dirty="0">
              <a:latin typeface="Carolingi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Scale>
                                      <p:cBhvr>
                                        <p:cTn id="12"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xEl>
                                              <p:pRg st="0" end="0"/>
                                            </p:txEl>
                                          </p:spTgt>
                                        </p:tgtEl>
                                        <p:attrNameLst>
                                          <p:attrName>ppt_x</p:attrName>
                                          <p:attrName>ppt_y</p:attrName>
                                        </p:attrNameLst>
                                      </p:cBhvr>
                                    </p:animMotion>
                                    <p:animEffect transition="in" filter="fade">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Scale>
                                      <p:cBhvr>
                                        <p:cTn id="19"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xEl>
                                              <p:pRg st="1" end="1"/>
                                            </p:txEl>
                                          </p:spTgt>
                                        </p:tgtEl>
                                        <p:attrNameLst>
                                          <p:attrName>ppt_x</p:attrName>
                                          <p:attrName>ppt_y</p:attrName>
                                        </p:attrNameLst>
                                      </p:cBhvr>
                                    </p:animMotion>
                                    <p:animEffect transition="in" filter="fade">
                                      <p:cBhvr>
                                        <p:cTn id="2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332656"/>
            <a:ext cx="8640960" cy="5616624"/>
          </a:xfrm>
        </p:spPr>
        <p:txBody>
          <a:bodyPr>
            <a:noAutofit/>
          </a:bodyPr>
          <a:lstStyle/>
          <a:p>
            <a:pPr algn="l"/>
            <a:r>
              <a:rPr lang="it-IT" sz="5400" dirty="0" smtClean="0">
                <a:solidFill>
                  <a:schemeClr val="tx1"/>
                </a:solidFill>
                <a:effectLst/>
                <a:latin typeface="Vivaldi" pitchFamily="66" charset="0"/>
              </a:rPr>
              <a:t>“</a:t>
            </a:r>
            <a:r>
              <a:rPr lang="it-IT" sz="5400" dirty="0" smtClean="0">
                <a:solidFill>
                  <a:schemeClr val="bg1">
                    <a:lumMod val="95000"/>
                    <a:lumOff val="5000"/>
                  </a:schemeClr>
                </a:solidFill>
                <a:effectLst/>
                <a:latin typeface="Vivaldi" pitchFamily="66" charset="0"/>
              </a:rPr>
              <a:t>Voi siete la stirpe eletta,</a:t>
            </a:r>
            <a:br>
              <a:rPr lang="it-IT" sz="5400" dirty="0" smtClean="0">
                <a:solidFill>
                  <a:schemeClr val="bg1">
                    <a:lumMod val="95000"/>
                    <a:lumOff val="5000"/>
                  </a:schemeClr>
                </a:solidFill>
                <a:effectLst/>
                <a:latin typeface="Vivaldi" pitchFamily="66" charset="0"/>
              </a:rPr>
            </a:br>
            <a:r>
              <a:rPr lang="it-IT" sz="5400" dirty="0" smtClean="0">
                <a:solidFill>
                  <a:schemeClr val="bg1">
                    <a:lumMod val="95000"/>
                    <a:lumOff val="5000"/>
                  </a:schemeClr>
                </a:solidFill>
                <a:effectLst/>
                <a:latin typeface="Vivaldi" pitchFamily="66" charset="0"/>
              </a:rPr>
              <a:t> il sacerdozio regale, </a:t>
            </a:r>
            <a:br>
              <a:rPr lang="it-IT" sz="5400" dirty="0" smtClean="0">
                <a:solidFill>
                  <a:schemeClr val="bg1">
                    <a:lumMod val="95000"/>
                    <a:lumOff val="5000"/>
                  </a:schemeClr>
                </a:solidFill>
                <a:effectLst/>
                <a:latin typeface="Vivaldi" pitchFamily="66" charset="0"/>
              </a:rPr>
            </a:br>
            <a:r>
              <a:rPr lang="it-IT" sz="5400" dirty="0" smtClean="0">
                <a:solidFill>
                  <a:schemeClr val="bg1">
                    <a:lumMod val="95000"/>
                    <a:lumOff val="5000"/>
                  </a:schemeClr>
                </a:solidFill>
                <a:effectLst/>
                <a:latin typeface="Vivaldi" pitchFamily="66" charset="0"/>
              </a:rPr>
              <a:t>la nazione santa, il popolo che Dio si è acquistato</a:t>
            </a:r>
            <a:r>
              <a:rPr lang="it-IT" sz="5400" dirty="0" smtClean="0">
                <a:solidFill>
                  <a:schemeClr val="bg1">
                    <a:lumMod val="95000"/>
                    <a:lumOff val="5000"/>
                  </a:schemeClr>
                </a:solidFill>
                <a:latin typeface="Vivaldi" pitchFamily="66" charset="0"/>
              </a:rPr>
              <a:t> </a:t>
            </a:r>
            <a:r>
              <a:rPr lang="it-IT" sz="5400" u="sng" dirty="0" smtClean="0">
                <a:solidFill>
                  <a:schemeClr val="bg1">
                    <a:lumMod val="95000"/>
                    <a:lumOff val="5000"/>
                  </a:schemeClr>
                </a:solidFill>
                <a:effectLst>
                  <a:outerShdw blurRad="38100" dist="38100" dir="2700000" algn="tl">
                    <a:srgbClr val="000000">
                      <a:alpha val="43137"/>
                    </a:srgbClr>
                  </a:outerShdw>
                </a:effectLst>
                <a:latin typeface="Vivaldi" pitchFamily="66" charset="0"/>
              </a:rPr>
              <a:t>perché proclami le opere meravigliose </a:t>
            </a:r>
            <a:r>
              <a:rPr lang="it-IT" sz="5400" dirty="0" smtClean="0">
                <a:solidFill>
                  <a:schemeClr val="bg1">
                    <a:lumMod val="95000"/>
                    <a:lumOff val="5000"/>
                  </a:schemeClr>
                </a:solidFill>
                <a:effectLst/>
                <a:latin typeface="Vivaldi" pitchFamily="66" charset="0"/>
              </a:rPr>
              <a:t>di lui che vi ha chiamato dalle tenebre alla sua ammirabile luce”   </a:t>
            </a:r>
            <a:r>
              <a:rPr lang="it-IT" sz="4000" dirty="0" smtClean="0">
                <a:solidFill>
                  <a:schemeClr val="bg1">
                    <a:lumMod val="95000"/>
                    <a:lumOff val="5000"/>
                  </a:schemeClr>
                </a:solidFill>
                <a:effectLst/>
                <a:latin typeface="Vivaldi" pitchFamily="66" charset="0"/>
              </a:rPr>
              <a:t>(1 </a:t>
            </a:r>
            <a:r>
              <a:rPr lang="it-IT" sz="4000" dirty="0" err="1" smtClean="0">
                <a:solidFill>
                  <a:schemeClr val="bg1">
                    <a:lumMod val="95000"/>
                    <a:lumOff val="5000"/>
                  </a:schemeClr>
                </a:solidFill>
                <a:effectLst/>
                <a:latin typeface="Vivaldi" pitchFamily="66" charset="0"/>
              </a:rPr>
              <a:t>Pt</a:t>
            </a:r>
            <a:r>
              <a:rPr lang="it-IT" sz="4000" dirty="0" smtClean="0">
                <a:solidFill>
                  <a:schemeClr val="bg1">
                    <a:lumMod val="95000"/>
                    <a:lumOff val="5000"/>
                  </a:schemeClr>
                </a:solidFill>
                <a:effectLst/>
                <a:latin typeface="Vivaldi" pitchFamily="66" charset="0"/>
              </a:rPr>
              <a:t> 2, 9).</a:t>
            </a:r>
            <a:endParaRPr lang="it-IT" sz="4000" dirty="0">
              <a:solidFill>
                <a:schemeClr val="bg1">
                  <a:lumMod val="95000"/>
                  <a:lumOff val="5000"/>
                </a:schemeClr>
              </a:solidFill>
              <a:effectLst/>
              <a:latin typeface="Vivaldi" pitchFamily="66" charset="0"/>
            </a:endParaRPr>
          </a:p>
        </p:txBody>
      </p:sp>
      <p:sp>
        <p:nvSpPr>
          <p:cNvPr id="3" name="Segnaposto piè di pagina 2"/>
          <p:cNvSpPr>
            <a:spLocks noGrp="1"/>
          </p:cNvSpPr>
          <p:nvPr>
            <p:ph type="ftr" sz="quarter" idx="11"/>
          </p:nvPr>
        </p:nvSpPr>
        <p:spPr/>
        <p:txBody>
          <a:bodyPr/>
          <a:lstStyle/>
          <a:p>
            <a:r>
              <a:rPr kumimoji="0" lang="it-IT" smtClean="0"/>
              <a:t>UFFICIO CATECHISTICO DIOCESANO - Incontri foraniali per catechisti</a:t>
            </a:r>
            <a:endParaRPr kumimoji="0" lang="en-US"/>
          </a:p>
        </p:txBody>
      </p:sp>
      <p:pic>
        <p:nvPicPr>
          <p:cNvPr id="103425" name="Picture 1" descr="C:\Users\Piera\Desktop\san-pietro.jpg"/>
          <p:cNvPicPr>
            <a:picLocks noChangeAspect="1" noChangeArrowheads="1"/>
          </p:cNvPicPr>
          <p:nvPr/>
        </p:nvPicPr>
        <p:blipFill>
          <a:blip r:embed="rId3" cstate="print"/>
          <a:srcRect/>
          <a:stretch>
            <a:fillRect/>
          </a:stretch>
        </p:blipFill>
        <p:spPr bwMode="auto">
          <a:xfrm>
            <a:off x="4952489" y="-171400"/>
            <a:ext cx="4191511" cy="2808312"/>
          </a:xfrm>
          <a:prstGeom prst="rect">
            <a:avLst/>
          </a:prstGeom>
          <a:noFill/>
          <a:effectLst>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44" y="285728"/>
            <a:ext cx="9001156" cy="1199056"/>
          </a:xfrm>
          <a:solidFill>
            <a:srgbClr val="92D050"/>
          </a:solidFill>
        </p:spPr>
        <p:style>
          <a:lnRef idx="1">
            <a:schemeClr val="dk1"/>
          </a:lnRef>
          <a:fillRef idx="3">
            <a:schemeClr val="dk1"/>
          </a:fillRef>
          <a:effectRef idx="2">
            <a:schemeClr val="dk1"/>
          </a:effectRef>
          <a:fontRef idx="minor">
            <a:schemeClr val="lt1"/>
          </a:fontRef>
        </p:style>
        <p:txBody>
          <a:bodyPr>
            <a:prstTxWarp prst="textWave2">
              <a:avLst/>
            </a:prstTxWarp>
            <a:normAutofit/>
          </a:bodyPr>
          <a:lstStyle/>
          <a:p>
            <a:r>
              <a:rPr lang="it-IT" sz="5400" dirty="0" smtClean="0">
                <a:solidFill>
                  <a:srgbClr val="FF0000"/>
                </a:solidFill>
                <a:latin typeface="Carolingia" pitchFamily="2" charset="0"/>
              </a:rPr>
              <a:t>5   punti di riflessione</a:t>
            </a:r>
            <a:endParaRPr lang="it-IT" sz="5400" dirty="0">
              <a:solidFill>
                <a:srgbClr val="FF0000"/>
              </a:solidFill>
              <a:latin typeface="Carolingia" pitchFamily="2" charset="0"/>
            </a:endParaRPr>
          </a:p>
        </p:txBody>
      </p:sp>
      <p:sp>
        <p:nvSpPr>
          <p:cNvPr id="3" name="Segnaposto piè di pagina 2"/>
          <p:cNvSpPr>
            <a:spLocks noGrp="1"/>
          </p:cNvSpPr>
          <p:nvPr>
            <p:ph type="ftr" sz="quarter" idx="11"/>
          </p:nvPr>
        </p:nvSpPr>
        <p:spPr/>
        <p:txBody>
          <a:bodyPr/>
          <a:lstStyle/>
          <a:p>
            <a:r>
              <a:rPr kumimoji="0" lang="it-IT" smtClean="0">
                <a:solidFill>
                  <a:srgbClr val="FFFFFF"/>
                </a:solidFill>
              </a:rPr>
              <a:t>UFFICIO CATECHISTICO DIOCESANO - Incontri foraniali per catechisti</a:t>
            </a:r>
            <a:endParaRPr kumimoji="0" lang="en-US" dirty="0">
              <a:solidFill>
                <a:srgbClr val="FFFFFF"/>
              </a:solidFill>
            </a:endParaRPr>
          </a:p>
        </p:txBody>
      </p:sp>
      <p:sp>
        <p:nvSpPr>
          <p:cNvPr id="4" name="Sottotitolo 3"/>
          <p:cNvSpPr>
            <a:spLocks noGrp="1"/>
          </p:cNvSpPr>
          <p:nvPr>
            <p:ph type="subTitle" idx="1"/>
          </p:nvPr>
        </p:nvSpPr>
        <p:spPr>
          <a:xfrm>
            <a:off x="539552" y="1556792"/>
            <a:ext cx="8136904" cy="4320480"/>
          </a:xfrm>
        </p:spPr>
        <p:txBody>
          <a:bodyPr>
            <a:normAutofit/>
          </a:bodyPr>
          <a:lstStyle/>
          <a:p>
            <a:pPr>
              <a:buBlip>
                <a:blip r:embed="rId3"/>
              </a:buBlip>
            </a:pPr>
            <a:r>
              <a:rPr lang="it-IT" sz="3500" dirty="0" smtClean="0">
                <a:latin typeface="Aharoni" pitchFamily="2" charset="-79"/>
                <a:cs typeface="Aharoni" pitchFamily="2" charset="-79"/>
              </a:rPr>
              <a:t> Evangelizzazione: perenne missione della Chiesa;</a:t>
            </a:r>
          </a:p>
          <a:p>
            <a:pPr lvl="0">
              <a:buBlip>
                <a:blip r:embed="rId3"/>
              </a:buBlip>
            </a:pPr>
            <a:r>
              <a:rPr lang="it-IT" sz="3500" dirty="0" smtClean="0">
                <a:latin typeface="Aharoni" pitchFamily="2" charset="-79"/>
                <a:cs typeface="Aharoni" pitchFamily="2" charset="-79"/>
              </a:rPr>
              <a:t> Il contesto attuale;</a:t>
            </a:r>
          </a:p>
          <a:p>
            <a:pPr>
              <a:buBlip>
                <a:blip r:embed="rId3"/>
              </a:buBlip>
            </a:pPr>
            <a:r>
              <a:rPr lang="it-IT" sz="3500" dirty="0" smtClean="0">
                <a:latin typeface="Aharoni" pitchFamily="2" charset="-79"/>
                <a:cs typeface="Aharoni" pitchFamily="2" charset="-79"/>
              </a:rPr>
              <a:t> La “nuova” evangelizzazione;</a:t>
            </a:r>
          </a:p>
          <a:p>
            <a:pPr lvl="0">
              <a:buBlip>
                <a:blip r:embed="rId3"/>
              </a:buBlip>
            </a:pPr>
            <a:r>
              <a:rPr lang="it-IT" sz="3500" dirty="0" smtClean="0">
                <a:latin typeface="Aharoni" pitchFamily="2" charset="-79"/>
                <a:cs typeface="Aharoni" pitchFamily="2" charset="-79"/>
              </a:rPr>
              <a:t> Il primo annuncio;</a:t>
            </a:r>
          </a:p>
          <a:p>
            <a:pPr lvl="0">
              <a:buBlip>
                <a:blip r:embed="rId3"/>
              </a:buBlip>
            </a:pPr>
            <a:r>
              <a:rPr lang="it-IT" sz="3500" dirty="0" smtClean="0">
                <a:latin typeface="Aharoni" pitchFamily="2" charset="-79"/>
                <a:cs typeface="Aharoni" pitchFamily="2" charset="-79"/>
              </a:rPr>
              <a:t> La catechesi e la sfida dell’evangelizzazione;</a:t>
            </a:r>
          </a:p>
          <a:p>
            <a:pPr>
              <a:buBlip>
                <a:blip r:embed="rId3"/>
              </a:buBlip>
            </a:pPr>
            <a:endParaRPr lang="it-IT" dirty="0" smtClean="0"/>
          </a:p>
          <a:p>
            <a:pPr lvl="0">
              <a:buBlip>
                <a:blip r:embed="rId3"/>
              </a:buBlip>
            </a:pPr>
            <a:endParaRPr lang="it-IT"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dissolv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dissolv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dissolv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dissolve">
                                      <p:cBhvr>
                                        <p:cTn id="3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kumimoji="0" lang="it-IT" smtClean="0"/>
              <a:t>UFFICIO CATECHISTICO DIOCESANO - Incontri foraniali per catechisti</a:t>
            </a:r>
            <a:endParaRPr kumimoji="0" lang="en-US"/>
          </a:p>
        </p:txBody>
      </p:sp>
      <p:sp>
        <p:nvSpPr>
          <p:cNvPr id="2" name="Titolo 1"/>
          <p:cNvSpPr>
            <a:spLocks noGrp="1"/>
          </p:cNvSpPr>
          <p:nvPr>
            <p:ph type="title"/>
          </p:nvPr>
        </p:nvSpPr>
        <p:spPr>
          <a:xfrm>
            <a:off x="1187624" y="1340768"/>
            <a:ext cx="8855968" cy="3600400"/>
          </a:xfr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a:scene3d>
              <a:camera prst="orthographicFront"/>
              <a:lightRig rig="soft" dir="t">
                <a:rot lat="0" lon="0" rev="16800000"/>
              </a:lightRig>
            </a:scene3d>
            <a:sp3d prstMaterial="softEdge">
              <a:bevelT w="38100" h="38100"/>
            </a:sp3d>
          </a:bodyPr>
          <a:lstStyle/>
          <a:p>
            <a:r>
              <a:rPr lang="it-IT" sz="5400" dirty="0" smtClean="0">
                <a:solidFill>
                  <a:srgbClr val="FF0000"/>
                </a:solidFill>
                <a:latin typeface="Carolingia" pitchFamily="2" charset="0"/>
              </a:rPr>
              <a:t>1.  EVANGELIZZAZIONE:     PERENNE MISSIONE                         DELLA CHIESA</a:t>
            </a:r>
            <a:endParaRPr lang="it-IT" sz="5400" dirty="0">
              <a:solidFill>
                <a:srgbClr val="FF0000"/>
              </a:solidFill>
              <a:latin typeface="Carolingi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tice">
  <a:themeElements>
    <a:clrScheme name="Ve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907</TotalTime>
  <Words>2297</Words>
  <Application>Microsoft Office PowerPoint</Application>
  <PresentationFormat>Presentazione su schermo (4:3)</PresentationFormat>
  <Paragraphs>267</Paragraphs>
  <Slides>54</Slides>
  <Notes>53</Notes>
  <HiddenSlides>0</HiddenSlides>
  <MMClips>0</MMClips>
  <ScaleCrop>false</ScaleCrop>
  <HeadingPairs>
    <vt:vector size="4" baseType="variant">
      <vt:variant>
        <vt:lpstr>Tema</vt:lpstr>
      </vt:variant>
      <vt:variant>
        <vt:i4>1</vt:i4>
      </vt:variant>
      <vt:variant>
        <vt:lpstr>Titoli diapositive</vt:lpstr>
      </vt:variant>
      <vt:variant>
        <vt:i4>54</vt:i4>
      </vt:variant>
    </vt:vector>
  </HeadingPairs>
  <TitlesOfParts>
    <vt:vector size="55" baseType="lpstr">
      <vt:lpstr>Vertice</vt:lpstr>
      <vt:lpstr>Diapositiva 1</vt:lpstr>
      <vt:lpstr>Diapositiva 2</vt:lpstr>
      <vt:lpstr>Diapositiva 3</vt:lpstr>
      <vt:lpstr>FASE INFORMATIVA</vt:lpstr>
      <vt:lpstr>EVANGELIZZAZIONE</vt:lpstr>
      <vt:lpstr>Argomento non tanto “nuovo”…</vt:lpstr>
      <vt:lpstr>“Voi siete la stirpe eletta,  il sacerdozio regale,  la nazione santa, il popolo che Dio si è acquistato perché proclami le opere meravigliose di lui che vi ha chiamato dalle tenebre alla sua ammirabile luce”   (1 Pt 2, 9).</vt:lpstr>
      <vt:lpstr>5   punti di riflessione</vt:lpstr>
      <vt:lpstr>1.  EVANGELIZZAZIONE:     PERENNE MISSIONE                         DELLA CHIESA</vt:lpstr>
      <vt:lpstr>Diapositiva 10</vt:lpstr>
      <vt:lpstr>Diapositiva 11</vt:lpstr>
      <vt:lpstr>CHIESA EVANGELIZZATRICE</vt:lpstr>
      <vt:lpstr>CHIESA EVANGELIZZATRICE</vt:lpstr>
      <vt:lpstr>Diapositiva 14</vt:lpstr>
      <vt:lpstr>Diapositiva 15</vt:lpstr>
      <vt:lpstr>Diapositiva 16</vt:lpstr>
      <vt:lpstr>2.  Il contesto attuale</vt:lpstr>
      <vt:lpstr>Diapositiva 18</vt:lpstr>
      <vt:lpstr>Diapositiva 19</vt:lpstr>
      <vt:lpstr>Diapositiva 20</vt:lpstr>
      <vt:lpstr>Diapositiva 21</vt:lpstr>
      <vt:lpstr>Diapositiva 22</vt:lpstr>
      <vt:lpstr>Diapositiva 23</vt:lpstr>
      <vt:lpstr>Diapositiva 24</vt:lpstr>
      <vt:lpstr>Diapositiva 25</vt:lpstr>
      <vt:lpstr>3.  La “nuova” evangelizzazione </vt:lpstr>
      <vt:lpstr>Diapositiva 27</vt:lpstr>
      <vt:lpstr>Diapositiva 28</vt:lpstr>
      <vt:lpstr>Diapositiva 29</vt:lpstr>
      <vt:lpstr>Giovanni Paolo II lo introdusse nel suo Magistero, rivolgendosi così ai vescovi dell’America Latina già nel 1983:</vt:lpstr>
      <vt:lpstr>Diapositiva 31</vt:lpstr>
      <vt:lpstr>Diapositiva 32</vt:lpstr>
      <vt:lpstr>l’impegno è  quello di sempre  ma in un epoca di cambiamento diventa (deve diventare!!!) “nuovo”.</vt:lpstr>
      <vt:lpstr>Diapositiva 34</vt:lpstr>
      <vt:lpstr>Nuova Evangelizzazione</vt:lpstr>
      <vt:lpstr>Diapositiva 36</vt:lpstr>
      <vt:lpstr>Diapositiva 37</vt:lpstr>
      <vt:lpstr>4.  Il primo annuncio </vt:lpstr>
      <vt:lpstr>Diapositiva 39</vt:lpstr>
      <vt:lpstr>Diapositiva 40</vt:lpstr>
      <vt:lpstr>Diapositiva 41</vt:lpstr>
      <vt:lpstr>Diapositiva 42</vt:lpstr>
      <vt:lpstr>Diapositiva 43</vt:lpstr>
      <vt:lpstr>Diapositiva 44</vt:lpstr>
      <vt:lpstr>A CHI SI RIVOLGE?</vt:lpstr>
      <vt:lpstr>FUNZIONE</vt:lpstr>
      <vt:lpstr>5.                                         La catechesi e  la sfida dell’ evangelizzazione </vt:lpstr>
      <vt:lpstr>Diapositiva 48</vt:lpstr>
      <vt:lpstr>OBIETTIVO</vt:lpstr>
      <vt:lpstr>PRIMO ANNUNCIO E CATECHESI</vt:lpstr>
      <vt:lpstr>Diapositiva 51</vt:lpstr>
      <vt:lpstr>Diapositiva 52</vt:lpstr>
      <vt:lpstr>Diapositiva 53</vt:lpstr>
      <vt:lpstr>Diapositiva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Piera</dc:creator>
  <cp:lastModifiedBy>Direttore IRC</cp:lastModifiedBy>
  <cp:revision>81</cp:revision>
  <dcterms:created xsi:type="dcterms:W3CDTF">2012-10-08T16:26:32Z</dcterms:created>
  <dcterms:modified xsi:type="dcterms:W3CDTF">2025-10-15T09:03:58Z</dcterms:modified>
</cp:coreProperties>
</file>