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3" r:id="rId2"/>
    <p:sldId id="291" r:id="rId3"/>
    <p:sldId id="290" r:id="rId4"/>
    <p:sldId id="256" r:id="rId5"/>
    <p:sldId id="258" r:id="rId6"/>
    <p:sldId id="305" r:id="rId7"/>
    <p:sldId id="260" r:id="rId8"/>
    <p:sldId id="262" r:id="rId9"/>
    <p:sldId id="264" r:id="rId10"/>
    <p:sldId id="265" r:id="rId11"/>
    <p:sldId id="267" r:id="rId12"/>
    <p:sldId id="266" r:id="rId13"/>
    <p:sldId id="269" r:id="rId14"/>
    <p:sldId id="259" r:id="rId15"/>
    <p:sldId id="283" r:id="rId16"/>
    <p:sldId id="274" r:id="rId17"/>
    <p:sldId id="275" r:id="rId18"/>
    <p:sldId id="306" r:id="rId19"/>
    <p:sldId id="276" r:id="rId20"/>
    <p:sldId id="307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304" r:id="rId30"/>
    <p:sldId id="287" r:id="rId31"/>
    <p:sldId id="288" r:id="rId32"/>
    <p:sldId id="292" r:id="rId33"/>
    <p:sldId id="298" r:id="rId34"/>
    <p:sldId id="299" r:id="rId35"/>
    <p:sldId id="293" r:id="rId36"/>
    <p:sldId id="294" r:id="rId37"/>
    <p:sldId id="295" r:id="rId38"/>
    <p:sldId id="302" r:id="rId39"/>
    <p:sldId id="296" r:id="rId40"/>
    <p:sldId id="303" r:id="rId41"/>
    <p:sldId id="301" r:id="rId4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8D8"/>
    <a:srgbClr val="0F3E00"/>
    <a:srgbClr val="1A0D79"/>
    <a:srgbClr val="176000"/>
    <a:srgbClr val="A200A2"/>
    <a:srgbClr val="005800"/>
    <a:srgbClr val="FFFFB3"/>
    <a:srgbClr val="FFFF66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1E32FA6-A5A6-43EE-84E6-9F82CB68B5FB}" type="datetimeFigureOut">
              <a:rPr lang="it-IT"/>
              <a:pPr>
                <a:defRPr/>
              </a:pPr>
              <a:t>15/10/2025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41698AC-3BAA-4D1C-8645-16996F1968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697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03F16-F405-4BC7-A909-AFF0582EA022}" type="slidenum">
              <a:rPr lang="it-IT">
                <a:ea typeface="ＭＳ Ｐゴシック" pitchFamily="34" charset="-128"/>
              </a:rPr>
              <a:pPr/>
              <a:t>3</a:t>
            </a:fld>
            <a:endParaRPr lang="it-IT">
              <a:ea typeface="ＭＳ Ｐゴシック" pitchFamily="34" charset="-128"/>
            </a:endParaRPr>
          </a:p>
        </p:txBody>
      </p:sp>
      <p:sp>
        <p:nvSpPr>
          <p:cNvPr id="4198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ea typeface="ＭＳ Ｐゴシック" pitchFamily="34" charset="-128"/>
              </a:rPr>
              <a:t>Ufficio catechistico diocesano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B25894-4D4C-452B-A19E-22FDD488CE3B}" type="slidenum">
              <a:rPr lang="it-IT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EB56C-B4A0-4193-A726-FEED8B1536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0E29-A275-43E4-8F7D-7D511D449C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9F64-2D93-4717-90F2-13208B52F0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CB05-7ABD-418C-91C3-5585C36D19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DB5D-B8DB-4E9A-B017-924D33E91F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933D-C86E-4116-A564-2FB293EA28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4E4C-221A-46CC-B056-4287B41F0A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F176-356B-4409-AA69-7BC17FA8C1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0DA6-62BE-466F-987A-DE6AA02154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BFE3-861F-4CC6-B8B4-CF09C90C54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A809-2A0B-4B27-84D9-E96D6D2D46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D57E-7926-477F-97AE-509B35BD0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it-IT"/>
              <a:t>Centro per l'Evangelizzazione e  la Catechesi Arcidiocesi di Agrigento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DDD4C51-6278-439F-85CE-6C7A10DC03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ld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FD710-5790-412F-9335-D45203D05757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2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50825" y="1268413"/>
            <a:ext cx="8569325" cy="555625"/>
          </a:xfrm>
        </p:spPr>
        <p:txBody>
          <a:bodyPr/>
          <a:lstStyle/>
          <a:p>
            <a:pPr>
              <a:defRPr/>
            </a:pPr>
            <a:r>
              <a:rPr lang="it-IT" sz="6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per la </a:t>
            </a:r>
            <a:r>
              <a:rPr lang="it-IT" sz="6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Catechesi</a:t>
            </a:r>
            <a:endParaRPr lang="it-IT" sz="6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sz="6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17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C’è un solo Vangelo, perché uno solo è Gesù Cristo ed è lui la 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“Buona Notizia”</a:t>
            </a:r>
            <a:r>
              <a:rPr lang="it-IT" sz="4000" dirty="0" smtClean="0"/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3568" y="2492896"/>
            <a:ext cx="79930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b="1" dirty="0">
                <a:latin typeface="Baskerville Old Face" pitchFamily="18" charset="0"/>
                <a:cs typeface="+mn-cs"/>
              </a:rPr>
              <a:t>ma il lieto annuncio è giunto a noi redatto da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quattro evangelisti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576" y="4005263"/>
            <a:ext cx="770485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FF0000"/>
                </a:solidFill>
                <a:latin typeface="Baskerville Old Face" pitchFamily="18" charset="0"/>
              </a:rPr>
              <a:t>L’unico Vangelo</a:t>
            </a:r>
            <a:r>
              <a:rPr lang="it-IT" sz="4400" b="1" dirty="0">
                <a:latin typeface="Baskerville Old Fac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4000" b="1" dirty="0">
                <a:latin typeface="Baskerville Old Face" pitchFamily="18" charset="0"/>
              </a:rPr>
              <a:t>dunque giunge a noi in un</a:t>
            </a:r>
          </a:p>
          <a:p>
            <a:pPr algn="ctr">
              <a:spcBef>
                <a:spcPct val="50000"/>
              </a:spcBef>
            </a:pPr>
            <a:r>
              <a:rPr lang="it-IT" sz="4000" dirty="0">
                <a:latin typeface="Baskerville Old Face" pitchFamily="18" charset="0"/>
              </a:rPr>
              <a:t> </a:t>
            </a:r>
            <a:r>
              <a:rPr lang="it-IT" sz="4000" b="1" dirty="0">
                <a:solidFill>
                  <a:srgbClr val="FF0000"/>
                </a:solidFill>
                <a:latin typeface="Baskerville Old Face" pitchFamily="18" charset="0"/>
              </a:rPr>
              <a:t>aspetto quadriforme</a:t>
            </a:r>
            <a:r>
              <a:rPr lang="it-IT" sz="4000" b="1" dirty="0">
                <a:latin typeface="Baskerville Old Face" pitchFamily="18" charset="0"/>
              </a:rPr>
              <a:t> </a:t>
            </a:r>
            <a:r>
              <a:rPr lang="it-IT" sz="2500" dirty="0">
                <a:latin typeface="Baskerville Old Face" pitchFamily="18" charset="0"/>
              </a:rPr>
              <a:t>(S. </a:t>
            </a:r>
            <a:r>
              <a:rPr lang="it-IT" sz="2500" dirty="0" err="1">
                <a:latin typeface="Baskerville Old Face" pitchFamily="18" charset="0"/>
              </a:rPr>
              <a:t>Ireneo</a:t>
            </a:r>
            <a:r>
              <a:rPr lang="it-IT" sz="2500" dirty="0">
                <a:latin typeface="Baskerville Old Face" pitchFamily="18" charset="0"/>
              </a:rPr>
              <a:t>)</a:t>
            </a:r>
          </a:p>
        </p:txBody>
      </p:sp>
      <p:pic>
        <p:nvPicPr>
          <p:cNvPr id="13318" name="Picture 6" descr="0710cp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97BF5E-E801-46D6-82AC-06C9692CBB95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195513" y="6381750"/>
            <a:ext cx="4608512" cy="476250"/>
          </a:xfrm>
        </p:spPr>
        <p:txBody>
          <a:bodyPr/>
          <a:lstStyle/>
          <a:p>
            <a:pPr>
              <a:defRPr/>
            </a:pPr>
            <a:r>
              <a:rPr lang="it-IT" b="1" dirty="0">
                <a:solidFill>
                  <a:schemeClr val="accent3"/>
                </a:solidFill>
              </a:rPr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it-IT" sz="5400" b="1" spc="100" dirty="0" smtClean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Formazione dei vangeli</a:t>
            </a:r>
          </a:p>
        </p:txBody>
      </p:sp>
      <p:sp>
        <p:nvSpPr>
          <p:cNvPr id="10243" name="CasellaDiTesto 3"/>
          <p:cNvSpPr txBox="1">
            <a:spLocks noChangeArrowheads="1"/>
          </p:cNvSpPr>
          <p:nvPr/>
        </p:nvSpPr>
        <p:spPr bwMode="auto">
          <a:xfrm>
            <a:off x="250825" y="1020763"/>
            <a:ext cx="87137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Baskerville Old Face" pitchFamily="18" charset="0"/>
              </a:rPr>
              <a:t>I Vangeli sono nati intorno al </a:t>
            </a:r>
            <a:r>
              <a:rPr lang="it-IT" sz="2800" b="1" dirty="0">
                <a:solidFill>
                  <a:srgbClr val="C00000"/>
                </a:solidFill>
                <a:latin typeface="Baskerville Old Face" pitchFamily="18" charset="0"/>
              </a:rPr>
              <a:t>racconto della passione, morte e resurrezione di Gesù</a:t>
            </a:r>
            <a:r>
              <a:rPr lang="it-IT" sz="2800" dirty="0">
                <a:solidFill>
                  <a:srgbClr val="C00000"/>
                </a:solidFill>
                <a:latin typeface="Baskerville Old Face" pitchFamily="18" charset="0"/>
              </a:rPr>
              <a:t> che i suoi apostoli hanno cominciato a tramandare oralmente per portare la gente alla fede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07950" y="2636838"/>
            <a:ext cx="871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1A0D79"/>
                </a:solidFill>
                <a:latin typeface="Baskerville Old Face" pitchFamily="18" charset="0"/>
              </a:rPr>
              <a:t>Alla luce di questi eventi si </a:t>
            </a:r>
            <a:r>
              <a:rPr lang="it-IT" sz="2800" b="1" dirty="0">
                <a:solidFill>
                  <a:srgbClr val="1A0D79"/>
                </a:solidFill>
                <a:latin typeface="Baskerville Old Face" pitchFamily="18" charset="0"/>
              </a:rPr>
              <a:t>sono ricordati e compresi </a:t>
            </a:r>
            <a:r>
              <a:rPr lang="it-IT" sz="2800" dirty="0">
                <a:solidFill>
                  <a:srgbClr val="1A0D79"/>
                </a:solidFill>
                <a:latin typeface="Baskerville Old Face" pitchFamily="18" charset="0"/>
              </a:rPr>
              <a:t>altri episodi del suo ministero: il battesimo, i detti e i discorsi, i segni, le parabole, ecc.</a:t>
            </a:r>
          </a:p>
        </p:txBody>
      </p:sp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395288" y="4052888"/>
            <a:ext cx="8424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Baskerville Old Face" pitchFamily="18" charset="0"/>
              </a:rPr>
              <a:t>Circa 30 anni dopo </a:t>
            </a:r>
            <a:r>
              <a:rPr lang="it-IT" sz="2800" dirty="0">
                <a:solidFill>
                  <a:srgbClr val="C00000"/>
                </a:solidFill>
                <a:latin typeface="Baskerville Old Face" pitchFamily="18" charset="0"/>
              </a:rPr>
              <a:t>la morte di Gesù gli autori cominciano a scrivere ciò che è giunto ad essi oralmente </a:t>
            </a:r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395288" y="5375275"/>
            <a:ext cx="842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2F18D8"/>
                </a:solidFill>
                <a:latin typeface="Baskerville Old Face" pitchFamily="18" charset="0"/>
              </a:rPr>
              <a:t>Ciascun autore</a:t>
            </a:r>
            <a:r>
              <a:rPr lang="it-IT" sz="2800" dirty="0">
                <a:solidFill>
                  <a:srgbClr val="2F18D8"/>
                </a:solidFill>
                <a:latin typeface="Baskerville Old Face" pitchFamily="18" charset="0"/>
              </a:rPr>
              <a:t> lo fa in base al fine che si prefigge ed alla</a:t>
            </a:r>
            <a:r>
              <a:rPr lang="it-IT" sz="2800" dirty="0">
                <a:latin typeface="Baskerville Old Face" pitchFamily="18" charset="0"/>
              </a:rPr>
              <a:t> </a:t>
            </a:r>
            <a:r>
              <a:rPr lang="it-IT" sz="2800" b="1" dirty="0">
                <a:solidFill>
                  <a:srgbClr val="2F18D8"/>
                </a:solidFill>
                <a:latin typeface="Baskerville Old Face" pitchFamily="18" charset="0"/>
              </a:rPr>
              <a:t>comunità</a:t>
            </a:r>
            <a:r>
              <a:rPr lang="it-IT" sz="2800" dirty="0">
                <a:solidFill>
                  <a:srgbClr val="2F18D8"/>
                </a:solidFill>
                <a:latin typeface="Baskerville Old Face" pitchFamily="18" charset="0"/>
              </a:rPr>
              <a:t> a cui è diretta la sua predicazione </a:t>
            </a:r>
          </a:p>
        </p:txBody>
      </p:sp>
      <p:pic>
        <p:nvPicPr>
          <p:cNvPr id="8" name="Immagine 7" descr="vangeli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72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735385-8AE2-4574-929D-C3D78B8715D4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1273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2698750" y="6381750"/>
            <a:ext cx="3817938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94266" y="116632"/>
            <a:ext cx="595547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cs typeface="+mn-cs"/>
              </a:rPr>
              <a:t>I SINOTTICI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196752"/>
            <a:ext cx="8964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Sinossi </a:t>
            </a:r>
            <a:r>
              <a:rPr lang="it-IT" sz="2800" dirty="0">
                <a:latin typeface="Baskerville Old Face" pitchFamily="18" charset="0"/>
                <a:cs typeface="+mn-cs"/>
              </a:rPr>
              <a:t>– dal greco 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synopsis</a:t>
            </a:r>
            <a:r>
              <a:rPr lang="it-IT" sz="2800" dirty="0">
                <a:latin typeface="Baskerville Old Face" pitchFamily="18" charset="0"/>
                <a:cs typeface="+mn-cs"/>
              </a:rPr>
              <a:t> = </a:t>
            </a:r>
            <a:r>
              <a:rPr lang="it-IT" sz="2800" b="1" dirty="0">
                <a:latin typeface="Baskerville Old Face" pitchFamily="18" charset="0"/>
                <a:cs typeface="+mn-cs"/>
              </a:rPr>
              <a:t>colpo d’occhio </a:t>
            </a:r>
          </a:p>
          <a:p>
            <a:pPr algn="ctr">
              <a:defRPr/>
            </a:pPr>
            <a:r>
              <a:rPr lang="it-IT" sz="2800" dirty="0">
                <a:latin typeface="Baskerville Old Face" pitchFamily="18" charset="0"/>
                <a:cs typeface="+mn-cs"/>
              </a:rPr>
              <a:t>è uno sguardo d’insieme che consente di notare le affinità dei primi tre vangeli, qualora si mettessero in parallelo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3717032"/>
            <a:ext cx="8964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latin typeface="Baskerville Old Face" pitchFamily="18" charset="0"/>
                <a:cs typeface="+mn-cs"/>
              </a:rPr>
              <a:t>Sono detti </a:t>
            </a:r>
            <a:r>
              <a:rPr lang="it-IT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SINOTTICI</a:t>
            </a:r>
            <a:r>
              <a:rPr lang="it-IT" sz="2800" dirty="0">
                <a:latin typeface="Baskerville Old Face" pitchFamily="18" charset="0"/>
                <a:cs typeface="+mn-cs"/>
              </a:rPr>
              <a:t> </a:t>
            </a:r>
            <a:r>
              <a:rPr lang="it-IT" sz="2800" dirty="0" smtClean="0">
                <a:latin typeface="Baskerville Old Face" pitchFamily="18" charset="0"/>
                <a:cs typeface="+mn-cs"/>
              </a:rPr>
              <a:t> </a:t>
            </a:r>
            <a:r>
              <a:rPr lang="it-IT" sz="2800" b="1" dirty="0" smtClean="0">
                <a:latin typeface="Baskerville Old Face" pitchFamily="18" charset="0"/>
                <a:cs typeface="+mn-cs"/>
              </a:rPr>
              <a:t>perché </a:t>
            </a:r>
            <a:r>
              <a:rPr lang="it-IT" sz="2800" b="1" dirty="0">
                <a:latin typeface="Baskerville Old Face" pitchFamily="18" charset="0"/>
                <a:cs typeface="+mn-cs"/>
              </a:rPr>
              <a:t>possono essere messi in parallelo </a:t>
            </a:r>
            <a:r>
              <a:rPr lang="it-IT" sz="2800" b="1" dirty="0" smtClean="0">
                <a:latin typeface="Baskerville Old Face" pitchFamily="18" charset="0"/>
                <a:cs typeface="+mn-cs"/>
              </a:rPr>
              <a:t> per </a:t>
            </a:r>
            <a:r>
              <a:rPr lang="it-IT" sz="2800" b="1" dirty="0">
                <a:latin typeface="Baskerville Old Face" pitchFamily="18" charset="0"/>
                <a:cs typeface="+mn-cs"/>
              </a:rPr>
              <a:t>leggere il molto materiale in comune </a:t>
            </a:r>
            <a:endParaRPr lang="it-IT" sz="2400" b="1" dirty="0">
              <a:latin typeface="Baskerville Old Face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924944"/>
            <a:ext cx="91439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+mn-cs"/>
              </a:rPr>
              <a:t>MATTEO	 MARCO	LUCA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23528" y="5733256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latin typeface="Baskerville Old Face" pitchFamily="18" charset="0"/>
              </a:rPr>
              <a:t>evidenzia la ricchezza interiore del Vangelo di Gesù </a:t>
            </a:r>
            <a:endParaRPr lang="it-IT" sz="2400" b="1" dirty="0" smtClean="0">
              <a:latin typeface="Baskerville Old Face" pitchFamily="18" charset="0"/>
            </a:endParaRPr>
          </a:p>
          <a:p>
            <a:pPr algn="ctr"/>
            <a:r>
              <a:rPr lang="it-IT" sz="2400" b="1" dirty="0" smtClean="0">
                <a:latin typeface="Baskerville Old Face" pitchFamily="18" charset="0"/>
              </a:rPr>
              <a:t>e </a:t>
            </a:r>
            <a:r>
              <a:rPr lang="it-IT" sz="2400" b="1" dirty="0">
                <a:latin typeface="Baskerville Old Face" pitchFamily="18" charset="0"/>
              </a:rPr>
              <a:t>la fissa nell’eternità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131840" y="5085184"/>
            <a:ext cx="32592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cs typeface="+mn-cs"/>
              </a:rPr>
              <a:t>GIOVANNI</a:t>
            </a:r>
            <a:r>
              <a:rPr lang="it-IT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</a:p>
        </p:txBody>
      </p:sp>
      <p:sp>
        <p:nvSpPr>
          <p:cNvPr id="12296" name="Segnaposto numero diapositiva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9A096-6051-4980-9CA5-4917DB374DB4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12297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131840" cy="476250"/>
          </a:xfrm>
          <a:noFill/>
        </p:spPr>
        <p:txBody>
          <a:bodyPr/>
          <a:lstStyle/>
          <a:p>
            <a:r>
              <a:rPr lang="it-IT" sz="1050" dirty="0"/>
              <a:t>Centro per l'Evangelizzazione e  la Catechesi </a:t>
            </a:r>
            <a:endParaRPr lang="it-IT" sz="1050" dirty="0" smtClean="0"/>
          </a:p>
          <a:p>
            <a:r>
              <a:rPr lang="it-IT" sz="1050" dirty="0" smtClean="0"/>
              <a:t>Arcidiocesi </a:t>
            </a:r>
            <a:r>
              <a:rPr lang="it-IT" sz="1050" dirty="0"/>
              <a:t>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700088" y="1624013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800" b="1" dirty="0">
                <a:latin typeface="Baskerville Old Face" pitchFamily="18" charset="0"/>
              </a:rPr>
              <a:t>Vangelo unico, non “vangeli unificati” 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84213" y="2330450"/>
            <a:ext cx="7343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800" b="1" dirty="0">
                <a:latin typeface="Baskerville Old Face" pitchFamily="18" charset="0"/>
              </a:rPr>
              <a:t>Differenze reali, non Gesù diversi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84213" y="3049588"/>
            <a:ext cx="838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800" b="1" dirty="0">
                <a:latin typeface="Baskerville Old Face" pitchFamily="18" charset="0"/>
              </a:rPr>
              <a:t>L’unico vero Gesù è quello sinfonico “a quattro voci”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84213" y="3841750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800" b="1" dirty="0">
                <a:latin typeface="Baskerville Old Face" pitchFamily="18" charset="0"/>
              </a:rPr>
              <a:t>Unica via per conoscere Gesù 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84213" y="44894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800" b="1" dirty="0">
                <a:latin typeface="Baskerville Old Face" pitchFamily="18" charset="0"/>
              </a:rPr>
              <a:t>Strumento indispensabile per crescere nella fede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9552" y="-27384"/>
            <a:ext cx="81932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cs typeface="+mn-cs"/>
              </a:rPr>
              <a:t>Non ripetitività, ma ricchezza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5059363"/>
            <a:ext cx="9144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Ogni evangelista, </a:t>
            </a:r>
          </a:p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letto in ordine cronologico, </a:t>
            </a:r>
          </a:p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accompagna un tratto del cammino cristiano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03648" y="836712"/>
            <a:ext cx="648072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Perché leggerli tutti e quattro?</a:t>
            </a:r>
          </a:p>
        </p:txBody>
      </p:sp>
      <p:sp>
        <p:nvSpPr>
          <p:cNvPr id="13324" name="Segnaposto numero diapositiva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99FA7E-8E2D-4B39-AD61-4F27B573F7D8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5175" name="Group 55"/>
          <p:cNvGraphicFramePr>
            <a:graphicFrameLocks noGrp="1"/>
          </p:cNvGraphicFramePr>
          <p:nvPr/>
        </p:nvGraphicFramePr>
        <p:xfrm>
          <a:off x="-2147483648" y="-2292350"/>
          <a:ext cx="208280" cy="1146048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Arial" charset="0"/>
                        </a:rPr>
                        <a:t>MARCO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Arial" charset="0"/>
                        </a:rPr>
                        <a:t>il Vangelo del catecumeno</a:t>
                      </a:r>
                      <a:b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Arial" charset="0"/>
                        </a:rPr>
                      </a:b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Arial" charset="0"/>
                        </a:rPr>
                        <a:t>- per la nascita della fede -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5" name="Line 30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6" name="Line 31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7" name="Line 32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8" name="Line 33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9" name="Line 34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0" name="Line 35"/>
          <p:cNvSpPr>
            <a:spLocks noChangeShapeType="1"/>
          </p:cNvSpPr>
          <p:nvPr/>
        </p:nvSpPr>
        <p:spPr bwMode="auto">
          <a:xfrm>
            <a:off x="2147483647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1" name="Line 36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2" name="Line 37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3" name="Line 38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4" name="Line 39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5" name="Line 40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6" name="Line 41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7" name="Line 42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8" name="Line 43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59" name="Line 45"/>
          <p:cNvSpPr>
            <a:spLocks noChangeShapeType="1"/>
          </p:cNvSpPr>
          <p:nvPr/>
        </p:nvSpPr>
        <p:spPr bwMode="auto">
          <a:xfrm>
            <a:off x="-2147483648" y="-2292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0" name="Line 46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1" name="Line 47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2" name="Line 48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3" name="Line 49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4" name="Line 50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5" name="Line 51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6" name="Line 52"/>
          <p:cNvSpPr>
            <a:spLocks noChangeShapeType="1"/>
          </p:cNvSpPr>
          <p:nvPr/>
        </p:nvSpPr>
        <p:spPr bwMode="auto">
          <a:xfrm>
            <a:off x="-2147483648" y="-1454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7" name="Line 53"/>
          <p:cNvSpPr>
            <a:spLocks noChangeShapeType="1"/>
          </p:cNvSpPr>
          <p:nvPr/>
        </p:nvSpPr>
        <p:spPr bwMode="auto">
          <a:xfrm>
            <a:off x="-2147483648" y="-190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68" name="Text Box 75"/>
          <p:cNvSpPr txBox="1">
            <a:spLocks noChangeArrowheads="1"/>
          </p:cNvSpPr>
          <p:nvPr/>
        </p:nvSpPr>
        <p:spPr bwMode="auto">
          <a:xfrm>
            <a:off x="4572000" y="17430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i="1">
                <a:latin typeface="Bookman Old Style" pitchFamily="18" charset="0"/>
              </a:rPr>
              <a:t>il Vangelo del catechista</a:t>
            </a:r>
          </a:p>
          <a:p>
            <a:pPr algn="ctr"/>
            <a:r>
              <a:rPr lang="it-IT" sz="2400" b="1">
                <a:latin typeface="Bookman Old Style" pitchFamily="18" charset="0"/>
              </a:rPr>
              <a:t>- per la crescita della fede -</a:t>
            </a:r>
          </a:p>
        </p:txBody>
      </p:sp>
      <p:sp>
        <p:nvSpPr>
          <p:cNvPr id="14369" name="Text Box 76"/>
          <p:cNvSpPr txBox="1">
            <a:spLocks noChangeArrowheads="1"/>
          </p:cNvSpPr>
          <p:nvPr/>
        </p:nvSpPr>
        <p:spPr bwMode="auto">
          <a:xfrm>
            <a:off x="0" y="4581525"/>
            <a:ext cx="48593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i="1">
                <a:latin typeface="Bookman Old Style" pitchFamily="18" charset="0"/>
              </a:rPr>
              <a:t>il Vangelo del discepolo maturo</a:t>
            </a:r>
          </a:p>
          <a:p>
            <a:pPr algn="ctr"/>
            <a:r>
              <a:rPr lang="it-IT" sz="2400" b="1">
                <a:latin typeface="Bookman Old Style" pitchFamily="18" charset="0"/>
              </a:rPr>
              <a:t>- per rinsaldare la fede - </a:t>
            </a:r>
          </a:p>
        </p:txBody>
      </p:sp>
      <p:sp>
        <p:nvSpPr>
          <p:cNvPr id="14370" name="WordArt 7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087687" cy="13795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it-IT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MARCO</a:t>
            </a:r>
          </a:p>
        </p:txBody>
      </p:sp>
      <p:sp>
        <p:nvSpPr>
          <p:cNvPr id="14371" name="WordArt 78"/>
          <p:cNvSpPr>
            <a:spLocks noChangeArrowheads="1" noChangeShapeType="1" noTextEdit="1"/>
          </p:cNvSpPr>
          <p:nvPr/>
        </p:nvSpPr>
        <p:spPr bwMode="auto">
          <a:xfrm>
            <a:off x="5364163" y="333375"/>
            <a:ext cx="3311525" cy="1379538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it-IT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MATTEO</a:t>
            </a:r>
          </a:p>
        </p:txBody>
      </p:sp>
      <p:sp>
        <p:nvSpPr>
          <p:cNvPr id="14372" name="WordArt 79"/>
          <p:cNvSpPr>
            <a:spLocks noChangeArrowheads="1" noChangeShapeType="1" noTextEdit="1"/>
          </p:cNvSpPr>
          <p:nvPr/>
        </p:nvSpPr>
        <p:spPr bwMode="auto">
          <a:xfrm>
            <a:off x="468313" y="5421313"/>
            <a:ext cx="2519362" cy="9604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it-IT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LUCA</a:t>
            </a:r>
          </a:p>
        </p:txBody>
      </p:sp>
      <p:sp>
        <p:nvSpPr>
          <p:cNvPr id="14373" name="WordArt 80"/>
          <p:cNvSpPr>
            <a:spLocks noChangeArrowheads="1" noChangeShapeType="1" noTextEdit="1"/>
          </p:cNvSpPr>
          <p:nvPr/>
        </p:nvSpPr>
        <p:spPr bwMode="auto">
          <a:xfrm>
            <a:off x="5292725" y="5229225"/>
            <a:ext cx="3303588" cy="12239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it-IT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GIOVANNI</a:t>
            </a:r>
          </a:p>
        </p:txBody>
      </p:sp>
      <p:sp>
        <p:nvSpPr>
          <p:cNvPr id="14374" name="Text Box 82"/>
          <p:cNvSpPr txBox="1">
            <a:spLocks noChangeArrowheads="1"/>
          </p:cNvSpPr>
          <p:nvPr/>
        </p:nvSpPr>
        <p:spPr bwMode="auto">
          <a:xfrm>
            <a:off x="4714875" y="4581525"/>
            <a:ext cx="44291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i="1">
                <a:latin typeface="Bookman Old Style" pitchFamily="18" charset="0"/>
              </a:rPr>
              <a:t>il Vangelo del perfetto discepolo</a:t>
            </a:r>
          </a:p>
          <a:p>
            <a:pPr algn="ctr"/>
            <a:r>
              <a:rPr lang="it-IT" sz="2400" b="1">
                <a:latin typeface="Bookman Old Style" pitchFamily="18" charset="0"/>
              </a:rPr>
              <a:t>- per approfondire la fede -</a:t>
            </a:r>
          </a:p>
        </p:txBody>
      </p:sp>
      <p:sp>
        <p:nvSpPr>
          <p:cNvPr id="14375" name="Text Box 83"/>
          <p:cNvSpPr txBox="1">
            <a:spLocks noChangeArrowheads="1"/>
          </p:cNvSpPr>
          <p:nvPr/>
        </p:nvSpPr>
        <p:spPr bwMode="auto">
          <a:xfrm>
            <a:off x="0" y="1743075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i="1">
                <a:latin typeface="Bookman Old Style" pitchFamily="18" charset="0"/>
              </a:rPr>
              <a:t>il Vangelo del catecumeno</a:t>
            </a:r>
          </a:p>
          <a:p>
            <a:pPr algn="ctr"/>
            <a:r>
              <a:rPr lang="it-IT" sz="2400" b="1">
                <a:latin typeface="Bookman Old Style" pitchFamily="18" charset="0"/>
              </a:rPr>
              <a:t>- per la nascita della fede -</a:t>
            </a:r>
          </a:p>
        </p:txBody>
      </p:sp>
      <p:pic>
        <p:nvPicPr>
          <p:cNvPr id="36" name="Immagine 35" descr="mar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813"/>
            <a:ext cx="4643438" cy="38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magine 36" descr="matte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45005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37" descr="lu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-531813"/>
            <a:ext cx="4643437" cy="38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magine 38" descr="giovann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213100"/>
            <a:ext cx="46434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31416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000" b="1" dirty="0">
                <a:solidFill>
                  <a:srgbClr val="CC33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Ogni vangelo ha la sua peculiarità</a:t>
            </a:r>
          </a:p>
        </p:txBody>
      </p:sp>
      <p:sp>
        <p:nvSpPr>
          <p:cNvPr id="14381" name="Segnaposto numero diapositiva 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D6D90-8B46-43FF-BF1A-099DA87C9FBB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4382" name="Segnaposto piè di pagina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07E4C-CE79-476A-A2D8-715070A96DD5}" type="slidenum">
              <a:rPr lang="it-IT" smtClean="0">
                <a:solidFill>
                  <a:srgbClr val="000000"/>
                </a:solidFill>
              </a:rPr>
              <a:pPr/>
              <a:t>15</a:t>
            </a:fld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536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84438" y="6381750"/>
            <a:ext cx="4175125" cy="476250"/>
          </a:xfrm>
          <a:noFill/>
        </p:spPr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Centro per l'Evangelizzazione e  la Catechesi Arcidiocesi di Agrigento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1944517" y="2378395"/>
            <a:ext cx="5055337" cy="16004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ln>
                  <a:solidFill>
                    <a:srgbClr val="000000"/>
                  </a:solidFill>
                </a:ln>
                <a:solidFill>
                  <a:srgbClr val="808080"/>
                </a:solidFill>
                <a:latin typeface="Baskerville Old Face" pitchFamily="18" charset="0"/>
              </a:rPr>
              <a:t>alla scoperta del Vangelo di Marco</a:t>
            </a:r>
            <a:endParaRPr lang="it-IT" sz="4400" b="1" dirty="0">
              <a:solidFill>
                <a:srgbClr val="FFFFFF"/>
              </a:solidFill>
              <a:latin typeface="Baskerville Old Fac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9900" y="188913"/>
            <a:ext cx="835183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Nella fase della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Prima Evangelizzazione </a:t>
            </a:r>
            <a:r>
              <a:rPr lang="it-IT" sz="28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del percorso</a:t>
            </a:r>
            <a:r>
              <a:rPr lang="it-IT" sz="2800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it-IT" sz="3200" dirty="0">
                <a:solidFill>
                  <a:srgbClr val="000000"/>
                </a:solidFill>
                <a:latin typeface="Bodoni MT Black" pitchFamily="18" charset="0"/>
                <a:cs typeface="+mn-cs"/>
              </a:rPr>
              <a:t>di tipo catecumenale </a:t>
            </a:r>
            <a:r>
              <a:rPr lang="it-IT" sz="28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che la nostra diocesi si prepara a sperimentare e che vedrà impegnati </a:t>
            </a:r>
          </a:p>
          <a:p>
            <a:pPr algn="ctr">
              <a:defRPr/>
            </a:pPr>
            <a:r>
              <a:rPr lang="it-IT" sz="28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ragazzi, genitori e catechisti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7088" y="4508500"/>
            <a:ext cx="76327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si desidera offrire delle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informazioni</a:t>
            </a:r>
            <a:r>
              <a:rPr 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  <a:p>
            <a:pPr algn="ctr">
              <a:defRPr/>
            </a:pPr>
            <a:r>
              <a:rPr lang="it-IT" sz="36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per aiutare a vivere bene </a:t>
            </a:r>
            <a:endParaRPr lang="it-IT" sz="3200" dirty="0">
              <a:solidFill>
                <a:srgbClr val="000000"/>
              </a:solidFill>
              <a:latin typeface="Baskerville Old Face" pitchFamily="18" charset="0"/>
              <a:cs typeface="+mn-cs"/>
            </a:endParaRPr>
          </a:p>
          <a:p>
            <a:pPr algn="ctr">
              <a:defRPr/>
            </a:pPr>
            <a:r>
              <a:rPr lang="it-IT" sz="3600" dirty="0">
                <a:solidFill>
                  <a:srgbClr val="000000"/>
                </a:solidFill>
                <a:latin typeface="Baskerville Old Face" pitchFamily="18" charset="0"/>
                <a:cs typeface="+mn-cs"/>
              </a:rPr>
              <a:t>questa prima tappa.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131840" cy="476250"/>
          </a:xfrm>
          <a:noFill/>
        </p:spPr>
        <p:txBody>
          <a:bodyPr/>
          <a:lstStyle/>
          <a:p>
            <a:r>
              <a:rPr lang="it-IT" sz="1050" dirty="0"/>
              <a:t>Centro per l'Evangelizzazione e  la </a:t>
            </a:r>
            <a:r>
              <a:rPr lang="it-IT" sz="1050" dirty="0" smtClean="0"/>
              <a:t>Catechesi</a:t>
            </a:r>
          </a:p>
          <a:p>
            <a:r>
              <a:rPr lang="it-IT" sz="1050" dirty="0" smtClean="0"/>
              <a:t> </a:t>
            </a:r>
            <a:r>
              <a:rPr lang="it-IT" sz="1050" dirty="0"/>
              <a:t>Arcidiocesi di Agrigento</a:t>
            </a:r>
          </a:p>
        </p:txBody>
      </p:sp>
      <p:sp>
        <p:nvSpPr>
          <p:cNvPr id="1741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05613" y="6272213"/>
            <a:ext cx="2133600" cy="476250"/>
          </a:xfrm>
          <a:noFill/>
        </p:spPr>
        <p:txBody>
          <a:bodyPr/>
          <a:lstStyle/>
          <a:p>
            <a:fld id="{F75048E0-195C-4227-B46E-0DAA41518F79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0" y="1844824"/>
            <a:ext cx="88565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latin typeface="Baskerville Old Face" pitchFamily="18" charset="0"/>
                <a:cs typeface="Browallia New" pitchFamily="34" charset="-34"/>
              </a:rPr>
              <a:t>Con Marco la tradizione orale su Gesù inizia </a:t>
            </a:r>
            <a:r>
              <a:rPr lang="it-IT" sz="2800" b="1" dirty="0" smtClean="0">
                <a:latin typeface="Baskerville Old Face" pitchFamily="18" charset="0"/>
                <a:cs typeface="Browallia New" pitchFamily="34" charset="-34"/>
              </a:rPr>
              <a:t>a  </a:t>
            </a:r>
            <a:r>
              <a:rPr lang="it-IT" sz="2800" b="1" dirty="0">
                <a:latin typeface="Baskerville Old Face" pitchFamily="18" charset="0"/>
                <a:cs typeface="Browallia New" pitchFamily="34" charset="-34"/>
              </a:rPr>
              <a:t>diventare </a:t>
            </a:r>
            <a:r>
              <a:rPr lang="it-IT" sz="2800" b="1" dirty="0" smtClean="0">
                <a:latin typeface="Baskerville Old Face" pitchFamily="18" charset="0"/>
                <a:cs typeface="Browallia New" pitchFamily="34" charset="-34"/>
              </a:rPr>
              <a:t>scritta</a:t>
            </a:r>
            <a:r>
              <a:rPr lang="it-IT" sz="1200" b="1" dirty="0">
                <a:latin typeface="Baskerville Old Face" pitchFamily="18" charset="0"/>
                <a:cs typeface="Browallia New" pitchFamily="34" charset="-34"/>
              </a:rPr>
              <a:t> </a:t>
            </a:r>
            <a:r>
              <a:rPr lang="it-IT" sz="2800" b="1" dirty="0" smtClean="0">
                <a:latin typeface="Baskerville Old Face" pitchFamily="18" charset="0"/>
                <a:cs typeface="Browallia New" pitchFamily="34" charset="-34"/>
              </a:rPr>
              <a:t>e</a:t>
            </a:r>
            <a:r>
              <a:rPr lang="it-IT" sz="2800" b="1" dirty="0">
                <a:latin typeface="Baskerville Old Face" pitchFamily="18" charset="0"/>
                <a:cs typeface="Browallia New" pitchFamily="34" charset="-34"/>
              </a:rPr>
              <a:t>, con essa, questo nuovo genere letterario </a:t>
            </a:r>
            <a:r>
              <a:rPr lang="it-IT" sz="2800" b="1" dirty="0" smtClean="0">
                <a:latin typeface="Baskerville Old Face" pitchFamily="18" charset="0"/>
                <a:cs typeface="Browallia New" pitchFamily="34" charset="-34"/>
              </a:rPr>
              <a:t>chiama</a:t>
            </a:r>
            <a:r>
              <a:rPr lang="it-IT" sz="2800" dirty="0" smtClean="0">
                <a:latin typeface="Baskerville Old Face" pitchFamily="18" charset="0"/>
                <a:cs typeface="Browallia New" pitchFamily="34" charset="-34"/>
              </a:rPr>
              <a:t>to</a:t>
            </a:r>
            <a:endParaRPr lang="it-IT" sz="1200" b="1" dirty="0">
              <a:solidFill>
                <a:srgbClr val="2F1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Browallia New" pitchFamily="34" charset="-34"/>
            </a:endParaRPr>
          </a:p>
          <a:p>
            <a:pPr algn="ctr">
              <a:defRPr/>
            </a:pP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Browallia New" pitchFamily="34" charset="-34"/>
              </a:rPr>
              <a:t> “Vangelo” </a:t>
            </a:r>
            <a:endParaRPr lang="it-IT" sz="1200" dirty="0">
              <a:latin typeface="Baskerville Old Face" pitchFamily="18" charset="0"/>
              <a:cs typeface="Browallia New" pitchFamily="34" charset="-34"/>
            </a:endParaRPr>
          </a:p>
          <a:p>
            <a:pPr algn="ctr">
              <a:defRPr/>
            </a:pPr>
            <a:r>
              <a:rPr lang="it-IT" sz="2800" b="1" dirty="0">
                <a:latin typeface="Baskerville Old Face" pitchFamily="18" charset="0"/>
                <a:cs typeface="Browallia New" pitchFamily="34" charset="-34"/>
              </a:rPr>
              <a:t>che è unico nello scenario letterario antico. </a:t>
            </a:r>
          </a:p>
        </p:txBody>
      </p:sp>
      <p:sp>
        <p:nvSpPr>
          <p:cNvPr id="17413" name="Rettangolo 4"/>
          <p:cNvSpPr>
            <a:spLocks noChangeArrowheads="1"/>
          </p:cNvSpPr>
          <p:nvPr/>
        </p:nvSpPr>
        <p:spPr bwMode="auto">
          <a:xfrm>
            <a:off x="0" y="188640"/>
            <a:ext cx="9036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2F18D8"/>
                </a:solidFill>
                <a:latin typeface="Baskerville Old Face" pitchFamily="18" charset="0"/>
              </a:rPr>
              <a:t>Probabilmente ci troviamo davanti al primo Vangelo scritto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4725144"/>
            <a:ext cx="90360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 tratta di un racconto, </a:t>
            </a:r>
          </a:p>
          <a:p>
            <a:pPr algn="ctr">
              <a:defRPr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 partire dagli elementi che si possiedono, 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finalizzato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 suscitare, in chi ascolta, </a:t>
            </a:r>
          </a:p>
          <a:p>
            <a:pPr algn="ctr">
              <a:defRPr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una risposta di fede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11760" y="6381750"/>
            <a:ext cx="4176713" cy="476250"/>
          </a:xfrm>
          <a:noFill/>
        </p:spPr>
        <p:txBody>
          <a:bodyPr/>
          <a:lstStyle/>
          <a:p>
            <a:r>
              <a:rPr lang="it-IT" sz="1100" dirty="0"/>
              <a:t>Centro per l'Evangelizzazione e  la </a:t>
            </a:r>
            <a:r>
              <a:rPr lang="it-IT" sz="1100" dirty="0" smtClean="0"/>
              <a:t>Catechesi</a:t>
            </a:r>
          </a:p>
          <a:p>
            <a:r>
              <a:rPr lang="it-IT" sz="1100" dirty="0" smtClean="0"/>
              <a:t> </a:t>
            </a:r>
            <a:r>
              <a:rPr lang="it-IT" sz="1100" dirty="0"/>
              <a:t>Arcidiocesi di Agrigento</a:t>
            </a:r>
          </a:p>
        </p:txBody>
      </p:sp>
      <p:sp>
        <p:nvSpPr>
          <p:cNvPr id="1843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929438" y="6308725"/>
            <a:ext cx="2133600" cy="476250"/>
          </a:xfrm>
          <a:noFill/>
        </p:spPr>
        <p:txBody>
          <a:bodyPr/>
          <a:lstStyle/>
          <a:p>
            <a:fld id="{FB665A45-22F1-4E48-9287-1D153DC08575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193675" y="158750"/>
            <a:ext cx="88614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1.1.	 Chi: l’evangelista Marco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5900" y="1412776"/>
            <a:ext cx="89281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Non è un apostolo ma gli scritti del NT lo collocano accanto alla comunità apostolica (1 </a:t>
            </a:r>
            <a:r>
              <a:rPr lang="it-IT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Pt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 5,13; Col 4,10)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3212976"/>
            <a:ext cx="8929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/>
              <a:t>Brevemente riassumiamo le testimonianze</a:t>
            </a:r>
            <a:r>
              <a:rPr lang="it-IT" sz="2400" i="1" dirty="0"/>
              <a:t>: 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467544" y="4149080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3200" b="1" dirty="0">
                <a:solidFill>
                  <a:srgbClr val="2F18D8"/>
                </a:solidFill>
                <a:latin typeface="Baskerville Old Face" pitchFamily="18" charset="0"/>
              </a:rPr>
              <a:t>Marco è interprete di Pietro durante la predicazione romana.       Raccoglie la catechesi </a:t>
            </a:r>
            <a:r>
              <a:rPr lang="it-IT" sz="3200" b="1" dirty="0" err="1">
                <a:solidFill>
                  <a:srgbClr val="2F18D8"/>
                </a:solidFill>
                <a:latin typeface="Baskerville Old Face" pitchFamily="18" charset="0"/>
              </a:rPr>
              <a:t>petrina</a:t>
            </a:r>
            <a:r>
              <a:rPr lang="it-IT" sz="3200" b="1" dirty="0">
                <a:solidFill>
                  <a:srgbClr val="2F18D8"/>
                </a:solidFill>
                <a:latin typeface="Baskerville Old Face" pitchFamily="18" charset="0"/>
              </a:rPr>
              <a:t> e la indirizza alla comunità presente in quella città;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 la Catechesi Arcidiocesi di Agrigento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BFE3-861F-4CC6-B8B4-CF09C90C54A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683568" y="1196752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3200" b="1" dirty="0">
                <a:solidFill>
                  <a:srgbClr val="2F18D8"/>
                </a:solidFill>
                <a:latin typeface="Baskerville Old Face" pitchFamily="18" charset="0"/>
              </a:rPr>
              <a:t>in seguito, il suo scritto, avendo ricevuto l’approvazione della comunità apostolica, viene ampiamente diffuso;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55576" y="3284984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3200" b="1" dirty="0">
                <a:solidFill>
                  <a:srgbClr val="C00000"/>
                </a:solidFill>
                <a:latin typeface="Baskerville Old Face" pitchFamily="18" charset="0"/>
              </a:rPr>
              <a:t>a metà degli anni 50 il Vangelo secondo Marco iniziava a circolare tra le comunità cristiane.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268538" y="6372225"/>
            <a:ext cx="44640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1945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2E083-F0ED-4D44-82F4-FCACE7D8E422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5" name="Rettangolo 4"/>
          <p:cNvSpPr/>
          <p:nvPr/>
        </p:nvSpPr>
        <p:spPr>
          <a:xfrm>
            <a:off x="323528" y="548680"/>
            <a:ext cx="83232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Dunque, dietro questo Vangelo c’è la catechesi che Pietro tiene a Roma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3568" y="2852936"/>
            <a:ext cx="7920880" cy="24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b="1" dirty="0">
                <a:latin typeface="Baskerville Old Face" pitchFamily="18" charset="0"/>
                <a:cs typeface="+mn-cs"/>
              </a:rPr>
              <a:t>Una catechesi fortemente</a:t>
            </a:r>
          </a:p>
          <a:p>
            <a:pPr algn="ctr">
              <a:defRPr/>
            </a:pPr>
            <a:r>
              <a:rPr lang="it-IT" sz="4400" dirty="0">
                <a:latin typeface="Baskerville Old Face" pitchFamily="18" charset="0"/>
                <a:cs typeface="+mn-cs"/>
              </a:rPr>
              <a:t> </a:t>
            </a: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“kerigmatica”</a:t>
            </a:r>
            <a:r>
              <a:rPr lang="it-IT" sz="4400" dirty="0">
                <a:latin typeface="Baskerville Old Face" pitchFamily="18" charset="0"/>
                <a:cs typeface="+mn-cs"/>
              </a:rPr>
              <a:t> </a:t>
            </a:r>
            <a:endParaRPr lang="it-IT" sz="3600" dirty="0">
              <a:latin typeface="Baskerville Old Face" pitchFamily="18" charset="0"/>
              <a:cs typeface="+mn-cs"/>
            </a:endParaRPr>
          </a:p>
          <a:p>
            <a:pPr algn="ctr">
              <a:defRPr/>
            </a:pPr>
            <a:r>
              <a:rPr lang="it-IT" sz="3600" b="1" dirty="0">
                <a:latin typeface="Baskerville Old Face" pitchFamily="18" charset="0"/>
                <a:cs typeface="+mn-cs"/>
              </a:rPr>
              <a:t>cioè centrata sulle realtà </a:t>
            </a:r>
            <a:r>
              <a:rPr lang="it-IT" sz="3600" b="1" dirty="0" err="1">
                <a:latin typeface="Baskerville Old Face" pitchFamily="18" charset="0"/>
                <a:cs typeface="+mn-cs"/>
              </a:rPr>
              <a:t>fondative</a:t>
            </a:r>
            <a:r>
              <a:rPr lang="it-IT" sz="3600" b="1" dirty="0">
                <a:latin typeface="Baskerville Old Face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it-IT" sz="3600" b="1" dirty="0">
                <a:latin typeface="Baskerville Old Face" pitchFamily="18" charset="0"/>
                <a:cs typeface="+mn-cs"/>
              </a:rPr>
              <a:t>della fede cristiana.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916238" y="6381750"/>
            <a:ext cx="38163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07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5FEC1-2AD7-4D57-ACF2-5B438973D52B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6" name="Rettangolo 10"/>
          <p:cNvSpPr>
            <a:spLocks noChangeArrowheads="1"/>
          </p:cNvSpPr>
          <p:nvPr/>
        </p:nvSpPr>
        <p:spPr bwMode="auto">
          <a:xfrm>
            <a:off x="0" y="214313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Corso di formazione per  catechisti/accompagnatori</a:t>
            </a:r>
          </a:p>
          <a:p>
            <a:pPr algn="ctr">
              <a:defRPr/>
            </a:pPr>
            <a:endParaRPr lang="it-IT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Anno Pastorale 2014/15 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SCHEMA INCONTRI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388" y="2428875"/>
            <a:ext cx="87137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1.  IL VANGELO SECONDO MARCO. </a:t>
            </a:r>
            <a:r>
              <a:rPr lang="it-IT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La Parola di Dio nel cammino di IC di tipo catecumenale;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9388" y="3429000"/>
            <a:ext cx="87852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it-IT" sz="2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2. Il FARE e il GIOCO nelle schede dell’itinerario di tipo catecumenale</a:t>
            </a:r>
            <a:r>
              <a:rPr lang="it-IT" sz="2800" i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. Sviluppo pratico;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0825" y="4572000"/>
            <a:ext cx="86423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3. I RITI E LE CELEBRAZIONI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nel cammino di tipo catecumenale;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23850" y="5526088"/>
            <a:ext cx="8280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4. ANGOLO DEI GENITORI nelle schede. Approfondimento.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 la Catechesi Arcidiocesi di Agrigento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BFE3-861F-4CC6-B8B4-CF09C90C54A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7544" y="2420888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2F18D8"/>
                </a:solidFill>
                <a:latin typeface="Constantia" pitchFamily="18" charset="0"/>
                <a:cs typeface="+mn-cs"/>
              </a:rPr>
              <a:t>Per questo motivo il Vangelo di </a:t>
            </a:r>
            <a:r>
              <a:rPr lang="it-IT" sz="3200" b="1" dirty="0" smtClean="0">
                <a:solidFill>
                  <a:srgbClr val="2F18D8"/>
                </a:solidFill>
                <a:latin typeface="Constantia" pitchFamily="18" charset="0"/>
                <a:cs typeface="+mn-cs"/>
              </a:rPr>
              <a:t>Marco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2F18D8"/>
                </a:solidFill>
                <a:latin typeface="Constantia" pitchFamily="18" charset="0"/>
                <a:cs typeface="+mn-cs"/>
              </a:rPr>
              <a:t> </a:t>
            </a:r>
            <a:r>
              <a:rPr lang="it-IT" sz="3200" b="1" dirty="0">
                <a:solidFill>
                  <a:srgbClr val="2F18D8"/>
                </a:solidFill>
                <a:latin typeface="Constantia" pitchFamily="18" charset="0"/>
                <a:cs typeface="+mn-cs"/>
              </a:rPr>
              <a:t>è definito il</a:t>
            </a:r>
          </a:p>
          <a:p>
            <a:pPr algn="ctr">
              <a:defRPr/>
            </a:pPr>
            <a:r>
              <a:rPr lang="it-IT" sz="4000" dirty="0">
                <a:solidFill>
                  <a:srgbClr val="2F18D8"/>
                </a:solidFill>
                <a:latin typeface="Constantia" pitchFamily="18" charset="0"/>
                <a:cs typeface="+mn-cs"/>
              </a:rPr>
              <a:t> </a:t>
            </a:r>
            <a:r>
              <a:rPr lang="it-IT" sz="44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“Vangelo del catecumeno” </a:t>
            </a:r>
            <a:endParaRPr lang="it-IT" sz="4000" b="1" dirty="0">
              <a:solidFill>
                <a:srgbClr val="2F1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2F18D8"/>
                </a:solidFill>
                <a:latin typeface="Constantia" pitchFamily="18" charset="0"/>
                <a:cs typeface="+mn-cs"/>
              </a:rPr>
              <a:t>perché è offerto a chi si affaccia per la prima volta alla fede.</a:t>
            </a:r>
            <a:r>
              <a:rPr lang="it-IT" sz="2400" b="1" dirty="0">
                <a:solidFill>
                  <a:srgbClr val="2F18D8"/>
                </a:solidFill>
                <a:latin typeface="Constantia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73338" y="6381750"/>
            <a:ext cx="3889375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048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75CBC2-D84D-400D-B968-6A4440AE7F6C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17463" y="404813"/>
            <a:ext cx="91265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1.2.	    Cosa: i contenuti del Vangelo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76600" y="2205038"/>
            <a:ext cx="5427663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0F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Sono molteplici le ipotesi di struttura del testo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0F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 che si presenta piuttosto semplice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0F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nel linguaggio e nell’impostazione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0F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(soltanto 16 capitoli).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967" y="1235661"/>
            <a:ext cx="3638549" cy="4968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11413" y="6381750"/>
            <a:ext cx="42481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150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8A67F4-766F-4FFD-878E-8F1597010DB2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179388" y="5287963"/>
            <a:ext cx="8856662" cy="1076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Sono due facce del medesimo mistero: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la "via" di Gesù è la stessa "via" del discepolo.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7950" y="476250"/>
            <a:ext cx="88566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La domanda a cui l'evangelista vuol rispondere nel suo Vangelo è: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692400" y="1773238"/>
            <a:ext cx="4371975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"Chi è Gesù</a:t>
            </a:r>
            <a:r>
              <a:rPr lang="it-IT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?"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7950" y="2708275"/>
            <a:ext cx="8856663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Ma accanto a questa prima domanda e parallela ad essa ve n'è una seconda: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87475" y="4149725"/>
            <a:ext cx="6716713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"Chi è il discepolo?"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357438" y="6381750"/>
            <a:ext cx="4643437" cy="476250"/>
          </a:xfrm>
          <a:noFill/>
        </p:spPr>
        <p:txBody>
          <a:bodyPr/>
          <a:lstStyle/>
          <a:p>
            <a:r>
              <a:rPr lang="it-IT"/>
              <a:t>Centro per l'Evangelizzazione e  la Catechesi</a:t>
            </a:r>
          </a:p>
          <a:p>
            <a:r>
              <a:rPr lang="it-IT"/>
              <a:t> Arcidiocesi di Agrigento</a:t>
            </a:r>
          </a:p>
        </p:txBody>
      </p:sp>
      <p:sp>
        <p:nvSpPr>
          <p:cNvPr id="2253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72250" y="6381750"/>
            <a:ext cx="2133600" cy="476250"/>
          </a:xfrm>
          <a:noFill/>
        </p:spPr>
        <p:txBody>
          <a:bodyPr/>
          <a:lstStyle/>
          <a:p>
            <a:fld id="{66352239-6F53-4B78-873D-220846E5D15D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5" name="Rettangolo 4"/>
          <p:cNvSpPr/>
          <p:nvPr/>
        </p:nvSpPr>
        <p:spPr>
          <a:xfrm>
            <a:off x="276225" y="4868863"/>
            <a:ext cx="8640763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800" b="1" dirty="0">
                <a:latin typeface="Baskerville Old Face" pitchFamily="18" charset="0"/>
                <a:cs typeface="+mn-cs"/>
              </a:rPr>
              <a:t>Di questa Buona notizia l’evangelista/catechista vuole affermare soprattutto due aspetti di identit</a:t>
            </a:r>
            <a:r>
              <a:rPr lang="it-IT" sz="2800" dirty="0">
                <a:latin typeface="Baskerville Old Face" pitchFamily="18" charset="0"/>
                <a:cs typeface="+mn-cs"/>
              </a:rPr>
              <a:t>à: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 Gesù è il Cristo e che Gesù è il Figlio di Dio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55725" y="260350"/>
            <a:ext cx="65039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Il primo versetto del Vangelo dice: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76225" y="3284538"/>
            <a:ext cx="8424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Baskerville Old Face" pitchFamily="18" charset="0"/>
              </a:rPr>
              <a:t>Il Vangelo è Gesù, la sua persona, la sua vita e il suo mistero di morte e risurrezione.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7584" y="1237928"/>
            <a:ext cx="7560840" cy="208823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«Inizio del Vangelo di Gesù, figlio di Dio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11413" y="6308725"/>
            <a:ext cx="4321175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355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C48AA-2817-4B29-BFE6-ACB3514C6277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276225" y="2781300"/>
            <a:ext cx="8856663" cy="3230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La prima arriva fino al cap. 8,29.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 </a:t>
            </a:r>
            <a:r>
              <a:rPr lang="it-IT" sz="4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“…e voi chi dite che io sia?...                   Tu sei il Cristo”.</a:t>
            </a:r>
            <a:endParaRPr lang="it-IT" sz="36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+mn-cs"/>
            </a:endParaRPr>
          </a:p>
          <a:p>
            <a:pPr algn="just">
              <a:defRPr/>
            </a:pPr>
            <a:endParaRPr lang="it-IT" sz="2800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+mn-cs"/>
            </a:endParaRP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I primi otto capitoli conducono il lettore a cogliere questo primo tratto dell’identità di Gesù.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7175" y="692150"/>
            <a:ext cx="85010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Idealmente possiamo dividere il Vangelo di Marco in due parti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84438" y="6378575"/>
            <a:ext cx="3895725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45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64223-145E-468C-A8B9-5598BECA136B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900113" y="1628775"/>
            <a:ext cx="7056437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La seconda parte del Vangelo mostra </a:t>
            </a:r>
            <a:r>
              <a:rPr lang="it-IT" sz="4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l’esatta identità del Cristo.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650" y="3284538"/>
            <a:ext cx="76327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Per tre volte (nei </a:t>
            </a:r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capp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. 8,9,10) Gesù annuncia la sua passione con una precisione impressionante descrivendo esattamente quello che gli sarebbe accaduto a Gerusalemme.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27313" y="6337300"/>
            <a:ext cx="42481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560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D3A5CF-0E88-4B5B-98C5-1433D1683C2E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642938" y="1571625"/>
            <a:ext cx="78486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Alla fine di questa seconda sezione arriva la seconda professione di fede, posta questa volta sulla bocca di un pagano; di fronte a Gesù che pende dalla croce il centurione esclama:</a:t>
            </a:r>
          </a:p>
          <a:p>
            <a:pPr algn="just">
              <a:defRPr/>
            </a:pPr>
            <a:endParaRPr lang="it-IT" sz="3200" dirty="0">
              <a:solidFill>
                <a:srgbClr val="2F1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+mn-cs"/>
            </a:endParaRPr>
          </a:p>
          <a:p>
            <a:pPr algn="ctr">
              <a:defRPr/>
            </a:pPr>
            <a:r>
              <a:rPr lang="it-IT" sz="3200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 </a:t>
            </a:r>
            <a:r>
              <a:rPr lang="it-IT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“Veramente quest’uomo era figlio di Dio” (15,39). </a:t>
            </a:r>
            <a:endParaRPr lang="it-I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286000" y="6215063"/>
            <a:ext cx="4392613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662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B5A77-7475-4695-A659-91FBCABA6892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785813"/>
            <a:ext cx="82153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Quindi, il momento del trionfo di Cristo è </a:t>
            </a:r>
          </a:p>
          <a:p>
            <a:pPr algn="ctr"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50" y="5157788"/>
            <a:ext cx="86788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ea typeface="Calibri" pitchFamily="34" charset="0"/>
                <a:cs typeface="BrowalliaUPC" pitchFamily="34" charset="-34"/>
              </a:rPr>
              <a:t>La risurrezione diventa il sigillo di quest’opera di redenzione e il Cristo, ormai vivo per sempre, precede i suoi in Galilea (16,7).</a:t>
            </a:r>
            <a:endParaRPr lang="it-IT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71800" y="1785926"/>
            <a:ext cx="396044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 spc="50" dirty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la croce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5750" y="3105150"/>
            <a:ext cx="8572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ed è proprio lì che Gesù va riconosciuto come 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Messia e Salvatore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27313" y="6619875"/>
            <a:ext cx="4105275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765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DFD44-266E-496C-97B3-741FFF095DA3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-396552" y="260648"/>
            <a:ext cx="100091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1.3.	 Come: lo stile del Vangelo </a:t>
            </a:r>
          </a:p>
          <a:p>
            <a:pPr algn="ctr">
              <a:defRPr/>
            </a:pPr>
            <a:r>
              <a:rPr lang="it-IT" sz="4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di Marco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2924944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BrowalliaUPC" pitchFamily="34" charset="-34"/>
              </a:rPr>
              <a:t>Potremmo definire la catechesi di Marco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BrowalliaUPC" pitchFamily="34" charset="-34"/>
              </a:rPr>
              <a:t>(e ancor prima di Pietro)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79712" y="4509120"/>
            <a:ext cx="5328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BrowalliaUPC" pitchFamily="34" charset="-34"/>
              </a:rPr>
              <a:t>una catechesi narrativa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BrowalliaUPC" pitchFamily="34" charset="-34"/>
              </a:rPr>
              <a:t>. 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BrowalliaUPC" pitchFamily="34" charset="-34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3312368" cy="476250"/>
          </a:xfrm>
        </p:spPr>
        <p:txBody>
          <a:bodyPr/>
          <a:lstStyle/>
          <a:p>
            <a:pPr>
              <a:defRPr/>
            </a:pPr>
            <a:r>
              <a:rPr lang="it-IT" sz="1200" dirty="0" smtClean="0"/>
              <a:t>Centro per l'Evangelizzazione e  la Catechesi Arcidiocesi di Agrigento</a:t>
            </a:r>
            <a:endParaRPr lang="it-IT" sz="1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BFE3-861F-4CC6-B8B4-CF09C90C54AE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51520" y="620688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La proposta elaborata dall’evangelista </a:t>
            </a:r>
            <a:endParaRPr lang="it-IT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/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passa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attraverso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dei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racconti semplici,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23728" y="2348880"/>
            <a:ext cx="5076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episodi nei quali </a:t>
            </a:r>
          </a:p>
          <a:p>
            <a:pPr algn="ctr"/>
            <a:endParaRPr lang="it-IT" sz="600" b="1" dirty="0" smtClean="0">
              <a:latin typeface="Baskerville Old Face" pitchFamily="18" charset="0"/>
            </a:endParaRPr>
          </a:p>
          <a:p>
            <a:pPr algn="ctr"/>
            <a:r>
              <a:rPr lang="it-IT" sz="2400" b="1" dirty="0" smtClean="0">
                <a:latin typeface="Baskerville Old Face" pitchFamily="18" charset="0"/>
              </a:rPr>
              <a:t>–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poco alla volta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it-IT" sz="2400" b="1" dirty="0" smtClean="0">
                <a:latin typeface="Baskerville Old Face" pitchFamily="18" charset="0"/>
              </a:rPr>
              <a:t>– </a:t>
            </a:r>
          </a:p>
          <a:p>
            <a:pPr algn="ctr"/>
            <a:endParaRPr lang="it-IT" sz="600" b="1" dirty="0" smtClean="0">
              <a:latin typeface="Baskerville Old Face" pitchFamily="18" charset="0"/>
            </a:endParaRPr>
          </a:p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il lettore scopre un aspetto dell’identità di Gesù </a:t>
            </a:r>
            <a:endParaRPr lang="it-IT" sz="3200" b="1" dirty="0" smtClean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/>
            <a:endParaRPr lang="it-IT" sz="600" b="1" dirty="0" smtClean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e si lascia interrogare </a:t>
            </a:r>
          </a:p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da Lui.</a:t>
            </a:r>
            <a:endParaRPr lang="it-IT" sz="20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35670" y="3571876"/>
            <a:ext cx="2191034" cy="2965198"/>
          </a:xfrm>
          <a:prstGeom prst="snip2DiagRect">
            <a:avLst>
              <a:gd name="adj1" fmla="val 1833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Rettangolo 10"/>
          <p:cNvSpPr>
            <a:spLocks noChangeArrowheads="1"/>
          </p:cNvSpPr>
          <p:nvPr/>
        </p:nvSpPr>
        <p:spPr bwMode="auto">
          <a:xfrm>
            <a:off x="4822825" y="744538"/>
            <a:ext cx="3671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Corso di formazione per  catechisti/accompagnatori</a:t>
            </a:r>
          </a:p>
          <a:p>
            <a:pPr algn="ctr">
              <a:defRPr/>
            </a:pP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23850" y="2133600"/>
            <a:ext cx="3960813" cy="27146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«Il Vangelo secondo Marco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it-IT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Parola di Dio nel cammino di IC di tipo catecumenale </a:t>
            </a:r>
            <a:endParaRPr lang="it-IT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11413" y="0"/>
            <a:ext cx="4071937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867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44C37-B036-40E5-AFC5-7734928909BD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4" name="Angolo ripiegato 3"/>
          <p:cNvSpPr>
            <a:spLocks noChangeArrowheads="1"/>
          </p:cNvSpPr>
          <p:nvPr/>
        </p:nvSpPr>
        <p:spPr bwMode="auto">
          <a:xfrm>
            <a:off x="2571750" y="2214563"/>
            <a:ext cx="1857375" cy="2238375"/>
          </a:xfrm>
          <a:prstGeom prst="foldedCorner">
            <a:avLst>
              <a:gd name="adj" fmla="val 16667"/>
            </a:avLst>
          </a:prstGeom>
          <a:solidFill>
            <a:srgbClr val="FFFFB3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>
                <a:latin typeface="Baskerville Old Face" pitchFamily="18" charset="0"/>
              </a:rPr>
              <a:t>L’evangelista fa uso di tante domande …..quasi a voler stimolare gli ascoltatori </a:t>
            </a:r>
          </a:p>
        </p:txBody>
      </p:sp>
      <p:sp>
        <p:nvSpPr>
          <p:cNvPr id="5" name="Angolo ripiegato 4"/>
          <p:cNvSpPr>
            <a:spLocks noChangeArrowheads="1"/>
          </p:cNvSpPr>
          <p:nvPr/>
        </p:nvSpPr>
        <p:spPr bwMode="auto">
          <a:xfrm>
            <a:off x="5148263" y="2420938"/>
            <a:ext cx="1714500" cy="2271712"/>
          </a:xfrm>
          <a:prstGeom prst="foldedCorner">
            <a:avLst>
              <a:gd name="adj" fmla="val 16667"/>
            </a:avLst>
          </a:prstGeom>
          <a:solidFill>
            <a:srgbClr val="FFFFB3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>
                <a:latin typeface="Baskerville Old Face" pitchFamily="18" charset="0"/>
              </a:rPr>
              <a:t>Una catechesi narrativa che conduce ad una scoperta e orienta ad una scelta precisa</a:t>
            </a:r>
            <a:r>
              <a:rPr lang="it-IT" sz="2400" b="1">
                <a:latin typeface="Baskerville Old Face" pitchFamily="18" charset="0"/>
              </a:rPr>
              <a:t>.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210175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2F18D8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Una catechesi che </a:t>
            </a:r>
            <a:r>
              <a:rPr lang="it-IT" sz="3200" b="1" u="sng" dirty="0">
                <a:solidFill>
                  <a:srgbClr val="2F18D8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aiuta ad aprire gli occhi 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2F18D8"/>
                </a:solidFill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lang="it-IT" sz="1600" dirty="0">
                <a:solidFill>
                  <a:srgbClr val="2F18D8"/>
                </a:solidFill>
                <a:latin typeface="+mn-lt"/>
                <a:ea typeface="Calibri" pitchFamily="34" charset="0"/>
                <a:cs typeface="Times New Roman" pitchFamily="18" charset="0"/>
              </a:rPr>
              <a:t>i due racconti di guarigione di ciechi posti nel cuore del vangelo vanno letti in questa direzione</a:t>
            </a:r>
            <a:r>
              <a:rPr lang="it-IT" sz="1600" b="1" dirty="0">
                <a:solidFill>
                  <a:srgbClr val="2F18D8"/>
                </a:solidFill>
                <a:latin typeface="+mn-lt"/>
                <a:ea typeface="Calibri" pitchFamily="34" charset="0"/>
                <a:cs typeface="Times New Roman" pitchFamily="18" charset="0"/>
              </a:rPr>
              <a:t>) </a:t>
            </a:r>
          </a:p>
          <a:p>
            <a:pPr algn="ctr">
              <a:defRPr/>
            </a:pPr>
            <a:r>
              <a:rPr lang="it-IT" sz="3200" b="1" u="sng" dirty="0">
                <a:solidFill>
                  <a:srgbClr val="2F18D8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su Gesù e sul suo mistero di amore. </a:t>
            </a:r>
            <a:endParaRPr lang="it-IT" sz="3200" b="1" u="sng" dirty="0">
              <a:solidFill>
                <a:srgbClr val="2F18D8"/>
              </a:solidFill>
              <a:latin typeface="Baskerville Old Fac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339975" y="6381750"/>
            <a:ext cx="44640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2969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25A11C-F151-4079-B378-01E73800F548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5322888"/>
            <a:ext cx="820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800" i="1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 fare questo esercizio può essere utile il metodo della Lectio divina di cui diamo brevemente qualche accenno.</a:t>
            </a:r>
            <a:endParaRPr lang="it-IT" sz="3200" i="1">
              <a:latin typeface="Baskerville Old Face" pitchFamily="18" charset="0"/>
              <a:ea typeface="Calibri" pitchFamily="34" charset="0"/>
            </a:endParaRPr>
          </a:p>
        </p:txBody>
      </p:sp>
      <p:sp>
        <p:nvSpPr>
          <p:cNvPr id="29701" name="Rettangolo 4"/>
          <p:cNvSpPr>
            <a:spLocks noChangeArrowheads="1"/>
          </p:cNvSpPr>
          <p:nvPr/>
        </p:nvSpPr>
        <p:spPr bwMode="auto">
          <a:xfrm>
            <a:off x="0" y="4762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Rispettando questo stile bisogna mettersi in ascolto del testo e provare a gustarlo con occhi sempre nuovi</a:t>
            </a:r>
            <a:r>
              <a:rPr lang="it-IT" sz="3200">
                <a:solidFill>
                  <a:srgbClr val="FF00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lang="it-IT" sz="28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0113" y="2349500"/>
            <a:ext cx="7416800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800" b="1" dirty="0">
                <a:solidFill>
                  <a:srgbClr val="2F18D8"/>
                </a:solidFill>
                <a:latin typeface="+mn-lt"/>
                <a:ea typeface="Calibri" pitchFamily="34" charset="0"/>
                <a:cs typeface="Times New Roman" pitchFamily="18" charset="0"/>
              </a:rPr>
              <a:t>..cercando di immedesimarsi nella singola scena rivivendola dall’interno per aprirsi, ancora, alla fede in Colui che è morto per la salvezza di tutti</a:t>
            </a:r>
            <a:r>
              <a:rPr lang="it-IT" sz="2800" dirty="0">
                <a:solidFill>
                  <a:srgbClr val="2F18D8"/>
                </a:solidFill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endParaRPr lang="it-IT" sz="2800" dirty="0">
              <a:solidFill>
                <a:srgbClr val="2F18D8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27313" y="6381750"/>
            <a:ext cx="38163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072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704B1-1A22-4408-868A-B9E4666D68AC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2.  Lectio divina: qualche accenno per iniziare</a:t>
            </a:r>
            <a:endParaRPr lang="it-IT" sz="6600" b="1" dirty="0">
              <a:solidFill>
                <a:srgbClr val="2F1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+mn-cs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79388" y="1844675"/>
            <a:ext cx="87137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 b="1">
                <a:solidFill>
                  <a:srgbClr val="FF0000"/>
                </a:solidFill>
              </a:rPr>
              <a:t>Da quando la chiesa ha avuto tra le mani la Sacra Scrittura ha sentito il bisogno di accostarsi ad essa con molta cura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41497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</a:rPr>
              <a:t>era forte la consapevolezza che quelle pagine contenessero la Parola stessa di Dio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71295" y="2996952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poichè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0" y="56610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/>
              <a:t>e che, pertanto, andavano scrutate con atteggiamento orante. </a:t>
            </a:r>
            <a:endParaRPr lang="it-IT" sz="24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339975" y="6245225"/>
            <a:ext cx="4608513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174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353E3-6DA4-441C-BA8D-B047822316E2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468313" y="2708275"/>
            <a:ext cx="82073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cs typeface="+mn-cs"/>
              </a:rPr>
              <a:t>lì dove il primo termine indicava non solo la lettura ma la possibilità che quella lettura diventasse una “lezione”, </a:t>
            </a:r>
          </a:p>
          <a:p>
            <a:pPr algn="ctr">
              <a:defRPr/>
            </a:pPr>
            <a:endParaRPr lang="it-IT" sz="2800" b="1" dirty="0">
              <a:cs typeface="+mn-cs"/>
            </a:endParaRPr>
          </a:p>
          <a:p>
            <a:pPr algn="ctr">
              <a:defRPr/>
            </a:pPr>
            <a:endParaRPr lang="it-IT" sz="2800" b="1" dirty="0">
              <a:cs typeface="+mn-cs"/>
            </a:endParaRPr>
          </a:p>
          <a:p>
            <a:pPr algn="ctr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un incontro con un Tu che stava parlando</a:t>
            </a:r>
            <a:r>
              <a:rPr lang="it-IT" sz="32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</a:t>
            </a:r>
          </a:p>
        </p:txBody>
      </p:sp>
      <p:sp>
        <p:nvSpPr>
          <p:cNvPr id="31749" name="Rettangolo 4"/>
          <p:cNvSpPr>
            <a:spLocks noChangeArrowheads="1"/>
          </p:cNvSpPr>
          <p:nvPr/>
        </p:nvSpPr>
        <p:spPr bwMode="auto">
          <a:xfrm>
            <a:off x="196850" y="260350"/>
            <a:ext cx="8496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3200" b="1">
                <a:solidFill>
                  <a:srgbClr val="2F18D8"/>
                </a:solidFill>
              </a:rPr>
              <a:t>Soprattutto in ambiente monastico si sviluppò un metodo per leggere la Bibbia, passato alla storia con il nome di </a:t>
            </a:r>
            <a:r>
              <a:rPr lang="it-IT" sz="3200" b="1" i="1">
                <a:solidFill>
                  <a:srgbClr val="2F18D8"/>
                </a:solidFill>
              </a:rPr>
              <a:t>Lectio divina</a:t>
            </a:r>
            <a:r>
              <a:rPr lang="it-IT" sz="3200" b="1">
                <a:solidFill>
                  <a:srgbClr val="2F18D8"/>
                </a:solidFill>
              </a:rPr>
              <a:t>,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84438" y="6340475"/>
            <a:ext cx="3887787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277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A5853-CE24-4857-BAB6-15FA36E89A0F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32772" name="Rettangolo 3"/>
          <p:cNvSpPr>
            <a:spLocks noChangeArrowheads="1"/>
          </p:cNvSpPr>
          <p:nvPr/>
        </p:nvSpPr>
        <p:spPr bwMode="auto">
          <a:xfrm>
            <a:off x="250825" y="1341438"/>
            <a:ext cx="8642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/>
              <a:t>Con il riposizionamento della Bibbia al centro della vita della Chiesa </a:t>
            </a:r>
          </a:p>
          <a:p>
            <a:pPr algn="ctr"/>
            <a:r>
              <a:rPr lang="it-IT" sz="2800" b="1"/>
              <a:t>a partire dal Concilio Vaticano II</a:t>
            </a:r>
            <a:r>
              <a:rPr lang="it-IT" sz="2800"/>
              <a:t>, 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468313" y="3284538"/>
            <a:ext cx="8280400" cy="1385887"/>
          </a:xfrm>
          <a:prstGeom prst="rect">
            <a:avLst/>
          </a:prstGeom>
          <a:solidFill>
            <a:srgbClr val="FFFFE1"/>
          </a:solidFill>
          <a:ln w="9525">
            <a:solidFill>
              <a:srgbClr val="2F18D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 b="1"/>
              <a:t>la prassi della </a:t>
            </a:r>
            <a:r>
              <a:rPr lang="it-IT" sz="2800" b="1" i="1"/>
              <a:t>Lectio</a:t>
            </a:r>
            <a:r>
              <a:rPr lang="it-IT" sz="2800" b="1"/>
              <a:t> è stata ripresa da molte comunità cristiane che sentono il bisogno di nutrirsi della Parola, di leggerla..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16088" y="5157788"/>
            <a:ext cx="6161087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anzi</a:t>
            </a:r>
          </a:p>
          <a:p>
            <a:pPr algn="ctr">
              <a:defRPr/>
            </a:pPr>
            <a:r>
              <a:rPr lang="it-IT" sz="36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 lasciarsi leggere da essa</a:t>
            </a:r>
            <a:endParaRPr lang="it-IT" sz="3600" dirty="0">
              <a:solidFill>
                <a:srgbClr val="2F1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28875" y="6245225"/>
            <a:ext cx="3929063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379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481FF2-DFA5-4026-ACD5-A538061F2E0F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0" y="260648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2F1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2.1. I momenti della Lectio divina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5536" y="1484784"/>
            <a:ext cx="8496300" cy="1938992"/>
          </a:xfrm>
          <a:prstGeom prst="rect">
            <a:avLst/>
          </a:prstGeom>
          <a:solidFill>
            <a:srgbClr val="FFFFE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/>
              <a:t>A</a:t>
            </a:r>
            <a:r>
              <a:rPr lang="it-IT" sz="2400" dirty="0"/>
              <a:t>. </a:t>
            </a:r>
            <a:r>
              <a:rPr lang="it-IT" sz="2400" b="1" dirty="0"/>
              <a:t>La </a:t>
            </a:r>
            <a:r>
              <a:rPr lang="it-IT" sz="2400" b="1" i="1" dirty="0"/>
              <a:t>Lectio</a:t>
            </a:r>
            <a:r>
              <a:rPr lang="it-IT" sz="2400" b="1" dirty="0"/>
              <a:t> divina è preghiera</a:t>
            </a:r>
            <a:r>
              <a:rPr lang="it-IT" sz="2400" dirty="0"/>
              <a:t>. E’ una forma privilegiata di preghiera perché, per dialogare con Dio, utilizziamo le sue stesse parole. Parliamo a Dio con la Parola di Dio. Questa premessa colloca il credente in una dimensione orante. Fare la </a:t>
            </a:r>
            <a:r>
              <a:rPr lang="it-IT" sz="2400" i="1" dirty="0"/>
              <a:t>Lectio</a:t>
            </a:r>
            <a:r>
              <a:rPr lang="it-IT" sz="2400" dirty="0"/>
              <a:t>  è pregare!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625" y="4000500"/>
            <a:ext cx="8496300" cy="1938992"/>
          </a:xfrm>
          <a:prstGeom prst="rect">
            <a:avLst/>
          </a:prstGeom>
          <a:solidFill>
            <a:srgbClr val="FFFFE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/>
              <a:t>B. </a:t>
            </a:r>
            <a:r>
              <a:rPr lang="it-IT" sz="2400" b="1" i="1" dirty="0"/>
              <a:t>Lectio</a:t>
            </a:r>
            <a:r>
              <a:rPr lang="it-IT" sz="2400" dirty="0"/>
              <a:t>. Dopo l’invocazione dello Spirito il primo passaggio è quello che  porta a leggere con molta attenzione  il Testo con molta attenzione cercando di capirne il senso, il genere letterario, la trama, le azioni svolte dai singoli protagonisti, le </a:t>
            </a:r>
            <a:r>
              <a:rPr lang="it-IT" sz="2400" dirty="0" err="1"/>
              <a:t>particolarità…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71750" y="6245225"/>
            <a:ext cx="4214813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481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D912D-0ACB-4C7B-8C7C-415F7619916B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5" name="Rettangolo 4"/>
          <p:cNvSpPr/>
          <p:nvPr/>
        </p:nvSpPr>
        <p:spPr>
          <a:xfrm>
            <a:off x="251520" y="1268760"/>
            <a:ext cx="8569325" cy="2308324"/>
          </a:xfrm>
          <a:prstGeom prst="rect">
            <a:avLst/>
          </a:prstGeom>
          <a:solidFill>
            <a:srgbClr val="FFFFE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/>
              <a:t>C. </a:t>
            </a:r>
            <a:r>
              <a:rPr lang="it-IT" sz="2400" b="1" i="1" dirty="0" err="1"/>
              <a:t>Meditatio</a:t>
            </a:r>
            <a:r>
              <a:rPr lang="it-IT" sz="2400" dirty="0"/>
              <a:t>. La comprensione del senso </a:t>
            </a:r>
            <a:r>
              <a:rPr lang="it-IT" sz="2400" dirty="0" err="1"/>
              <a:t>letterale…che</a:t>
            </a:r>
            <a:r>
              <a:rPr lang="it-IT" sz="2400" dirty="0"/>
              <a:t> è quello di capire </a:t>
            </a:r>
            <a:r>
              <a:rPr lang="it-IT" sz="2400" dirty="0" err="1"/>
              <a:t>qual’è</a:t>
            </a:r>
            <a:r>
              <a:rPr lang="it-IT" sz="2400" dirty="0"/>
              <a:t> il messaggio teologico di quelle parole. Se nella </a:t>
            </a:r>
            <a:r>
              <a:rPr lang="it-IT" sz="2400" i="1" dirty="0"/>
              <a:t>lectio </a:t>
            </a:r>
            <a:r>
              <a:rPr lang="it-IT" sz="2400" dirty="0"/>
              <a:t>lo sforzo era quello di capire cosa il testo volesse dire in sé, adesso, bisognerà capire cosa il testo vuole dire </a:t>
            </a:r>
            <a:r>
              <a:rPr lang="it-IT" sz="2400" i="1" dirty="0"/>
              <a:t>“a me”.</a:t>
            </a:r>
            <a:r>
              <a:rPr lang="it-IT" sz="2400" dirty="0"/>
              <a:t> La lettera agli Ebrei ci ricorda che la Parola di Dio è </a:t>
            </a:r>
            <a:r>
              <a:rPr lang="it-IT" sz="2400" dirty="0" err="1"/>
              <a:t>viva…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88938" y="4149725"/>
            <a:ext cx="8569325" cy="1938992"/>
          </a:xfrm>
          <a:prstGeom prst="rect">
            <a:avLst/>
          </a:prstGeom>
          <a:solidFill>
            <a:srgbClr val="FFFFE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400" b="1" i="1" dirty="0"/>
              <a:t>D. </a:t>
            </a:r>
            <a:r>
              <a:rPr lang="it-IT" sz="2400" b="1" i="1" dirty="0" err="1"/>
              <a:t>Oratio</a:t>
            </a:r>
            <a:r>
              <a:rPr lang="it-IT" sz="2400" b="1" i="1" dirty="0"/>
              <a:t> e </a:t>
            </a:r>
            <a:r>
              <a:rPr lang="it-IT" sz="2400" b="1" i="1" dirty="0" err="1"/>
              <a:t>Contemplatio</a:t>
            </a:r>
            <a:r>
              <a:rPr lang="it-IT" sz="2400" dirty="0"/>
              <a:t>. La Parola compresa e accolta, adesso, diventa Parola pregata. Aver colto il senso pieno del brano è destinato a diventare motivo di preghiera e di contemplazione. Finalmente ci rivolgiamo a Dio con la Sua stessa Parola.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43188" y="6245225"/>
            <a:ext cx="3786187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  <p:sp>
        <p:nvSpPr>
          <p:cNvPr id="3584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57D60-50B8-49E0-B607-99B6AFC0C9A5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285750" y="2357438"/>
            <a:ext cx="8569325" cy="1569660"/>
          </a:xfrm>
          <a:prstGeom prst="rect">
            <a:avLst/>
          </a:prstGeom>
          <a:solidFill>
            <a:srgbClr val="FFFFE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/>
              <a:t>E. </a:t>
            </a:r>
            <a:r>
              <a:rPr lang="it-IT" sz="2400" b="1" i="1" dirty="0" err="1"/>
              <a:t>Actio</a:t>
            </a:r>
            <a:r>
              <a:rPr lang="it-IT" sz="2400" b="1" dirty="0"/>
              <a:t>.</a:t>
            </a:r>
            <a:r>
              <a:rPr lang="it-IT" sz="2400" dirty="0"/>
              <a:t> È il momento delle scelte. La Parola è finalizzata alla trasformazione della nostra vita. Non ci si può mettere in ascolto di Dio così come si fa con un telegiornale! Dall’ascolto bisognerà passare alle scelte.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816850" y="6492875"/>
            <a:ext cx="1362075" cy="365125"/>
          </a:xfrm>
          <a:noFill/>
        </p:spPr>
        <p:txBody>
          <a:bodyPr/>
          <a:lstStyle/>
          <a:p>
            <a:fld id="{4627630C-6464-4F84-8852-A1F5EA7AB911}" type="slidenum">
              <a:rPr lang="it-IT" b="1" smtClean="0">
                <a:solidFill>
                  <a:srgbClr val="000000"/>
                </a:solidFill>
                <a:latin typeface="Century Gothic" pitchFamily="34" charset="0"/>
              </a:rPr>
              <a:pPr/>
              <a:t>38</a:t>
            </a:fld>
            <a:endParaRPr lang="it-IT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033463" y="836613"/>
            <a:ext cx="7273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solidFill>
                  <a:srgbClr val="000000"/>
                </a:solidFill>
              </a:rPr>
              <a:t>Suddivisione in laboratori di gruppo </a:t>
            </a:r>
          </a:p>
          <a:p>
            <a:pPr algn="ctr"/>
            <a:r>
              <a:rPr lang="it-IT" sz="4800" b="1">
                <a:solidFill>
                  <a:srgbClr val="000000"/>
                </a:solidFill>
              </a:rPr>
              <a:t>e fase di approfondimento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365625"/>
            <a:ext cx="63373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3D48C-3438-497D-9E8A-EA7F97852E53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79388" y="166688"/>
            <a:ext cx="87852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80975" algn="l"/>
              </a:tabLst>
            </a:pPr>
            <a:r>
              <a:rPr lang="it-IT" sz="1200" b="1">
                <a:latin typeface="Calibri" pitchFamily="34" charset="0"/>
                <a:cs typeface="Times New Roman" pitchFamily="18" charset="0"/>
              </a:rPr>
              <a:t>Allegato 2</a:t>
            </a:r>
            <a:endParaRPr lang="it-IT" sz="800"/>
          </a:p>
          <a:p>
            <a:pPr eaLnBrk="0" hangingPunct="0">
              <a:tabLst>
                <a:tab pos="180975" algn="l"/>
              </a:tabLst>
            </a:pPr>
            <a:r>
              <a:rPr lang="it-IT" sz="1000" i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Per un incontro di catechesi:</a:t>
            </a:r>
            <a:endParaRPr lang="it-IT" sz="800"/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r>
              <a:rPr lang="it-IT" sz="1000" i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prova insieme a noi a preparare, dopo l’ascolto della Parola e la lectio, delle piccole meditazioni da fare con i ragazzi …</a:t>
            </a:r>
          </a:p>
          <a:p>
            <a:pPr eaLnBrk="0" hangingPunct="0">
              <a:tabLst>
                <a:tab pos="180975" algn="l"/>
              </a:tabLst>
            </a:pPr>
            <a:endParaRPr lang="it-IT" sz="800"/>
          </a:p>
          <a:p>
            <a:pPr eaLnBrk="0" hangingPunct="0">
              <a:tabLst>
                <a:tab pos="180975" algn="l"/>
              </a:tabLst>
            </a:pPr>
            <a:r>
              <a:rPr lang="it-IT" sz="1200" b="1" u="sng">
                <a:ea typeface="Calibri" pitchFamily="34" charset="0"/>
              </a:rPr>
              <a:t>Tutti ti cercano! (Mc 1,35-39);</a:t>
            </a:r>
            <a:endParaRPr lang="it-IT" sz="800">
              <a:ea typeface="Calibri" pitchFamily="34" charset="0"/>
            </a:endParaRPr>
          </a:p>
          <a:p>
            <a:pPr algn="just" eaLnBrk="0" hangingPunct="0">
              <a:tabLst>
                <a:tab pos="180975" algn="l"/>
              </a:tabLst>
            </a:pPr>
            <a:r>
              <a:rPr lang="it-IT" sz="1100">
                <a:ea typeface="Calibri" pitchFamily="34" charset="0"/>
                <a:cs typeface="Calibri" pitchFamily="34" charset="0"/>
              </a:rPr>
              <a:t>Poi, la mattina, mentre era ancora notte, Gesù si alzò, uscì e se ne andò in un luogo deserto; e là pregava. Simone e quelli che erano con lui si misero a cercarlo; e, trovatolo, gli dissero: «Tutti ti cercano». Ed egli disse loro: «Andiamo altrove, per i villaggi vicini, affinché io predichi anche là; per questo infatti sono venuto». E andò per tutta la Galilea, predicando nelle loro sinagoghe e cacciando demòni.</a:t>
            </a:r>
          </a:p>
          <a:p>
            <a:pPr eaLnBrk="0" hangingPunct="0">
              <a:tabLst>
                <a:tab pos="180975" algn="l"/>
              </a:tabLst>
            </a:pPr>
            <a:endParaRPr lang="it-IT" sz="800"/>
          </a:p>
          <a:p>
            <a:pPr eaLnBrk="0" hangingPunct="0">
              <a:tabLst>
                <a:tab pos="180975" algn="l"/>
              </a:tabLst>
            </a:pPr>
            <a:r>
              <a:rPr lang="it-IT" sz="1100" b="1" u="sng">
                <a:ea typeface="Calibri" pitchFamily="34" charset="0"/>
                <a:cs typeface="Calibri" pitchFamily="34" charset="0"/>
              </a:rPr>
              <a:t>Lectio </a:t>
            </a:r>
            <a:r>
              <a:rPr lang="it-IT" sz="1100">
                <a:ea typeface="Calibri" pitchFamily="34" charset="0"/>
                <a:cs typeface="Calibri" pitchFamily="34" charset="0"/>
              </a:rPr>
              <a:t>(</a:t>
            </a:r>
            <a:r>
              <a:rPr lang="it-IT" sz="900">
                <a:ea typeface="Calibri" pitchFamily="34" charset="0"/>
                <a:cs typeface="Calibri" pitchFamily="34" charset="0"/>
              </a:rPr>
              <a:t>Leggere il Testo con molta attenzione cercando di capirne il senso, il genere letterario, la trama, le azioni svolte dai singoli protagonisti, le particolarità…)</a:t>
            </a:r>
            <a:endParaRPr lang="it-IT" sz="800"/>
          </a:p>
          <a:p>
            <a:pPr eaLnBrk="0" hangingPunct="0">
              <a:tabLst>
                <a:tab pos="180975" algn="l"/>
              </a:tabLst>
            </a:pPr>
            <a:endParaRPr lang="it-IT" sz="1100">
              <a:cs typeface="Times New Roman" pitchFamily="18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>
              <a:cs typeface="Times New Roman" pitchFamily="18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>
              <a:cs typeface="Times New Roman" pitchFamily="18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>
              <a:cs typeface="Times New Roman" pitchFamily="18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800"/>
          </a:p>
          <a:p>
            <a:pPr eaLnBrk="0" hangingPunct="0">
              <a:tabLst>
                <a:tab pos="180975" algn="l"/>
              </a:tabLst>
            </a:pPr>
            <a:r>
              <a:rPr lang="it-IT" sz="1100" b="1" u="sng">
                <a:ea typeface="Calibri" pitchFamily="34" charset="0"/>
                <a:cs typeface="Calibri" pitchFamily="34" charset="0"/>
              </a:rPr>
              <a:t>Meditatio</a:t>
            </a:r>
            <a:r>
              <a:rPr lang="it-IT" sz="1100" u="sng">
                <a:ea typeface="Calibri" pitchFamily="34" charset="0"/>
                <a:cs typeface="Calibri" pitchFamily="34" charset="0"/>
              </a:rPr>
              <a:t> </a:t>
            </a:r>
            <a:r>
              <a:rPr lang="it-IT" sz="900">
                <a:ea typeface="Calibri" pitchFamily="34" charset="0"/>
                <a:cs typeface="Calibri" pitchFamily="34" charset="0"/>
              </a:rPr>
              <a:t>(Se nella </a:t>
            </a:r>
            <a:r>
              <a:rPr lang="it-IT" sz="900" i="1">
                <a:ea typeface="Calibri" pitchFamily="34" charset="0"/>
                <a:cs typeface="Calibri" pitchFamily="34" charset="0"/>
              </a:rPr>
              <a:t>lectio </a:t>
            </a:r>
            <a:r>
              <a:rPr lang="it-IT" sz="900">
                <a:ea typeface="Calibri" pitchFamily="34" charset="0"/>
                <a:cs typeface="Calibri" pitchFamily="34" charset="0"/>
              </a:rPr>
              <a:t>lo sforzo era quello di capire cosa il testo volesse dire in sé, adesso, bisognerà capire cosa il testo vuole dire </a:t>
            </a:r>
            <a:r>
              <a:rPr lang="it-IT" sz="900" i="1">
                <a:ea typeface="Calibri" pitchFamily="34" charset="0"/>
                <a:cs typeface="Calibri" pitchFamily="34" charset="0"/>
              </a:rPr>
              <a:t>“a me”)</a:t>
            </a:r>
            <a:endParaRPr lang="it-IT" sz="800"/>
          </a:p>
          <a:p>
            <a:pPr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80975" algn="l"/>
              </a:tabLst>
            </a:pPr>
            <a:r>
              <a:rPr lang="it-IT" sz="1100" b="1" u="sng">
                <a:ea typeface="Calibri" pitchFamily="34" charset="0"/>
                <a:cs typeface="Calibri" pitchFamily="34" charset="0"/>
              </a:rPr>
              <a:t>Actio</a:t>
            </a:r>
            <a:r>
              <a:rPr lang="it-IT" sz="1100">
                <a:ea typeface="Calibri" pitchFamily="34" charset="0"/>
                <a:cs typeface="Calibri" pitchFamily="34" charset="0"/>
              </a:rPr>
              <a:t> (</a:t>
            </a:r>
            <a:r>
              <a:rPr lang="it-IT" sz="900">
                <a:ea typeface="Calibri" pitchFamily="34" charset="0"/>
                <a:cs typeface="Calibri" pitchFamily="34" charset="0"/>
              </a:rPr>
              <a:t>È il momento delle scelte. La Parola è finalizzata alla trasformazione della nostra vita)</a:t>
            </a:r>
            <a:endParaRPr lang="it-IT" sz="800"/>
          </a:p>
          <a:p>
            <a:pPr algn="ctr"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80975" algn="l"/>
              </a:tabLst>
            </a:pPr>
            <a:endParaRPr lang="it-IT" sz="1100" b="1" u="sng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80975" algn="l"/>
              </a:tabLst>
            </a:pPr>
            <a:r>
              <a:rPr lang="it-IT" sz="1100" b="1" u="sng">
                <a:ea typeface="Calibri" pitchFamily="34" charset="0"/>
                <a:cs typeface="Calibri" pitchFamily="34" charset="0"/>
              </a:rPr>
              <a:t>Brevissime meditazioni da inserire nelle schede</a:t>
            </a:r>
            <a:endParaRPr lang="it-IT" sz="800"/>
          </a:p>
          <a:p>
            <a:pPr algn="ctr" eaLnBrk="0" hangingPunct="0">
              <a:tabLst>
                <a:tab pos="180975" algn="l"/>
              </a:tabLst>
            </a:pPr>
            <a:r>
              <a:rPr lang="it-IT" sz="1100">
                <a:ea typeface="Calibri" pitchFamily="34" charset="0"/>
                <a:cs typeface="Calibri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it-IT" sz="1100" b="1" u="sng">
                <a:ea typeface="Calibri" pitchFamily="34" charset="0"/>
                <a:cs typeface="Calibri" pitchFamily="34" charset="0"/>
              </a:rPr>
              <a:t>Spunti per l’angolo della preghiera</a:t>
            </a:r>
            <a:endParaRPr lang="it-IT" sz="1100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80975" algn="l"/>
              </a:tabLst>
            </a:pPr>
            <a:r>
              <a:rPr lang="it-IT" sz="1100">
                <a:ea typeface="Calibri" pitchFamily="34" charset="0"/>
                <a:cs typeface="Calibri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it-IT" sz="800"/>
              <a:t> </a:t>
            </a:r>
            <a:endParaRPr lang="it-IT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203575" y="48688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95400" y="2420938"/>
            <a:ext cx="67691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latin typeface="Baskerville Old Face" pitchFamily="18" charset="0"/>
              </a:rPr>
              <a:t>Dal greco </a:t>
            </a:r>
            <a:r>
              <a:rPr lang="it-IT" sz="3200" b="1" dirty="0" err="1">
                <a:solidFill>
                  <a:srgbClr val="0033CC"/>
                </a:solidFill>
                <a:latin typeface="Baskerville Old Face" pitchFamily="18" charset="0"/>
              </a:rPr>
              <a:t>ευαγγέλιον</a:t>
            </a:r>
            <a:r>
              <a:rPr lang="it-IT" sz="2400" b="1" dirty="0">
                <a:latin typeface="Baskerville Old Fac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3600" b="1" i="1" dirty="0" err="1">
                <a:latin typeface="Baskerville Old Face" pitchFamily="18" charset="0"/>
              </a:rPr>
              <a:t>Euanghelion</a:t>
            </a:r>
            <a:r>
              <a:rPr lang="it-IT" sz="3600" b="1" dirty="0">
                <a:latin typeface="Baskerville Old Face" pitchFamily="18" charset="0"/>
              </a:rPr>
              <a:t> </a:t>
            </a:r>
            <a:r>
              <a:rPr lang="it-IT" sz="3200" b="1" dirty="0">
                <a:latin typeface="Baskerville Old Face" pitchFamily="18" charset="0"/>
              </a:rPr>
              <a:t>cioè “</a:t>
            </a:r>
            <a:r>
              <a:rPr lang="it-IT" sz="3200" b="1" dirty="0">
                <a:solidFill>
                  <a:srgbClr val="0033CC"/>
                </a:solidFill>
                <a:latin typeface="Baskerville Old Face" pitchFamily="18" charset="0"/>
              </a:rPr>
              <a:t>buona notizia</a:t>
            </a:r>
            <a:r>
              <a:rPr lang="it-IT" sz="3200" b="1" dirty="0">
                <a:latin typeface="Baskerville Old Face" pitchFamily="18" charset="0"/>
              </a:rPr>
              <a:t>”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71550" y="190500"/>
            <a:ext cx="7272338" cy="2374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lgerian"/>
              </a:rPr>
              <a:t>VANGELO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7950" y="4221088"/>
            <a:ext cx="9036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500" b="1" dirty="0" smtClean="0">
                <a:latin typeface="Baskerville Old Face" pitchFamily="18" charset="0"/>
              </a:rPr>
              <a:t>“</a:t>
            </a:r>
            <a:r>
              <a:rPr lang="it-IT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Dio</a:t>
            </a:r>
            <a:r>
              <a:rPr lang="it-IT" sz="3500" b="1" dirty="0" smtClean="0">
                <a:latin typeface="Baskerville Old Face" pitchFamily="18" charset="0"/>
              </a:rPr>
              <a:t> ci ama e per redimerci ha mandato </a:t>
            </a:r>
          </a:p>
          <a:p>
            <a:pPr algn="ctr">
              <a:spcBef>
                <a:spcPct val="50000"/>
              </a:spcBef>
            </a:pPr>
            <a:r>
              <a:rPr lang="it-IT" sz="3500" b="1" dirty="0" smtClean="0">
                <a:latin typeface="Baskerville Old Face" pitchFamily="18" charset="0"/>
              </a:rPr>
              <a:t>il  </a:t>
            </a:r>
            <a:r>
              <a:rPr lang="it-IT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Figlio</a:t>
            </a:r>
            <a:r>
              <a:rPr lang="it-IT" sz="3500" b="1" dirty="0" smtClean="0">
                <a:latin typeface="Baskerville Old Face" pitchFamily="18" charset="0"/>
              </a:rPr>
              <a:t> suo fatto uomo </a:t>
            </a:r>
          </a:p>
          <a:p>
            <a:pPr algn="ctr">
              <a:spcBef>
                <a:spcPct val="50000"/>
              </a:spcBef>
            </a:pPr>
            <a:r>
              <a:rPr lang="it-IT" sz="3500" b="1" dirty="0" smtClean="0">
                <a:latin typeface="Baskerville Old Face" pitchFamily="18" charset="0"/>
              </a:rPr>
              <a:t>per la salvezza di tutti gli uomini”</a:t>
            </a:r>
            <a:endParaRPr lang="it-IT" sz="3500" b="1" dirty="0">
              <a:latin typeface="Baskerville Old Face" pitchFamily="18" charset="0"/>
            </a:endParaRPr>
          </a:p>
        </p:txBody>
      </p:sp>
      <p:sp>
        <p:nvSpPr>
          <p:cNvPr id="51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EA1AF-890A-482A-8337-25253ED92B32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512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484438" y="6381750"/>
            <a:ext cx="403225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animBg="1"/>
      <p:bldP spid="20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812088" y="6491288"/>
            <a:ext cx="1331912" cy="365125"/>
          </a:xfrm>
          <a:noFill/>
        </p:spPr>
        <p:txBody>
          <a:bodyPr/>
          <a:lstStyle/>
          <a:p>
            <a:fld id="{C240FA06-86B5-4B2E-9821-D39A666AF37E}" type="slidenum">
              <a:rPr lang="it-IT" b="1" smtClean="0">
                <a:solidFill>
                  <a:srgbClr val="000000"/>
                </a:solidFill>
                <a:latin typeface="Century Gothic" pitchFamily="34" charset="0"/>
              </a:rPr>
              <a:pPr/>
              <a:t>40</a:t>
            </a:fld>
            <a:endParaRPr lang="it-IT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9150" y="260350"/>
            <a:ext cx="7489825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Fase </a:t>
            </a:r>
            <a:r>
              <a:rPr lang="it-IT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riespressiva</a:t>
            </a: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000000"/>
                </a:solidFill>
                <a:latin typeface="+mn-lt"/>
                <a:cs typeface="+mn-cs"/>
              </a:rPr>
              <a:t>con breve relazione di un segretario per ogni gruppo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141663"/>
            <a:ext cx="3781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708400" y="2538413"/>
            <a:ext cx="3816350" cy="1512887"/>
          </a:xfrm>
          <a:noFill/>
        </p:spPr>
        <p:txBody>
          <a:bodyPr/>
          <a:lstStyle/>
          <a:p>
            <a:r>
              <a:rPr lang="it-IT" sz="2900" b="1" dirty="0"/>
              <a:t>Centro per l'Evangelizzazione e                            la Catechesi</a:t>
            </a:r>
          </a:p>
        </p:txBody>
      </p:sp>
      <p:sp>
        <p:nvSpPr>
          <p:cNvPr id="3993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52A1F-893B-4979-ADC9-88F8276D0074}" type="slidenum">
              <a:rPr lang="it-IT" smtClean="0"/>
              <a:pPr/>
              <a:t>41</a:t>
            </a:fld>
            <a:endParaRPr lang="it-IT" smtClean="0"/>
          </a:p>
        </p:txBody>
      </p:sp>
      <p:pic>
        <p:nvPicPr>
          <p:cNvPr id="39940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205038"/>
            <a:ext cx="17875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67544" y="2060848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3000" b="1" dirty="0" smtClean="0">
              <a:latin typeface="Baskerville Old Face" pitchFamily="18" charset="0"/>
            </a:endParaRPr>
          </a:p>
          <a:p>
            <a:pPr algn="just"/>
            <a:r>
              <a:rPr lang="it-IT" sz="3000" b="1" dirty="0" smtClean="0">
                <a:latin typeface="Baskerville Old Face" pitchFamily="18" charset="0"/>
              </a:rPr>
              <a:t>È </a:t>
            </a:r>
            <a:r>
              <a:rPr lang="it-IT" sz="3000" b="1" dirty="0">
                <a:latin typeface="Baskerville Old Face" pitchFamily="18" charset="0"/>
              </a:rPr>
              <a:t>Lui la buona notizia </a:t>
            </a:r>
            <a:r>
              <a:rPr lang="it-IT" sz="3000" dirty="0">
                <a:latin typeface="Baskerville Old Face" pitchFamily="18" charset="0"/>
              </a:rPr>
              <a:t>che ci viene annunciata , in particolare la sua morte e resurrezione “secondo le Scritture”: è il </a:t>
            </a:r>
            <a:r>
              <a:rPr lang="it-IT" sz="3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kerygma</a:t>
            </a:r>
            <a:r>
              <a:rPr lang="it-IT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67544" y="4221088"/>
            <a:ext cx="8280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900" b="1" dirty="0">
                <a:latin typeface="Baskerville Old Face" pitchFamily="18" charset="0"/>
              </a:rPr>
              <a:t>Gesù non ha mai scritto niente</a:t>
            </a:r>
            <a:r>
              <a:rPr lang="it-IT" sz="2900" dirty="0">
                <a:latin typeface="Baskerville Old Face" pitchFamily="18" charset="0"/>
              </a:rPr>
              <a:t>, gli altri hanno scritto di Lui come narratori e redattori “</a:t>
            </a:r>
            <a:r>
              <a:rPr lang="it-IT" sz="2900" i="1" dirty="0">
                <a:latin typeface="Baskerville Old Face" pitchFamily="18" charset="0"/>
              </a:rPr>
              <a:t>secondo</a:t>
            </a:r>
            <a:r>
              <a:rPr lang="it-IT" sz="2900" dirty="0">
                <a:latin typeface="Baskerville Old Face" pitchFamily="18" charset="0"/>
              </a:rPr>
              <a:t>” il modo e la finalità del racconto </a:t>
            </a:r>
          </a:p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cs typeface="+mn-cs"/>
              </a:rPr>
              <a:t>Il Vangelo è Gesù Cristo</a:t>
            </a:r>
            <a:endParaRPr lang="it-IT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  <a:cs typeface="+mn-cs"/>
            </a:endParaRPr>
          </a:p>
        </p:txBody>
      </p:sp>
      <p:sp>
        <p:nvSpPr>
          <p:cNvPr id="6151" name="Segnaposto numero diapositiva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F5E765-366F-4BCF-939B-064DADC798E6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6152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339975" y="6367463"/>
            <a:ext cx="4176713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2" advAuto="5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 la Catechesi Arcidiocesi di Agrigento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8DB5D-B8DB-4E9A-B017-924D33E91FE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5536" y="836712"/>
            <a:ext cx="839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2F18D8"/>
                </a:solidFill>
                <a:latin typeface="Baskerville Old Face" pitchFamily="18" charset="0"/>
              </a:rPr>
              <a:t>Possiamo quindi parlare di: </a:t>
            </a:r>
            <a:endParaRPr lang="it-IT" sz="4800" b="1" dirty="0">
              <a:solidFill>
                <a:srgbClr val="2F18D8"/>
              </a:solidFill>
              <a:latin typeface="Baskerville Old Face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420888"/>
            <a:ext cx="8229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Vangelo </a:t>
            </a:r>
            <a:r>
              <a:rPr kumimoji="0" lang="it-IT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di</a:t>
            </a: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Gesù 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(cfr 1Cor 15,3-9)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Vangelo </a:t>
            </a:r>
            <a:r>
              <a:rPr kumimoji="0" lang="it-IT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su</a:t>
            </a: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Gesù 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(cfr  Mt 4,23)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Vangelo </a:t>
            </a:r>
            <a:r>
              <a:rPr kumimoji="0" lang="it-IT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che</a:t>
            </a:r>
            <a:r>
              <a:rPr kumimoji="0" lang="it-IT" sz="4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è</a:t>
            </a: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Gesù 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(cfr  </a:t>
            </a:r>
            <a:r>
              <a:rPr kumimoji="0" lang="it-IT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Rm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1,1-4)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 rot="4100441">
            <a:off x="7061994" y="1083469"/>
            <a:ext cx="2303463" cy="803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1907"/>
              </a:avLst>
            </a:prstTxWarp>
          </a:bodyPr>
          <a:lstStyle/>
          <a:p>
            <a:pPr algn="ctr" fontAlgn="auto"/>
            <a:r>
              <a:rPr lang="it-IT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Marco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 rot="5745635">
            <a:off x="6377781" y="4504532"/>
            <a:ext cx="3455987" cy="7302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699"/>
              </a:avLst>
            </a:prstTxWarp>
          </a:bodyPr>
          <a:lstStyle/>
          <a:p>
            <a:pPr algn="ctr" fontAlgn="auto"/>
            <a:r>
              <a:rPr lang="it-IT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Giovanni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 rot="6071707">
            <a:off x="-577056" y="1305719"/>
            <a:ext cx="2736850" cy="9350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6171"/>
              </a:avLst>
            </a:prstTxWarp>
          </a:bodyPr>
          <a:lstStyle/>
          <a:p>
            <a:pPr algn="ctr" fontAlgn="auto"/>
            <a:r>
              <a:rPr lang="it-IT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Matteo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 rot="4554199">
            <a:off x="-438943" y="4899819"/>
            <a:ext cx="2520950" cy="7318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5625"/>
              </a:avLst>
            </a:prstTxWarp>
          </a:bodyPr>
          <a:lstStyle/>
          <a:p>
            <a:pPr algn="ctr" fontAlgn="auto"/>
            <a:r>
              <a:rPr lang="it-IT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ge"/>
              </a:rPr>
              <a:t>Luca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835150" y="1916113"/>
            <a:ext cx="56165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6000" b="1">
                <a:latin typeface="Baskerville Old Face" pitchFamily="18" charset="0"/>
              </a:rPr>
              <a:t>Quattro</a:t>
            </a:r>
          </a:p>
          <a:p>
            <a:pPr algn="ctr">
              <a:spcBef>
                <a:spcPct val="50000"/>
              </a:spcBef>
            </a:pPr>
            <a:r>
              <a:rPr lang="it-IT" sz="6000" b="1">
                <a:latin typeface="Baskerville Old Face" pitchFamily="18" charset="0"/>
              </a:rPr>
              <a:t> vangeli</a:t>
            </a:r>
          </a:p>
          <a:p>
            <a:pPr algn="ctr">
              <a:spcBef>
                <a:spcPct val="50000"/>
              </a:spcBef>
            </a:pPr>
            <a:r>
              <a:rPr lang="it-IT" sz="6000" b="1">
                <a:latin typeface="Baskerville Old Face" pitchFamily="18" charset="0"/>
              </a:rPr>
              <a:t> canonici</a:t>
            </a:r>
          </a:p>
        </p:txBody>
      </p:sp>
      <p:pic>
        <p:nvPicPr>
          <p:cNvPr id="6148" name="Picture 4" descr="evangeli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63713" y="3141663"/>
            <a:ext cx="55451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800" b="1" dirty="0">
                <a:solidFill>
                  <a:srgbClr val="FE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conosciamo i simboli</a:t>
            </a:r>
          </a:p>
        </p:txBody>
      </p:sp>
      <p:sp>
        <p:nvSpPr>
          <p:cNvPr id="7177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1C0DC-DF71-4519-B677-BE5AB8E2340D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/>
      <p:bldP spid="6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42988" y="3357563"/>
            <a:ext cx="66960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it-IT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9228" name="Picture 12" descr="evangelist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19338" y="2133600"/>
            <a:ext cx="4413250" cy="4724400"/>
          </a:xfrm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Sant'</a:t>
            </a:r>
            <a:r>
              <a:rPr lang="it-IT" sz="3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Ireneo</a:t>
            </a:r>
            <a:r>
              <a:rPr lang="it-IT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nel II sec. per primo attribuì i simboli 	     ai quattro Evangelisti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5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Ma sembra che ancor prima della nascita di Cristo le dodici tribù d’Israele fossero unite a gruppi di tre sotto simboli simili </a:t>
            </a:r>
            <a:r>
              <a:rPr lang="it-IT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(cfr </a:t>
            </a:r>
            <a:r>
              <a:rPr lang="it-IT" sz="2000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Dt</a:t>
            </a:r>
            <a:r>
              <a:rPr lang="it-IT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33)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04025" y="2276475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Il LEONE</a:t>
            </a:r>
          </a:p>
          <a:p>
            <a:pPr>
              <a:spcBef>
                <a:spcPct val="50000"/>
              </a:spcBef>
              <a:defRPr/>
            </a:pP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Issachar</a:t>
            </a: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, </a:t>
            </a: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Zabulon</a:t>
            </a: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  e </a:t>
            </a: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Giuda</a:t>
            </a: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0" y="2309813"/>
            <a:ext cx="22685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L’ANGELO </a:t>
            </a:r>
          </a:p>
          <a:p>
            <a:pPr algn="r">
              <a:spcBef>
                <a:spcPct val="50000"/>
              </a:spcBef>
              <a:defRPr/>
            </a:pP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Ruben, Simeone           e </a:t>
            </a: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Gad</a:t>
            </a:r>
            <a:endParaRPr 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+mn-cs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23850" y="4652963"/>
            <a:ext cx="1873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Il TORO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</a:t>
            </a:r>
          </a:p>
          <a:p>
            <a:pPr algn="r">
              <a:spcBef>
                <a:spcPct val="50000"/>
              </a:spcBef>
              <a:defRPr/>
            </a:pP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Efraim</a:t>
            </a: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, </a:t>
            </a: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Manasse</a:t>
            </a: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e Beniamino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948488" y="4724400"/>
            <a:ext cx="2195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L’AQUILA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</a:t>
            </a: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Dan,         </a:t>
            </a: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Aser</a:t>
            </a: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e  </a:t>
            </a:r>
            <a:r>
              <a:rPr 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Neftali</a:t>
            </a:r>
            <a:r>
              <a:rPr 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it-IT" dirty="0">
              <a:cs typeface="+mn-cs"/>
            </a:endParaRPr>
          </a:p>
        </p:txBody>
      </p:sp>
      <p:sp>
        <p:nvSpPr>
          <p:cNvPr id="8201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842AF4-C7C1-49B7-BC88-F52F60DBFF3B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8202" name="Segnaposto piè di pagina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build="p" bldLvl="5"/>
      <p:bldP spid="9232" grpId="0"/>
      <p:bldP spid="9233" grpId="0"/>
      <p:bldP spid="9234" grpId="0"/>
      <p:bldP spid="92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0"/>
            <a:ext cx="4500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MATTEO</a:t>
            </a:r>
            <a:r>
              <a:rPr lang="it-IT" b="1" dirty="0"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simboleggiato nell’uomo alato (o angelo), perché il suo Vangelo inizia con l'elenco degli uomini antenati              di Gesù Messia</a:t>
            </a:r>
            <a:r>
              <a:rPr lang="it-IT" b="1" dirty="0">
                <a:cs typeface="+mn-cs"/>
              </a:rPr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43438" y="0"/>
            <a:ext cx="45005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MARCO</a:t>
            </a:r>
            <a:r>
              <a:rPr lang="it-IT" b="1" dirty="0">
                <a:solidFill>
                  <a:srgbClr val="A50021"/>
                </a:solidFill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simboleggiato nel leone perché il suo Vangelo comincia con la predicazione di Giovanni Battista nel deserto abitato da fiere selvagge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4925" y="3595688"/>
            <a:ext cx="44656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005800"/>
                </a:solidFill>
                <a:latin typeface="Baskerville Old Face" pitchFamily="18" charset="0"/>
              </a:rPr>
              <a:t>LUCA</a:t>
            </a:r>
            <a:endParaRPr lang="it-IT" b="1">
              <a:solidFill>
                <a:srgbClr val="0058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005800"/>
                </a:solidFill>
                <a:latin typeface="Baskerville Old Face" pitchFamily="18" charset="0"/>
              </a:rPr>
              <a:t>simboleggiato nel toro   perché il suo Vangelo comincia con la visione di Zaccaria mentre offre il sacrificio nel tempio</a:t>
            </a:r>
            <a:r>
              <a:rPr lang="it-IT" b="1">
                <a:solidFill>
                  <a:srgbClr val="005800"/>
                </a:solidFill>
              </a:rPr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716463" y="3595688"/>
            <a:ext cx="44275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A2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GIOVANNI</a:t>
            </a:r>
            <a:r>
              <a:rPr lang="it-IT" b="1" dirty="0">
                <a:solidFill>
                  <a:srgbClr val="CC00CC"/>
                </a:solidFill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A2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simboleggiato nell‘aquila, l'occhio che fissa il sole senza bruciarsi, perché il suo  Vangelo si apre con              la contemplazione di      Gesù-Dio </a:t>
            </a:r>
          </a:p>
        </p:txBody>
      </p:sp>
      <p:pic>
        <p:nvPicPr>
          <p:cNvPr id="12302" name="Picture 14" descr="2208_4evangelists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112713"/>
            <a:ext cx="913923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250" y="7893050"/>
            <a:ext cx="2133600" cy="476250"/>
          </a:xfrm>
          <a:noFill/>
        </p:spPr>
        <p:txBody>
          <a:bodyPr/>
          <a:lstStyle/>
          <a:p>
            <a:fld id="{EB28B8BB-80A9-4E23-A7AF-376E58E96FA1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922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249488" y="6475413"/>
            <a:ext cx="4483100" cy="476250"/>
          </a:xfrm>
          <a:noFill/>
        </p:spPr>
        <p:txBody>
          <a:bodyPr/>
          <a:lstStyle/>
          <a:p>
            <a:r>
              <a:rPr lang="it-IT"/>
              <a:t>Centro per l'Evangelizzazione e  la Catechesi Arcidiocesi di Agrigento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7" grpId="0"/>
      <p:bldP spid="12298" grpId="0"/>
    </p:bldLst>
  </p:timing>
</p:sld>
</file>

<file path=ppt/theme/theme1.xml><?xml version="1.0" encoding="utf-8"?>
<a:theme xmlns:a="http://schemas.openxmlformats.org/drawingml/2006/main" name="Il Vangelo secondo Marco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 Vangelo secondo Marco</Template>
  <TotalTime>61</TotalTime>
  <Words>2470</Words>
  <Application>Microsoft Office PowerPoint</Application>
  <PresentationFormat>Presentazione su schermo (4:3)</PresentationFormat>
  <Paragraphs>314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Il Vangelo secondo Marco</vt:lpstr>
      <vt:lpstr>Diapositiva 1</vt:lpstr>
      <vt:lpstr>Diapositiva 2</vt:lpstr>
      <vt:lpstr>«Il Vangelo secondo Marco» La Parola di Dio nel cammino di IC di tipo catecumenale </vt:lpstr>
      <vt:lpstr>Diapositiva 4</vt:lpstr>
      <vt:lpstr>Diapositiva 5</vt:lpstr>
      <vt:lpstr>Diapositiva 6</vt:lpstr>
      <vt:lpstr>Diapositiva 7</vt:lpstr>
      <vt:lpstr>Diapositiva 8</vt:lpstr>
      <vt:lpstr>Diapositiva 9</vt:lpstr>
      <vt:lpstr>C’è un solo Vangelo, perché uno solo è Gesù Cristo ed è lui la “Buona Notizia” </vt:lpstr>
      <vt:lpstr>Formazione dei vangeli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Uff.Catechistico Seg</dc:creator>
  <cp:lastModifiedBy>Direttore IRC</cp:lastModifiedBy>
  <cp:revision>5</cp:revision>
  <dcterms:created xsi:type="dcterms:W3CDTF">2014-11-13T11:10:24Z</dcterms:created>
  <dcterms:modified xsi:type="dcterms:W3CDTF">2025-10-15T09:15:07Z</dcterms:modified>
</cp:coreProperties>
</file>